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4630400" cy="8229600"/>
  <p:notesSz cx="8229600" cy="146304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Inter" panose="020B0604020202020204" charset="0"/>
      <p:regular r:id="rId11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30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96778"/>
            <a:ext cx="607992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Szophoklész: Antigoné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3631763"/>
            <a:ext cx="445329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Az ókori görög tragédia története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80190" y="434399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emberi törvény és az isteni parancs közötti szakadék klasszikus drámája, amely a bátorság, a hűség és a szembeszállás örök kérdéseit boncolgatja.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7430" y="628531"/>
            <a:ext cx="4658201" cy="582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thébai család átka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107430" y="1654254"/>
            <a:ext cx="2329101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Oidipusz öröksége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6107430" y="2122765"/>
            <a:ext cx="3734514" cy="1135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Oidipusz király és Iokaszté gyermekeiként születnek Antigoné, Iszméné, Eteoklész és Polüneikész. A család már generációk óta átok súlya alatt áll.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10282476" y="1654254"/>
            <a:ext cx="2329101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testvérháború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0282476" y="2122765"/>
            <a:ext cx="3734514" cy="1135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két fiú, Eteoklész és Polüneikész Thébai trónjáért vívott harcban egymásra támad. A végzetes összecsapásban mindketten elesnek, testvéri kardok által.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6107430" y="3617357"/>
            <a:ext cx="7901940" cy="2045018"/>
          </a:xfrm>
          <a:prstGeom prst="roundRect">
            <a:avLst>
              <a:gd name="adj" fmla="val 3645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453" y="3802380"/>
            <a:ext cx="532328" cy="532328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8781" y="3948708"/>
            <a:ext cx="239554" cy="23955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292453" y="4512112"/>
            <a:ext cx="2418040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Kreón hatalomra kerül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6292453" y="4909661"/>
            <a:ext cx="7531894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új király, Kreón rendeletben tiltja meg Polüneikész eltemetését, hazaárulónak bélyegezve őt.</a:t>
            </a:r>
            <a:endParaRPr lang="en-US" sz="1350" dirty="0"/>
          </a:p>
        </p:txBody>
      </p:sp>
      <p:sp>
        <p:nvSpPr>
          <p:cNvPr id="13" name="Shape 8"/>
          <p:cNvSpPr/>
          <p:nvPr/>
        </p:nvSpPr>
        <p:spPr>
          <a:xfrm>
            <a:off x="6107430" y="5839778"/>
            <a:ext cx="7901940" cy="1761173"/>
          </a:xfrm>
          <a:prstGeom prst="roundRect">
            <a:avLst>
              <a:gd name="adj" fmla="val 4232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2453" y="6024801"/>
            <a:ext cx="532328" cy="532328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8781" y="6171128"/>
            <a:ext cx="239554" cy="23955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292453" y="6734532"/>
            <a:ext cx="2329101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temetés tilalma</a:t>
            </a:r>
            <a:endParaRPr lang="en-US" sz="1800" dirty="0"/>
          </a:p>
        </p:txBody>
      </p:sp>
      <p:sp>
        <p:nvSpPr>
          <p:cNvPr id="17" name="Text 10"/>
          <p:cNvSpPr/>
          <p:nvPr/>
        </p:nvSpPr>
        <p:spPr>
          <a:xfrm>
            <a:off x="6292453" y="7132082"/>
            <a:ext cx="7531894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Bárki, aki megsérti a parancsot, halállal lakol. A testnek őrizetlenül kell maradnia.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7956" y="621268"/>
            <a:ext cx="5910382" cy="738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Két nővér, két út</a:t>
            </a:r>
            <a:endParaRPr lang="en-US" sz="4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56" y="1697712"/>
            <a:ext cx="1125736" cy="20351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38839" y="1922859"/>
            <a:ext cx="2955131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Antigoné elszántsága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2138839" y="2427208"/>
            <a:ext cx="6217206" cy="1080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Antigoné hajthatatlan: az isteni törvény parancsolja a családtagok eltemetését. Nem hajlandó hagyni, hogy testvére teste madarak martaléka legyen.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56" y="3732848"/>
            <a:ext cx="1125736" cy="203513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38839" y="3957995"/>
            <a:ext cx="2955131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Iszméné félelme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2138839" y="4462343"/>
            <a:ext cx="6217206" cy="1080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Iszméné, bár együtt érez nővérével, túlságosan fél Kreón haragjától. Nem mer szembeszállni a férfiak törvényeivel és a király hatalmával.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1125617" y="6274475"/>
            <a:ext cx="7230428" cy="1080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i="1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"Nem gyűlölni születtem, hanem szeretni."</a:t>
            </a: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– Antigoné szavai, amelyek kifejezik megingathatatlan hűségét családjához és az isteni törvényekhez.</a:t>
            </a:r>
            <a:endParaRPr lang="en-US" sz="1750" dirty="0"/>
          </a:p>
        </p:txBody>
      </p:sp>
      <p:sp>
        <p:nvSpPr>
          <p:cNvPr id="11" name="Shape 6"/>
          <p:cNvSpPr/>
          <p:nvPr/>
        </p:nvSpPr>
        <p:spPr>
          <a:xfrm>
            <a:off x="787956" y="6021229"/>
            <a:ext cx="30480" cy="1586984"/>
          </a:xfrm>
          <a:prstGeom prst="rect">
            <a:avLst/>
          </a:prstGeom>
          <a:solidFill>
            <a:srgbClr val="876CD4"/>
          </a:solidFill>
          <a:ln/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698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95167" y="478274"/>
            <a:ext cx="4565690" cy="570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végzetes lázadás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095167" y="1309807"/>
            <a:ext cx="17383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01</a:t>
            </a:r>
            <a:endParaRPr lang="en-US" sz="13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167" y="1582579"/>
            <a:ext cx="7926467" cy="228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095167" y="1715214"/>
            <a:ext cx="2282785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Antigoné tette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095167" y="2104787"/>
            <a:ext cx="7926467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Éjszaka titokban kimegy a városfalon kívülre, és szertartás szerint port hint Polüneikész testére, teljesítve a vallási kötelességet.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6095167" y="2965490"/>
            <a:ext cx="17383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02</a:t>
            </a:r>
            <a:endParaRPr lang="en-US" sz="13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167" y="3217188"/>
            <a:ext cx="7926467" cy="228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95167" y="3370897"/>
            <a:ext cx="2282785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lebukás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6095167" y="3760470"/>
            <a:ext cx="7926467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őrök rajtakapják, amikor másodszor is visszatér a testhez. Büszkén vállalja tettét, nem tagadja, nem mentegetőzik.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6095167" y="4621173"/>
            <a:ext cx="17383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03</a:t>
            </a:r>
            <a:endParaRPr lang="en-US" sz="13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167" y="4855488"/>
            <a:ext cx="7926467" cy="2286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095167" y="5026581"/>
            <a:ext cx="2282785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szembenállás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6095167" y="5416153"/>
            <a:ext cx="7926467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Kreón előtt Antigoné nyíltan megvallја: az istenek törvénye fontosabb az emberek rendeleteinél. Nem fél a haláltól.</a:t>
            </a:r>
            <a:endParaRPr lang="en-US" sz="1350" dirty="0"/>
          </a:p>
        </p:txBody>
      </p:sp>
      <p:sp>
        <p:nvSpPr>
          <p:cNvPr id="16" name="Text 10"/>
          <p:cNvSpPr/>
          <p:nvPr/>
        </p:nvSpPr>
        <p:spPr>
          <a:xfrm>
            <a:off x="6095167" y="6276856"/>
            <a:ext cx="17383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04</a:t>
            </a:r>
            <a:endParaRPr lang="en-US" sz="135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167" y="6493788"/>
            <a:ext cx="7926467" cy="2286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095167" y="6682264"/>
            <a:ext cx="2282785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tragikus vég</a:t>
            </a:r>
            <a:endParaRPr lang="en-US" sz="1750" dirty="0"/>
          </a:p>
        </p:txBody>
      </p:sp>
      <p:sp>
        <p:nvSpPr>
          <p:cNvPr id="19" name="Text 12"/>
          <p:cNvSpPr/>
          <p:nvPr/>
        </p:nvSpPr>
        <p:spPr>
          <a:xfrm>
            <a:off x="6095167" y="7071836"/>
            <a:ext cx="7926467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Kreón élve temetteti el Antigoné egy barlangba. A lány öngyilkos lesz, majd utána Haimón, Kreón fia és Antigoné vőlegénye is. Végül Kreón felesége, Eurüdiké is meghal.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Office PowerPoint</Application>
  <PresentationFormat>Egyéni</PresentationFormat>
  <Paragraphs>35</Paragraphs>
  <Slides>4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</vt:i4>
      </vt:variant>
    </vt:vector>
  </HeadingPairs>
  <TitlesOfParts>
    <vt:vector size="10" baseType="lpstr">
      <vt:lpstr>Calibri</vt:lpstr>
      <vt:lpstr>Arial</vt:lpstr>
      <vt:lpstr>Inter</vt:lpstr>
      <vt:lpstr>Petrona Bold</vt:lpstr>
      <vt:lpstr>Petrona Light</vt:lpstr>
      <vt:lpstr>Office Theme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SJA</dc:creator>
  <cp:lastModifiedBy>Steinhauser-Jakab Anikó</cp:lastModifiedBy>
  <cp:revision>2</cp:revision>
  <dcterms:created xsi:type="dcterms:W3CDTF">2025-12-11T12:21:17Z</dcterms:created>
  <dcterms:modified xsi:type="dcterms:W3CDTF">2025-12-11T12:21:43Z</dcterms:modified>
</cp:coreProperties>
</file>