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Poppins"/>
      <p:regular r:id="rId17"/>
    </p:embeddedFont>
    <p:embeddedFont>
      <p:font typeface="Poppins"/>
      <p:regular r:id="rId18"/>
    </p:embeddedFont>
    <p:embeddedFont>
      <p:font typeface="Poppins"/>
      <p:regular r:id="rId19"/>
    </p:embeddedFont>
    <p:embeddedFont>
      <p:font typeface="Poppins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slideLayout" Target="../slideLayouts/slideLayout1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image" Target="../media/image-3-9.png"/><Relationship Id="rId10" Type="http://schemas.openxmlformats.org/officeDocument/2006/relationships/image" Target="../media/image-3-10.svg"/><Relationship Id="rId11" Type="http://schemas.openxmlformats.org/officeDocument/2006/relationships/slideLayout" Target="../slideLayouts/slideLayout4.xml"/><Relationship Id="rId1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image" Target="../media/image-7-10.png"/><Relationship Id="rId11" Type="http://schemas.openxmlformats.org/officeDocument/2006/relationships/image" Target="../media/image-7-11.png"/><Relationship Id="rId12" Type="http://schemas.openxmlformats.org/officeDocument/2006/relationships/image" Target="../media/image-7-12.svg"/><Relationship Id="rId13" Type="http://schemas.openxmlformats.org/officeDocument/2006/relationships/image" Target="../media/image-7-13.png"/><Relationship Id="rId14" Type="http://schemas.openxmlformats.org/officeDocument/2006/relationships/image" Target="../media/image-7-14.png"/><Relationship Id="rId15" Type="http://schemas.openxmlformats.org/officeDocument/2006/relationships/image" Target="../media/image-7-15.svg"/><Relationship Id="rId16" Type="http://schemas.openxmlformats.org/officeDocument/2006/relationships/slideLayout" Target="../slideLayouts/slideLayout8.xml"/><Relationship Id="rId1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2994184"/>
            <a:ext cx="7845743" cy="1666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6550"/>
              </a:lnSpc>
              <a:buNone/>
            </a:pPr>
            <a:r>
              <a:rPr lang="en-US" sz="5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Mobil Informatikai Eszközök</a:t>
            </a:r>
            <a:endParaRPr lang="en-US" sz="5200" dirty="0"/>
          </a:p>
        </p:txBody>
      </p:sp>
      <p:sp>
        <p:nvSpPr>
          <p:cNvPr id="4" name="Text 1"/>
          <p:cNvSpPr/>
          <p:nvPr/>
        </p:nvSpPr>
        <p:spPr>
          <a:xfrm>
            <a:off x="6135529" y="4938713"/>
            <a:ext cx="78457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technika forradalma, amely minden napunkat átalakítja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1091803"/>
            <a:ext cx="5332690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Jövő Már Itt Van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413659" y="2245043"/>
            <a:ext cx="7567612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„A mobil eszközök körét az újabb technológiák és megoldások fejlődésével rohamosan bővül. Használatuk új technikai megoldásai a mindennapi életünkre is hatással vannak."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135529" y="2036445"/>
            <a:ext cx="22860" cy="1307306"/>
          </a:xfrm>
          <a:prstGeom prst="rect">
            <a:avLst/>
          </a:prstGeom>
          <a:solidFill>
            <a:srgbClr val="C7A2AC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529" y="3552349"/>
            <a:ext cx="927378" cy="119514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248287" y="3737729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Biztonság</a:t>
            </a:r>
            <a:endParaRPr lang="en-US" sz="2600" dirty="0"/>
          </a:p>
        </p:txBody>
      </p:sp>
      <p:sp>
        <p:nvSpPr>
          <p:cNvPr id="8" name="Text 4"/>
          <p:cNvSpPr/>
          <p:nvPr/>
        </p:nvSpPr>
        <p:spPr>
          <a:xfrm>
            <a:off x="7248287" y="4265414"/>
            <a:ext cx="6732984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Személyes adataink védelme kritikus fontosságú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529" y="4747498"/>
            <a:ext cx="927378" cy="119514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248287" y="4932878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Innováció</a:t>
            </a:r>
            <a:endParaRPr lang="en-US" sz="2600" dirty="0"/>
          </a:p>
        </p:txBody>
      </p:sp>
      <p:sp>
        <p:nvSpPr>
          <p:cNvPr id="11" name="Text 6"/>
          <p:cNvSpPr/>
          <p:nvPr/>
        </p:nvSpPr>
        <p:spPr>
          <a:xfrm>
            <a:off x="7248287" y="5460563"/>
            <a:ext cx="6732984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Folyamatos fejlődés és új lehetőségek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529" y="5942648"/>
            <a:ext cx="927378" cy="119514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248287" y="6128028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Jövő</a:t>
            </a:r>
            <a:endParaRPr lang="en-US" sz="2600" dirty="0"/>
          </a:p>
        </p:txBody>
      </p:sp>
      <p:sp>
        <p:nvSpPr>
          <p:cNvPr id="14" name="Text 8"/>
          <p:cNvSpPr/>
          <p:nvPr/>
        </p:nvSpPr>
        <p:spPr>
          <a:xfrm>
            <a:off x="7248287" y="6655713"/>
            <a:ext cx="6732984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mobil technológia tovább alakítja életünket</a:t>
            </a:r>
            <a:endParaRPr lang="en-US" sz="1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2344817"/>
            <a:ext cx="7678698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Mobil Informatika Forradalma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649129" y="3456384"/>
            <a:ext cx="6439853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technika gyors fejlődése alapjaiban változtatja meg mindennapi életünket. Az informatikai eszközök köre jelentősen kibővült, és kialakult egy teljesen új ág: a </a:t>
            </a:r>
            <a:pPr algn="l" indent="0" marL="0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mobil informatika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49129" y="4513421"/>
            <a:ext cx="6439853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mobil informatikai eszközök a számítógéphez hasonlóan működnek, de hordozhatóságukkal új dimenziókat nyitnak meg számunkra.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549039" y="3474839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Alapvető jellemzők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7549039" y="4076700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Processzor és memória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549039" y="4438293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Ki- és bemeneti eszközök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549039" y="4799886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Operációs rendszer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549039" y="5161478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Akkumulátoros működés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549039" y="5523071"/>
            <a:ext cx="64398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Vezeték nélküli kapcsolat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852368"/>
            <a:ext cx="6346865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Mobil Eszközök Családja</a:t>
            </a:r>
            <a:endParaRPr lang="en-US" sz="41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9129" y="1889760"/>
            <a:ext cx="463629" cy="46362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9129" y="2585204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Laptopok</a:t>
            </a:r>
            <a:endParaRPr lang="en-US" sz="2600" dirty="0"/>
          </a:p>
        </p:txBody>
      </p:sp>
      <p:sp>
        <p:nvSpPr>
          <p:cNvPr id="5" name="Text 2"/>
          <p:cNvSpPr/>
          <p:nvPr/>
        </p:nvSpPr>
        <p:spPr>
          <a:xfrm>
            <a:off x="649129" y="3112889"/>
            <a:ext cx="4289465" cy="1483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hagyományos számítógépekhez legközelebb álló eszközök. Teljes operációs rendszerrel, azonos szoftverekkel és csak annyi kompromisszummal, ami a hordozhatósághoz szükséges.</a:t>
            </a:r>
            <a:endParaRPr lang="en-US" sz="14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0408" y="1889760"/>
            <a:ext cx="463629" cy="4636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70408" y="2585204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Tabletek</a:t>
            </a:r>
            <a:endParaRPr lang="en-US" sz="2600" dirty="0"/>
          </a:p>
        </p:txBody>
      </p:sp>
      <p:sp>
        <p:nvSpPr>
          <p:cNvPr id="8" name="Text 4"/>
          <p:cNvSpPr/>
          <p:nvPr/>
        </p:nvSpPr>
        <p:spPr>
          <a:xfrm>
            <a:off x="5170408" y="3112889"/>
            <a:ext cx="4289465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Nagy érintőképernyővel rendelkező, könnyű eszközök. Médiatartalmak kényelmes megtekintésére, böngészésre optimalizálva, speciális tollal akár kézírásra is alkalmasak.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1687" y="1889760"/>
            <a:ext cx="463629" cy="4636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91687" y="2585204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Okostelefonok</a:t>
            </a:r>
            <a:endParaRPr lang="en-US" sz="2600" dirty="0"/>
          </a:p>
        </p:txBody>
      </p:sp>
      <p:sp>
        <p:nvSpPr>
          <p:cNvPr id="11" name="Text 6"/>
          <p:cNvSpPr/>
          <p:nvPr/>
        </p:nvSpPr>
        <p:spPr>
          <a:xfrm>
            <a:off x="9691687" y="3112889"/>
            <a:ext cx="4289584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legszélesebb körben használt mobil eszközök. Kommunikáció, szórakozás, munkavégzés – mindezt egy zsebben hordozható készülékkel.</a:t>
            </a:r>
            <a:endParaRPr lang="en-US" sz="14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9129" y="4967288"/>
            <a:ext cx="463629" cy="46362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49129" y="5662732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E-book Olvasók</a:t>
            </a:r>
            <a:endParaRPr lang="en-US" sz="2600" dirty="0"/>
          </a:p>
        </p:txBody>
      </p:sp>
      <p:sp>
        <p:nvSpPr>
          <p:cNvPr id="14" name="Text 8"/>
          <p:cNvSpPr/>
          <p:nvPr/>
        </p:nvSpPr>
        <p:spPr>
          <a:xfrm>
            <a:off x="649129" y="6190417"/>
            <a:ext cx="4289465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papíralapú könyvek modern alternatívái. E-tinta technológiával, szem kímélő megjelenítéssel és hetekig tartó akkumulátorral.</a:t>
            </a:r>
            <a:endParaRPr lang="en-US" sz="14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70408" y="4967288"/>
            <a:ext cx="463629" cy="46362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170408" y="5662732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Okosórák</a:t>
            </a:r>
            <a:endParaRPr lang="en-US" sz="2600" dirty="0"/>
          </a:p>
        </p:txBody>
      </p:sp>
      <p:sp>
        <p:nvSpPr>
          <p:cNvPr id="17" name="Text 10"/>
          <p:cNvSpPr/>
          <p:nvPr/>
        </p:nvSpPr>
        <p:spPr>
          <a:xfrm>
            <a:off x="5170408" y="6190417"/>
            <a:ext cx="4289465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Csuklónkon hordozható asszisztensek. Egészségügyi adatok nyomon követése, értesítések fogadása, fizetés – mindez egy kompakt eszközben.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2196465"/>
            <a:ext cx="6394252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Laptop vs Tablet: Két Világ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135529" y="332648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Laptop jellemzői</a:t>
            </a:r>
            <a:endParaRPr lang="en-US" sz="2600" dirty="0"/>
          </a:p>
        </p:txBody>
      </p:sp>
      <p:sp>
        <p:nvSpPr>
          <p:cNvPr id="5" name="Text 2"/>
          <p:cNvSpPr/>
          <p:nvPr/>
        </p:nvSpPr>
        <p:spPr>
          <a:xfrm>
            <a:off x="6135529" y="3928348"/>
            <a:ext cx="36966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Teljes értékű operációs rendszer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6135529" y="4289941"/>
            <a:ext cx="369665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Azonos szoftverek az asztali gépekkel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135529" y="4948238"/>
            <a:ext cx="36966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Fizikai billentyűzet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135529" y="5309830"/>
            <a:ext cx="36966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Hosszú munkavégzésre optimalizált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135529" y="5671423"/>
            <a:ext cx="36966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Nagyobb teljesítmény</a:t>
            </a:r>
            <a:endParaRPr lang="en-US" sz="1450" dirty="0"/>
          </a:p>
        </p:txBody>
      </p:sp>
      <p:sp>
        <p:nvSpPr>
          <p:cNvPr id="10" name="Text 7"/>
          <p:cNvSpPr/>
          <p:nvPr/>
        </p:nvSpPr>
        <p:spPr>
          <a:xfrm>
            <a:off x="10292239" y="332648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Tablet előnyei</a:t>
            </a:r>
            <a:endParaRPr lang="en-US" sz="2600" dirty="0"/>
          </a:p>
        </p:txBody>
      </p:sp>
      <p:sp>
        <p:nvSpPr>
          <p:cNvPr id="11" name="Text 8"/>
          <p:cNvSpPr/>
          <p:nvPr/>
        </p:nvSpPr>
        <p:spPr>
          <a:xfrm>
            <a:off x="10292239" y="3928348"/>
            <a:ext cx="36966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Érintőképernyős kezelés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10292239" y="4289941"/>
            <a:ext cx="36966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Könnyű és hordozható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10292239" y="4651534"/>
            <a:ext cx="36966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Médiatartalmakra kiváló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10292239" y="5013127"/>
            <a:ext cx="36966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Kézírásos jegyzetelés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10292239" y="5374719"/>
            <a:ext cx="369665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Gyors indítás és használat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5529" y="871061"/>
            <a:ext cx="6135172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Az E-book Olvasók Világa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135529" y="1815703"/>
            <a:ext cx="3830122" cy="3123724"/>
          </a:xfrm>
          <a:prstGeom prst="roundRect">
            <a:avLst>
              <a:gd name="adj" fmla="val 8907"/>
            </a:avLst>
          </a:prstGeom>
          <a:solidFill>
            <a:srgbClr val="ECDFE3"/>
          </a:solidFill>
          <a:ln/>
        </p:spPr>
      </p:sp>
      <p:sp>
        <p:nvSpPr>
          <p:cNvPr id="5" name="Shape 2"/>
          <p:cNvSpPr/>
          <p:nvPr/>
        </p:nvSpPr>
        <p:spPr>
          <a:xfrm>
            <a:off x="6320909" y="2001083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3904" y="2153960"/>
            <a:ext cx="250388" cy="25038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320909" y="274284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Könyvtár a zsebedben</a:t>
            </a:r>
            <a:endParaRPr lang="en-US" sz="2600" dirty="0"/>
          </a:p>
        </p:txBody>
      </p:sp>
      <p:sp>
        <p:nvSpPr>
          <p:cNvPr id="8" name="Text 4"/>
          <p:cNvSpPr/>
          <p:nvPr/>
        </p:nvSpPr>
        <p:spPr>
          <a:xfrm>
            <a:off x="6320909" y="3270528"/>
            <a:ext cx="3459361" cy="1186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Több könyvespolcnyi könyv elektronikus formában. Vékonyabb és kisebb, mint a legtöbb nyomtatott könyv, mégis ezreket tárolhat.</a:t>
            </a:r>
            <a:endParaRPr lang="en-US" sz="1450" dirty="0"/>
          </a:p>
        </p:txBody>
      </p:sp>
      <p:sp>
        <p:nvSpPr>
          <p:cNvPr id="9" name="Shape 5"/>
          <p:cNvSpPr/>
          <p:nvPr/>
        </p:nvSpPr>
        <p:spPr>
          <a:xfrm>
            <a:off x="10151031" y="1815703"/>
            <a:ext cx="3830241" cy="3123724"/>
          </a:xfrm>
          <a:prstGeom prst="roundRect">
            <a:avLst>
              <a:gd name="adj" fmla="val 8907"/>
            </a:avLst>
          </a:prstGeom>
          <a:solidFill>
            <a:srgbClr val="ECDFE3"/>
          </a:solidFill>
          <a:ln/>
        </p:spPr>
      </p:sp>
      <p:sp>
        <p:nvSpPr>
          <p:cNvPr id="10" name="Shape 6"/>
          <p:cNvSpPr/>
          <p:nvPr/>
        </p:nvSpPr>
        <p:spPr>
          <a:xfrm>
            <a:off x="10336411" y="2001083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9406" y="2153960"/>
            <a:ext cx="250388" cy="25038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36411" y="274284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E-tinta technológia</a:t>
            </a:r>
            <a:endParaRPr lang="en-US" sz="2600" dirty="0"/>
          </a:p>
        </p:txBody>
      </p:sp>
      <p:sp>
        <p:nvSpPr>
          <p:cNvPr id="13" name="Text 8"/>
          <p:cNvSpPr/>
          <p:nvPr/>
        </p:nvSpPr>
        <p:spPr>
          <a:xfrm>
            <a:off x="10336411" y="3270528"/>
            <a:ext cx="3459480" cy="1483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Háttérvilágítás nélküli megjelenítés, amely sokkal kíméletesebb az emberi szem számára, mint a számítógépek vagy tabletek képernyője.</a:t>
            </a:r>
            <a:endParaRPr lang="en-US" sz="1450" dirty="0"/>
          </a:p>
        </p:txBody>
      </p:sp>
      <p:sp>
        <p:nvSpPr>
          <p:cNvPr id="14" name="Shape 9"/>
          <p:cNvSpPr/>
          <p:nvPr/>
        </p:nvSpPr>
        <p:spPr>
          <a:xfrm>
            <a:off x="6135529" y="5124807"/>
            <a:ext cx="7845743" cy="2233613"/>
          </a:xfrm>
          <a:prstGeom prst="roundRect">
            <a:avLst>
              <a:gd name="adj" fmla="val 12457"/>
            </a:avLst>
          </a:prstGeom>
          <a:solidFill>
            <a:srgbClr val="ECDFE3"/>
          </a:solidFill>
          <a:ln/>
        </p:spPr>
      </p:sp>
      <p:sp>
        <p:nvSpPr>
          <p:cNvPr id="15" name="Shape 10"/>
          <p:cNvSpPr/>
          <p:nvPr/>
        </p:nvSpPr>
        <p:spPr>
          <a:xfrm>
            <a:off x="6320909" y="5310188"/>
            <a:ext cx="556379" cy="556379"/>
          </a:xfrm>
          <a:prstGeom prst="roundRect">
            <a:avLst>
              <a:gd name="adj" fmla="val 16433197"/>
            </a:avLst>
          </a:prstGeom>
          <a:solidFill>
            <a:srgbClr val="C7A2AC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73904" y="5463064"/>
            <a:ext cx="250388" cy="250388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320909" y="605194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Hetekig működik</a:t>
            </a:r>
            <a:endParaRPr lang="en-US" sz="2600" dirty="0"/>
          </a:p>
        </p:txBody>
      </p:sp>
      <p:sp>
        <p:nvSpPr>
          <p:cNvPr id="18" name="Text 12"/>
          <p:cNvSpPr/>
          <p:nvPr/>
        </p:nvSpPr>
        <p:spPr>
          <a:xfrm>
            <a:off x="6320909" y="6579632"/>
            <a:ext cx="747498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Az akkumulátor készenléti ideje jelentősen hosszabb, mint más eszközöké. Egyetlen töltéssel hetekig olvashatunk.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2477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9364" y="2742605"/>
            <a:ext cx="9208770" cy="646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Az Okostelefon: Digitális Asszisztensünk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629364" y="3658433"/>
            <a:ext cx="13371671" cy="3231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700"/>
              </a:lnSpc>
              <a:buNone/>
            </a:pPr>
            <a:r>
              <a:rPr lang="en-US" sz="10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 zsebünkben hordozott számítógép</a:t>
            </a:r>
            <a:endParaRPr lang="en-US" sz="10150" dirty="0"/>
          </a:p>
        </p:txBody>
      </p:sp>
      <p:sp>
        <p:nvSpPr>
          <p:cNvPr id="5" name="Text 2"/>
          <p:cNvSpPr/>
          <p:nvPr/>
        </p:nvSpPr>
        <p:spPr>
          <a:xfrm>
            <a:off x="629364" y="7159466"/>
            <a:ext cx="13371671" cy="575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 legszélesebb körben használt mobil informatikai eszköz, amely az eredeti telefonálási funkcióját messze túllépve személyi asszisztensünkké, munkaeszközünkké és egyik legszemélyesebb tárgyunkká vált.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1263015"/>
            <a:ext cx="6845260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Mit Tud Az Okostelefonunk?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1371005" y="283678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Fényképezés</a:t>
            </a:r>
            <a:endParaRPr lang="en-US" sz="2600" dirty="0"/>
          </a:p>
        </p:txBody>
      </p:sp>
      <p:sp>
        <p:nvSpPr>
          <p:cNvPr id="4" name="Text 2"/>
          <p:cNvSpPr/>
          <p:nvPr/>
        </p:nvSpPr>
        <p:spPr>
          <a:xfrm>
            <a:off x="649129" y="3364468"/>
            <a:ext cx="405479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Professzionális minőségű fotók és videók készítése, szerkesztése és megosztása</a:t>
            </a:r>
            <a:endParaRPr lang="en-US" sz="1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2051" y="2300407"/>
            <a:ext cx="4666178" cy="4666178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55018" y="3534608"/>
            <a:ext cx="277535" cy="27753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26360" y="242482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Kommunikáció</a:t>
            </a:r>
            <a:endParaRPr lang="en-US" sz="2600" dirty="0"/>
          </a:p>
        </p:txBody>
      </p:sp>
      <p:sp>
        <p:nvSpPr>
          <p:cNvPr id="8" name="Text 4"/>
          <p:cNvSpPr/>
          <p:nvPr/>
        </p:nvSpPr>
        <p:spPr>
          <a:xfrm>
            <a:off x="9926360" y="2952512"/>
            <a:ext cx="405491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Telefonálás, üzenetküldés, e-mailek, online beszélgetések egyetlen eszközön</a:t>
            </a:r>
            <a:endParaRPr lang="en-US" sz="14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051" y="2300407"/>
            <a:ext cx="4666178" cy="4666178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0960" y="2941439"/>
            <a:ext cx="277535" cy="2775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19109" y="4072890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Fizetés</a:t>
            </a:r>
            <a:endParaRPr lang="en-US" sz="2600" dirty="0"/>
          </a:p>
        </p:txBody>
      </p:sp>
      <p:sp>
        <p:nvSpPr>
          <p:cNvPr id="12" name="Text 6"/>
          <p:cNvSpPr/>
          <p:nvPr/>
        </p:nvSpPr>
        <p:spPr>
          <a:xfrm>
            <a:off x="10019109" y="4600575"/>
            <a:ext cx="396216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Bankkártyák digitális tárolása, érintésmentes fizetési megoldások</a:t>
            </a:r>
            <a:endParaRPr lang="en-US" sz="14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2051" y="2300407"/>
            <a:ext cx="4666178" cy="4666178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09434" y="4494609"/>
            <a:ext cx="277535" cy="27753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26360" y="572095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Munkavégzés</a:t>
            </a:r>
            <a:endParaRPr lang="en-US" sz="2600" dirty="0"/>
          </a:p>
        </p:txBody>
      </p:sp>
      <p:sp>
        <p:nvSpPr>
          <p:cNvPr id="16" name="Text 8"/>
          <p:cNvSpPr/>
          <p:nvPr/>
        </p:nvSpPr>
        <p:spPr>
          <a:xfrm>
            <a:off x="9926360" y="6248638"/>
            <a:ext cx="405491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Dokumentumok megnyitása, szerkesztése, ügyintézés, banki szolgáltatások</a:t>
            </a:r>
            <a:endParaRPr lang="en-US" sz="14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2051" y="2300407"/>
            <a:ext cx="4666178" cy="4666178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80960" y="6047899"/>
            <a:ext cx="277535" cy="277535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371005" y="5308997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Szórakozás</a:t>
            </a:r>
            <a:endParaRPr lang="en-US" sz="2600" dirty="0"/>
          </a:p>
        </p:txBody>
      </p:sp>
      <p:sp>
        <p:nvSpPr>
          <p:cNvPr id="20" name="Text 10"/>
          <p:cNvSpPr/>
          <p:nvPr/>
        </p:nvSpPr>
        <p:spPr>
          <a:xfrm>
            <a:off x="649129" y="5836682"/>
            <a:ext cx="405479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Zenehallgatás, filmnézés, játékok, internetböngészés bármikor, bárhol</a:t>
            </a:r>
            <a:endParaRPr lang="en-US" sz="14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2051" y="2300407"/>
            <a:ext cx="4666178" cy="4666178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55018" y="5454610"/>
            <a:ext cx="277535" cy="2775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597" y="311587"/>
            <a:ext cx="6954917" cy="407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iOS vs Android: A Két Nagy Operációs Rendszer</a:t>
            </a:r>
            <a:endParaRPr lang="en-US" sz="2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597" y="1016198"/>
            <a:ext cx="6780371" cy="67803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6597" y="7923967"/>
            <a:ext cx="2443520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C7A2AC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iOS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396597" y="834259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Apple iPhone és iPad készülékeken</a:t>
            </a:r>
            <a:endParaRPr lang="en-US" sz="850" dirty="0"/>
          </a:p>
        </p:txBody>
      </p:sp>
      <p:sp>
        <p:nvSpPr>
          <p:cNvPr id="6" name="Text 3"/>
          <p:cNvSpPr/>
          <p:nvPr/>
        </p:nvSpPr>
        <p:spPr>
          <a:xfrm>
            <a:off x="396597" y="856357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Zárt forráskódú rendszer</a:t>
            </a:r>
            <a:endParaRPr lang="en-US" sz="850" dirty="0"/>
          </a:p>
        </p:txBody>
      </p:sp>
      <p:sp>
        <p:nvSpPr>
          <p:cNvPr id="7" name="Text 4"/>
          <p:cNvSpPr/>
          <p:nvPr/>
        </p:nvSpPr>
        <p:spPr>
          <a:xfrm>
            <a:off x="396597" y="878455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Csak az Apple fejleszti</a:t>
            </a:r>
            <a:endParaRPr lang="en-US" sz="850" dirty="0"/>
          </a:p>
        </p:txBody>
      </p:sp>
      <p:sp>
        <p:nvSpPr>
          <p:cNvPr id="8" name="Text 5"/>
          <p:cNvSpPr/>
          <p:nvPr/>
        </p:nvSpPr>
        <p:spPr>
          <a:xfrm>
            <a:off x="396597" y="900553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Rendszeres szoftverfrissítések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396597" y="922651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Meghatározott hardverváltozatok</a:t>
            </a:r>
            <a:endParaRPr lang="en-US" sz="850" dirty="0"/>
          </a:p>
        </p:txBody>
      </p:sp>
      <p:sp>
        <p:nvSpPr>
          <p:cNvPr id="10" name="Text 7"/>
          <p:cNvSpPr/>
          <p:nvPr/>
        </p:nvSpPr>
        <p:spPr>
          <a:xfrm>
            <a:off x="396597" y="944749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App Store alkalmazásbolt</a:t>
            </a:r>
            <a:endParaRPr lang="en-US" sz="850" dirty="0"/>
          </a:p>
        </p:txBody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052" y="1016198"/>
            <a:ext cx="6780371" cy="6780371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461052" y="7923967"/>
            <a:ext cx="2443520" cy="305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824E5C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Android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7461052" y="834259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Google által fejlesztett rendszer</a:t>
            </a:r>
            <a:endParaRPr lang="en-US" sz="850" dirty="0"/>
          </a:p>
        </p:txBody>
      </p:sp>
      <p:sp>
        <p:nvSpPr>
          <p:cNvPr id="14" name="Text 10"/>
          <p:cNvSpPr/>
          <p:nvPr/>
        </p:nvSpPr>
        <p:spPr>
          <a:xfrm>
            <a:off x="7461052" y="856357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Nyílt forráskódú platform</a:t>
            </a:r>
            <a:endParaRPr lang="en-US" sz="850" dirty="0"/>
          </a:p>
        </p:txBody>
      </p:sp>
      <p:sp>
        <p:nvSpPr>
          <p:cNvPr id="15" name="Text 11"/>
          <p:cNvSpPr/>
          <p:nvPr/>
        </p:nvSpPr>
        <p:spPr>
          <a:xfrm>
            <a:off x="7461052" y="878455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Sokféle gyártó, változatos hardver</a:t>
            </a:r>
            <a:endParaRPr lang="en-US" sz="850" dirty="0"/>
          </a:p>
        </p:txBody>
      </p:sp>
      <p:sp>
        <p:nvSpPr>
          <p:cNvPr id="16" name="Text 12"/>
          <p:cNvSpPr/>
          <p:nvPr/>
        </p:nvSpPr>
        <p:spPr>
          <a:xfrm>
            <a:off x="7461052" y="900553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Gyártófüggő frissítési politika</a:t>
            </a:r>
            <a:endParaRPr lang="en-US" sz="850" dirty="0"/>
          </a:p>
        </p:txBody>
      </p:sp>
      <p:sp>
        <p:nvSpPr>
          <p:cNvPr id="17" name="Text 13"/>
          <p:cNvSpPr/>
          <p:nvPr/>
        </p:nvSpPr>
        <p:spPr>
          <a:xfrm>
            <a:off x="7461052" y="922651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Testreszabható felület</a:t>
            </a:r>
            <a:endParaRPr lang="en-US" sz="850" dirty="0"/>
          </a:p>
        </p:txBody>
      </p:sp>
      <p:sp>
        <p:nvSpPr>
          <p:cNvPr id="18" name="Text 14"/>
          <p:cNvSpPr/>
          <p:nvPr/>
        </p:nvSpPr>
        <p:spPr>
          <a:xfrm>
            <a:off x="7461052" y="9447490"/>
            <a:ext cx="6780371" cy="181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Play Áruház alkalmazásbolt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9129" y="1063943"/>
            <a:ext cx="5949553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Applikációk és Gesztusok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49129" y="2008584"/>
            <a:ext cx="185380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Baskervville Light" pitchFamily="34" charset="0"/>
                <a:ea typeface="Baskervville Light" pitchFamily="34" charset="-122"/>
                <a:cs typeface="Baskervville Light" pitchFamily="34" charset="-120"/>
              </a:rPr>
              <a:t>01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49129" y="2300883"/>
            <a:ext cx="3830122" cy="22860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6" name="Text 3"/>
          <p:cNvSpPr/>
          <p:nvPr/>
        </p:nvSpPr>
        <p:spPr>
          <a:xfrm>
            <a:off x="649129" y="243923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Alkalmazásboltok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649129" y="2966918"/>
            <a:ext cx="3830122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Play Áruház (Android), App Store (iOS), Microsoft Store (Windows). Ingyenes és fizetős applikációk milliói.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4664631" y="2008584"/>
            <a:ext cx="185380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Baskervville Light" pitchFamily="34" charset="0"/>
                <a:ea typeface="Baskervville Light" pitchFamily="34" charset="-122"/>
                <a:cs typeface="Baskervville Light" pitchFamily="34" charset="-120"/>
              </a:rPr>
              <a:t>02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4664631" y="2300883"/>
            <a:ext cx="3830241" cy="22860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10" name="Text 7"/>
          <p:cNvSpPr/>
          <p:nvPr/>
        </p:nvSpPr>
        <p:spPr>
          <a:xfrm>
            <a:off x="4664631" y="2439233"/>
            <a:ext cx="3700224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Ikonok és vizuális kezelés</a:t>
            </a:r>
            <a:endParaRPr lang="en-US" sz="2600" dirty="0"/>
          </a:p>
        </p:txBody>
      </p:sp>
      <p:sp>
        <p:nvSpPr>
          <p:cNvPr id="11" name="Text 8"/>
          <p:cNvSpPr/>
          <p:nvPr/>
        </p:nvSpPr>
        <p:spPr>
          <a:xfrm>
            <a:off x="4664631" y="2966918"/>
            <a:ext cx="3830241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Az applikációkat grafikus ikonok jelölik a képernyőn, intuitív és könnyen használható felületet biztosítva.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649129" y="4181475"/>
            <a:ext cx="185380" cy="23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Baskervville Light" pitchFamily="34" charset="0"/>
                <a:ea typeface="Baskervville Light" pitchFamily="34" charset="-122"/>
                <a:cs typeface="Baskervville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129" y="4473773"/>
            <a:ext cx="7845743" cy="22860"/>
          </a:xfrm>
          <a:prstGeom prst="rect">
            <a:avLst/>
          </a:prstGeom>
          <a:solidFill>
            <a:srgbClr val="C7A2AC"/>
          </a:solidFill>
          <a:ln/>
        </p:spPr>
      </p:sp>
      <p:sp>
        <p:nvSpPr>
          <p:cNvPr id="14" name="Text 11"/>
          <p:cNvSpPr/>
          <p:nvPr/>
        </p:nvSpPr>
        <p:spPr>
          <a:xfrm>
            <a:off x="649129" y="4612124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Gesztusok</a:t>
            </a:r>
            <a:endParaRPr lang="en-US" sz="2600" dirty="0"/>
          </a:p>
        </p:txBody>
      </p:sp>
      <p:sp>
        <p:nvSpPr>
          <p:cNvPr id="15" name="Text 12"/>
          <p:cNvSpPr/>
          <p:nvPr/>
        </p:nvSpPr>
        <p:spPr>
          <a:xfrm>
            <a:off x="649129" y="5139809"/>
            <a:ext cx="784574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Koppintás, dupla koppintás, legyintés, húzás, két ujjal való méretezés – ezek a képernyő érintésekor végzett műveletek.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649129" y="6080879"/>
            <a:ext cx="7845743" cy="1084659"/>
          </a:xfrm>
          <a:prstGeom prst="roundRect">
            <a:avLst>
              <a:gd name="adj" fmla="val 25652"/>
            </a:avLst>
          </a:prstGeom>
          <a:solidFill>
            <a:srgbClr val="E2CFD4"/>
          </a:solidFill>
          <a:ln/>
        </p:spPr>
      </p:sp>
      <p:pic>
        <p:nvPicPr>
          <p:cNvPr id="1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09" y="6356032"/>
            <a:ext cx="231815" cy="185380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251704" y="6312575"/>
            <a:ext cx="7057787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Fontos:</a:t>
            </a:r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Az ingyenes alkalmazások gyakran reklámokat tartalmaznak, vagy alkalmazáson belüli vásárlási lehetőséget kínálnak.</a:t>
            </a:r>
            <a:endParaRPr lang="en-US" sz="1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2025-12-02T20:57:09Z</dcterms:created>
  <dcterms:modified xsi:type="dcterms:W3CDTF">2025-12-02T20:57:09Z</dcterms:modified>
</cp:coreProperties>
</file>