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Nunito Semi Bold" charset="-18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PT Sans" charset="-18"/>
      <p:regular r:id="rId18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-390" y="-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-3-6.svg"/><Relationship Id="rId5" Type="http://schemas.openxmlformats.org/officeDocument/2006/relationships/image" Target="../media/image-3-4.svg"/><Relationship Id="rId4" Type="http://schemas.openxmlformats.org/officeDocument/2006/relationships/image" Target="../media/image-3-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968693" y="2611041"/>
            <a:ext cx="12692896" cy="14520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Keresztmetszeti jellemzők és súlypont meghatározása</a:t>
            </a:r>
            <a:endParaRPr lang="en-US" sz="4550" dirty="0"/>
          </a:p>
        </p:txBody>
      </p:sp>
      <p:sp>
        <p:nvSpPr>
          <p:cNvPr id="5" name="Text 2"/>
          <p:cNvSpPr/>
          <p:nvPr/>
        </p:nvSpPr>
        <p:spPr>
          <a:xfrm>
            <a:off x="968693" y="4433411"/>
            <a:ext cx="12692896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 szerkezettervezés alapvető feladata a geometriai jellemzők pontos meghatározása. A keresztmetszeti tulajdonságok ismerete nélkülözhetetlen a biztonságos és gazdaságos szerkezetek tervezéséhez. Ebben az anyagban megismerkedünk a keresztmetszetek alapvető jellemzőivel, különös tekintettel a súlypont fogalmára és gyakorlati alkalmazására.</a:t>
            </a:r>
            <a:endParaRPr lang="en-US" sz="1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643176"/>
            <a:ext cx="6798588" cy="687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Összefoglalás és gyakorlás</a:t>
            </a:r>
            <a:endParaRPr lang="en-US" sz="4300" dirty="0"/>
          </a:p>
        </p:txBody>
      </p:sp>
      <p:sp>
        <p:nvSpPr>
          <p:cNvPr id="3" name="Shape 1"/>
          <p:cNvSpPr/>
          <p:nvPr/>
        </p:nvSpPr>
        <p:spPr>
          <a:xfrm>
            <a:off x="968693" y="1798677"/>
            <a:ext cx="4075033" cy="4258508"/>
          </a:xfrm>
          <a:prstGeom prst="roundRect">
            <a:avLst>
              <a:gd name="adj" fmla="val 8610"/>
            </a:avLst>
          </a:prstGeom>
          <a:solidFill>
            <a:srgbClr val="00002E">
              <a:alpha val="75000"/>
            </a:srgbClr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233011" y="2062996"/>
            <a:ext cx="28474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🎯</a:t>
            </a:r>
            <a:r>
              <a:rPr lang="en-US" sz="21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Amit megtanultunk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1233011" y="2554724"/>
            <a:ext cx="3546396" cy="748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Keresztmetszeti jellemzők alapfogalmai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1233011" y="3384709"/>
            <a:ext cx="3546396" cy="748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Súlypont fogalma és jelentősége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1233011" y="4214693"/>
            <a:ext cx="3546396" cy="748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Alapsíkidomok területe és súlypontja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1233011" y="5044678"/>
            <a:ext cx="3546396" cy="748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Összetett síkidomok felbontása és számítása</a:t>
            </a:r>
            <a:endParaRPr lang="en-US" sz="1800" dirty="0"/>
          </a:p>
        </p:txBody>
      </p:sp>
      <p:sp>
        <p:nvSpPr>
          <p:cNvPr id="9" name="Shape 7"/>
          <p:cNvSpPr/>
          <p:nvPr/>
        </p:nvSpPr>
        <p:spPr>
          <a:xfrm>
            <a:off x="5277564" y="1798677"/>
            <a:ext cx="4075033" cy="4258508"/>
          </a:xfrm>
          <a:prstGeom prst="roundRect">
            <a:avLst>
              <a:gd name="adj" fmla="val 8610"/>
            </a:avLst>
          </a:prstGeom>
          <a:solidFill>
            <a:srgbClr val="00002E">
              <a:alpha val="75000"/>
            </a:srgbClr>
          </a:solidFill>
          <a:ln w="30480">
            <a:solidFill>
              <a:srgbClr val="D7425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5541883" y="2062996"/>
            <a:ext cx="2984421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💡</a:t>
            </a:r>
            <a:r>
              <a:rPr lang="en-US" sz="21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Gyakorlási feladatok</a:t>
            </a:r>
            <a:endParaRPr lang="en-US" sz="2150" dirty="0"/>
          </a:p>
        </p:txBody>
      </p:sp>
      <p:sp>
        <p:nvSpPr>
          <p:cNvPr id="11" name="Text 9"/>
          <p:cNvSpPr/>
          <p:nvPr/>
        </p:nvSpPr>
        <p:spPr>
          <a:xfrm>
            <a:off x="5541883" y="2554724"/>
            <a:ext cx="3546396" cy="748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Font typeface="+mj-lt"/>
              <a:buAutoNum type="arabicPeriod"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Határozd meg egy L-alakú keresztmetszet súlypontját!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5541883" y="3384709"/>
            <a:ext cx="3546396" cy="1122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Font typeface="+mj-lt"/>
              <a:buAutoNum type="arabicPeriod" startAt="2"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Számítsd ki egy téglalap + félkör kombinációjának területét és súlypontját!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5541883" y="4588788"/>
            <a:ext cx="3546396" cy="748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Font typeface="+mj-lt"/>
              <a:buAutoNum type="arabicPeriod" startAt="3"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Vizsgálj meg egy kivágással rendelkező keresztmetszetet!</a:t>
            </a:r>
            <a:endParaRPr lang="en-US" sz="1800" dirty="0"/>
          </a:p>
        </p:txBody>
      </p:sp>
      <p:sp>
        <p:nvSpPr>
          <p:cNvPr id="14" name="Shape 12"/>
          <p:cNvSpPr/>
          <p:nvPr/>
        </p:nvSpPr>
        <p:spPr>
          <a:xfrm>
            <a:off x="9586436" y="1798677"/>
            <a:ext cx="4075033" cy="4258508"/>
          </a:xfrm>
          <a:prstGeom prst="roundRect">
            <a:avLst>
              <a:gd name="adj" fmla="val 8610"/>
            </a:avLst>
          </a:prstGeom>
          <a:solidFill>
            <a:srgbClr val="00002E">
              <a:alpha val="75000"/>
            </a:srgbClr>
          </a:solidFill>
          <a:ln w="30480">
            <a:solidFill>
              <a:srgbClr val="DD785E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9850755" y="2062996"/>
            <a:ext cx="2751653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🏠</a:t>
            </a:r>
            <a:r>
              <a:rPr lang="en-US" sz="21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 Házi feladat</a:t>
            </a:r>
            <a:endParaRPr lang="en-US" sz="2150" dirty="0"/>
          </a:p>
        </p:txBody>
      </p:sp>
      <p:sp>
        <p:nvSpPr>
          <p:cNvPr id="16" name="Text 14"/>
          <p:cNvSpPr/>
          <p:nvPr/>
        </p:nvSpPr>
        <p:spPr>
          <a:xfrm>
            <a:off x="9850755" y="2554724"/>
            <a:ext cx="3546396" cy="1870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Válassz egy összetett síkidomot és határozd meg a területét és súlypontját! Készíts digitális rajzot GeoGebra vagy CAD szoftverrel, és ellenőrizd számításaidat!</a:t>
            </a:r>
            <a:endParaRPr lang="en-US" sz="1800" dirty="0"/>
          </a:p>
        </p:txBody>
      </p:sp>
      <p:sp>
        <p:nvSpPr>
          <p:cNvPr id="17" name="Text 15"/>
          <p:cNvSpPr/>
          <p:nvPr/>
        </p:nvSpPr>
        <p:spPr>
          <a:xfrm>
            <a:off x="1319451" y="6583442"/>
            <a:ext cx="12342138" cy="748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b="1" dirty="0">
                <a:solidFill>
                  <a:srgbClr val="D7425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Gondolkodtató kérdés:</a:t>
            </a: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Miért fontos a súlypont helyének pontos ismerete a gyakorlatban? Hogyan befolyásolja a szerkezetek biztonságát és gazdaságosságát?</a:t>
            </a:r>
            <a:endParaRPr lang="en-US" sz="1800" dirty="0"/>
          </a:p>
        </p:txBody>
      </p:sp>
      <p:sp>
        <p:nvSpPr>
          <p:cNvPr id="18" name="Shape 16"/>
          <p:cNvSpPr/>
          <p:nvPr/>
        </p:nvSpPr>
        <p:spPr>
          <a:xfrm>
            <a:off x="968693" y="6320314"/>
            <a:ext cx="30480" cy="1274445"/>
          </a:xfrm>
          <a:prstGeom prst="rect">
            <a:avLst/>
          </a:prstGeom>
          <a:solidFill>
            <a:srgbClr val="F2B42D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931069"/>
            <a:ext cx="9628346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Mi a keresztmetszet és miért fontos?</a:t>
            </a:r>
            <a:endParaRPr lang="en-US" sz="4550" dirty="0"/>
          </a:p>
        </p:txBody>
      </p:sp>
      <p:sp>
        <p:nvSpPr>
          <p:cNvPr id="3" name="Text 1"/>
          <p:cNvSpPr/>
          <p:nvPr/>
        </p:nvSpPr>
        <p:spPr>
          <a:xfrm>
            <a:off x="968693" y="2274213"/>
            <a:ext cx="4082415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Keresztmetszet a gyakorlatban</a:t>
            </a:r>
            <a:endParaRPr lang="en-US" sz="2250" dirty="0"/>
          </a:p>
        </p:txBody>
      </p:sp>
      <p:sp>
        <p:nvSpPr>
          <p:cNvPr id="4" name="Text 2"/>
          <p:cNvSpPr/>
          <p:nvPr/>
        </p:nvSpPr>
        <p:spPr>
          <a:xfrm>
            <a:off x="968693" y="2884170"/>
            <a:ext cx="7374850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 keresztmetszet egy szerkezeti elem adott síkkal való metszete. Képzeljük el, hogy egy acélgerendát függőlegesen átvágjuk – a vágás felülete a keresztmetszet. Ez a sík tartalmazza mindazokat a geometriai információkat, amelyek alapján a szerkezet teherbírását és stabilitását meghatározhatjuk.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968693" y="5081588"/>
            <a:ext cx="737485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 keresztmetszeti jellemzők ismerete lehetővé teszi, hogy előre kiszámítsuk, mekkora terhelést bír el egy tartószerkezet, hogyan oszlanak meg benne a feszültségek, és hol található a kritikus pontja.</a:t>
            </a:r>
            <a:endParaRPr lang="en-US" sz="19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381" y="2305050"/>
            <a:ext cx="4715828" cy="47158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1293138"/>
            <a:ext cx="9354741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Alapvető keresztmetszeti jellemzők</a:t>
            </a:r>
            <a:endParaRPr lang="en-US" sz="4550" dirty="0"/>
          </a:p>
        </p:txBody>
      </p:sp>
      <p:sp>
        <p:nvSpPr>
          <p:cNvPr id="3" name="Shape 1"/>
          <p:cNvSpPr/>
          <p:nvPr/>
        </p:nvSpPr>
        <p:spPr>
          <a:xfrm>
            <a:off x="968693" y="2512933"/>
            <a:ext cx="4066342" cy="4423529"/>
          </a:xfrm>
          <a:prstGeom prst="roundRect">
            <a:avLst>
              <a:gd name="adj" fmla="val 9107"/>
            </a:avLst>
          </a:prstGeom>
          <a:solidFill>
            <a:srgbClr val="00002E"/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245989" y="2790230"/>
            <a:ext cx="740569" cy="740569"/>
          </a:xfrm>
          <a:prstGeom prst="roundRect">
            <a:avLst>
              <a:gd name="adj" fmla="val 12346028"/>
            </a:avLst>
          </a:prstGeom>
          <a:solidFill>
            <a:srgbClr val="F2B42D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49586" y="2993827"/>
            <a:ext cx="333256" cy="33325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45989" y="3777615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Terület (A)</a:t>
            </a:r>
            <a:endParaRPr lang="en-US" sz="2250" dirty="0"/>
          </a:p>
        </p:txBody>
      </p:sp>
      <p:sp>
        <p:nvSpPr>
          <p:cNvPr id="7" name="Text 4"/>
          <p:cNvSpPr/>
          <p:nvPr/>
        </p:nvSpPr>
        <p:spPr>
          <a:xfrm>
            <a:off x="1245989" y="4288869"/>
            <a:ext cx="3511748" cy="2370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 keresztmetszet felületének nagysága, amely meghatározza a nyomófeszültség ellenállást. Minél nagyobb a terület, annál nagyobb terhelést bír el a szerkezet.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5281851" y="2512933"/>
            <a:ext cx="4066461" cy="4423529"/>
          </a:xfrm>
          <a:prstGeom prst="roundRect">
            <a:avLst>
              <a:gd name="adj" fmla="val 9107"/>
            </a:avLst>
          </a:prstGeom>
          <a:solidFill>
            <a:srgbClr val="00002E"/>
          </a:solidFill>
          <a:ln w="30480">
            <a:solidFill>
              <a:srgbClr val="D7425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559147" y="2790230"/>
            <a:ext cx="740569" cy="740569"/>
          </a:xfrm>
          <a:prstGeom prst="roundRect">
            <a:avLst>
              <a:gd name="adj" fmla="val 12346028"/>
            </a:avLst>
          </a:prstGeom>
          <a:solidFill>
            <a:srgbClr val="D7425E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62744" y="2993827"/>
            <a:ext cx="333256" cy="33325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559147" y="3777615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Súlypont (C)</a:t>
            </a:r>
            <a:endParaRPr lang="en-US" sz="2250" dirty="0"/>
          </a:p>
        </p:txBody>
      </p:sp>
      <p:sp>
        <p:nvSpPr>
          <p:cNvPr id="12" name="Text 8"/>
          <p:cNvSpPr/>
          <p:nvPr/>
        </p:nvSpPr>
        <p:spPr>
          <a:xfrm>
            <a:off x="5559147" y="4288869"/>
            <a:ext cx="3511868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 keresztmetszet geometriai középpontja, ahol a teljes terület tömege koncentrálódik. Kritikus pont a teherelosztás szempontjából.</a:t>
            </a:r>
            <a:endParaRPr lang="en-US" sz="1900" dirty="0"/>
          </a:p>
        </p:txBody>
      </p:sp>
      <p:sp>
        <p:nvSpPr>
          <p:cNvPr id="13" name="Shape 9"/>
          <p:cNvSpPr/>
          <p:nvPr/>
        </p:nvSpPr>
        <p:spPr>
          <a:xfrm>
            <a:off x="9595128" y="2512933"/>
            <a:ext cx="4066461" cy="4423529"/>
          </a:xfrm>
          <a:prstGeom prst="roundRect">
            <a:avLst>
              <a:gd name="adj" fmla="val 9107"/>
            </a:avLst>
          </a:prstGeom>
          <a:solidFill>
            <a:srgbClr val="00002E"/>
          </a:solidFill>
          <a:ln w="30480">
            <a:solidFill>
              <a:srgbClr val="DD785E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2424" y="2790230"/>
            <a:ext cx="740569" cy="740569"/>
          </a:xfrm>
          <a:prstGeom prst="roundRect">
            <a:avLst>
              <a:gd name="adj" fmla="val 12346028"/>
            </a:avLst>
          </a:prstGeom>
          <a:solidFill>
            <a:srgbClr val="DD785E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076021" y="2993827"/>
            <a:ext cx="333256" cy="33325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2424" y="3777615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Szimmetriatengelyek</a:t>
            </a:r>
            <a:endParaRPr lang="en-US" sz="2250" dirty="0"/>
          </a:p>
        </p:txBody>
      </p:sp>
      <p:sp>
        <p:nvSpPr>
          <p:cNvPr id="17" name="Text 12"/>
          <p:cNvSpPr/>
          <p:nvPr/>
        </p:nvSpPr>
        <p:spPr>
          <a:xfrm>
            <a:off x="9872424" y="4288869"/>
            <a:ext cx="3511868" cy="2370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Azok a tengelyek, amelyek mentén a keresztmetszet szimmetrikus. A szimmetriatengelyek metszéspontja mindig a súlypontban van.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1566863"/>
            <a:ext cx="9170075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 súlypont fogalma és jelentősége</a:t>
            </a:r>
            <a:endParaRPr lang="en-US" sz="4550" dirty="0"/>
          </a:p>
        </p:txBody>
      </p:sp>
      <p:sp>
        <p:nvSpPr>
          <p:cNvPr id="3" name="Text 1"/>
          <p:cNvSpPr/>
          <p:nvPr/>
        </p:nvSpPr>
        <p:spPr>
          <a:xfrm>
            <a:off x="968693" y="2786658"/>
            <a:ext cx="12692896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 súlypont az a pont, ahol a síkidom teljes területe koncentráltnak tekinthető. Matematikailag ez az a pont, amely körül a terület nyomatéka minden irányban nulla. A gyakorlatban ez azt jelenti, hogy ha egy homogén anyagú lemezt a súlypontjánál támasztunk alá, az egyensúlyban marad.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1338977" y="4527113"/>
            <a:ext cx="12322612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highlight>
                  <a:srgbClr val="F2B42D"/>
                </a:highlight>
                <a:latin typeface="PT Sans" pitchFamily="34" charset="0"/>
                <a:ea typeface="PT Sans" pitchFamily="34" charset="-122"/>
                <a:cs typeface="PT Sans" pitchFamily="34" charset="-120"/>
              </a:rPr>
              <a:t>A súlypont helyes meghatározása kulcsfontosságú a szerkezetek stabilitásának és teherbírásának számításához.</a:t>
            </a:r>
            <a:endParaRPr lang="en-US" sz="1900" dirty="0"/>
          </a:p>
        </p:txBody>
      </p:sp>
      <p:sp>
        <p:nvSpPr>
          <p:cNvPr id="5" name="Shape 3"/>
          <p:cNvSpPr/>
          <p:nvPr/>
        </p:nvSpPr>
        <p:spPr>
          <a:xfrm>
            <a:off x="968693" y="4249460"/>
            <a:ext cx="30480" cy="950357"/>
          </a:xfrm>
          <a:prstGeom prst="rect">
            <a:avLst/>
          </a:prstGeom>
          <a:solidFill>
            <a:srgbClr val="F2B42D"/>
          </a:solidFill>
          <a:ln/>
        </p:spPr>
      </p:sp>
      <p:sp>
        <p:nvSpPr>
          <p:cNvPr id="6" name="Text 4"/>
          <p:cNvSpPr/>
          <p:nvPr/>
        </p:nvSpPr>
        <p:spPr>
          <a:xfrm>
            <a:off x="968693" y="5477470"/>
            <a:ext cx="12692896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Szimmetrikus síkidomok esetén a súlypont mindig a szimmetriatengelyek metszéspontjában található. Például egy téglalap súlypontja az átlók metszéspontjában, egy kör súlypontja pedig a középpontjában van. Összetett, aszimmetrikus alakzatoknál azonban számítással kell meghatároznunk a pontos koordinátákat.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2064187"/>
            <a:ext cx="9822894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Alapsíkidomok területe és súlypontja</a:t>
            </a:r>
            <a:endParaRPr lang="en-US" sz="4550" dirty="0"/>
          </a:p>
        </p:txBody>
      </p:sp>
      <p:sp>
        <p:nvSpPr>
          <p:cNvPr id="3" name="Text 1"/>
          <p:cNvSpPr/>
          <p:nvPr/>
        </p:nvSpPr>
        <p:spPr>
          <a:xfrm>
            <a:off x="968693" y="3530798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Háromszög</a:t>
            </a:r>
            <a:endParaRPr lang="en-US" sz="2250" dirty="0"/>
          </a:p>
        </p:txBody>
      </p:sp>
      <p:sp>
        <p:nvSpPr>
          <p:cNvPr id="4" name="Text 2"/>
          <p:cNvSpPr/>
          <p:nvPr/>
        </p:nvSpPr>
        <p:spPr>
          <a:xfrm>
            <a:off x="968693" y="4042053"/>
            <a:ext cx="294167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Terület:</a:t>
            </a: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A = (a × m) / 2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968693" y="4585216"/>
            <a:ext cx="2941677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Súlypont:</a:t>
            </a: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A magasság 1/3-ánál az alap felett, ahol a súlyvonalak metszik egymást.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4218980" y="3530798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Téglalap</a:t>
            </a:r>
            <a:endParaRPr lang="en-US" sz="2250" dirty="0"/>
          </a:p>
        </p:txBody>
      </p:sp>
      <p:sp>
        <p:nvSpPr>
          <p:cNvPr id="7" name="Text 5"/>
          <p:cNvSpPr/>
          <p:nvPr/>
        </p:nvSpPr>
        <p:spPr>
          <a:xfrm>
            <a:off x="4218980" y="4042053"/>
            <a:ext cx="294179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Terület:</a:t>
            </a: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A = a × b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4218980" y="4585216"/>
            <a:ext cx="2941796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Súlypont:</a:t>
            </a: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Az átlók metszéspontjában, pontosan a geometriai középpontban.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7469386" y="3530798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Kör</a:t>
            </a:r>
            <a:endParaRPr lang="en-US" sz="2250" dirty="0"/>
          </a:p>
        </p:txBody>
      </p:sp>
      <p:sp>
        <p:nvSpPr>
          <p:cNvPr id="10" name="Text 8"/>
          <p:cNvSpPr/>
          <p:nvPr/>
        </p:nvSpPr>
        <p:spPr>
          <a:xfrm>
            <a:off x="7469386" y="4042053"/>
            <a:ext cx="294179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Terület:</a:t>
            </a: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A = π × r²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7469386" y="4585216"/>
            <a:ext cx="2941796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Súlypont:</a:t>
            </a: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A kör középpontjában, minden szimmetriatengely metszéspontjában.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10719792" y="3530798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Trapéz</a:t>
            </a:r>
            <a:endParaRPr lang="en-US" sz="2250" dirty="0"/>
          </a:p>
        </p:txBody>
      </p:sp>
      <p:sp>
        <p:nvSpPr>
          <p:cNvPr id="13" name="Text 11"/>
          <p:cNvSpPr/>
          <p:nvPr/>
        </p:nvSpPr>
        <p:spPr>
          <a:xfrm>
            <a:off x="10719792" y="4042053"/>
            <a:ext cx="2941796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Terület:</a:t>
            </a: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A = [(a + c) × m] / 2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10719792" y="4585216"/>
            <a:ext cx="2941796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Súlypont:</a:t>
            </a: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A magasság mentén, a hosszabb oldal felé tolódva, aszimmetrikus elhelyezkedéssel.</a:t>
            </a:r>
            <a:endParaRPr 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428149"/>
            <a:ext cx="4897517" cy="45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Összetett síkidomok kezelése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968693" y="1275278"/>
            <a:ext cx="1832134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 felbontás elve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968693" y="1659850"/>
            <a:ext cx="5502831" cy="747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Összetett keresztmetszetek esetén a síkidomot elemi, egyszerű alakzatokra bontjuk. Minden elemi síkidomnak meghatározzuk a területét és súlypontját, majd ezekből számítjuk ki az összevont súlypontot.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968693" y="2547223"/>
            <a:ext cx="5502831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Lépések: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968693" y="2936438"/>
            <a:ext cx="5502831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Font typeface="+mj-lt"/>
              <a:buAutoNum type="arabicPeriod"/>
            </a:pPr>
            <a:r>
              <a:rPr lang="en-US" sz="12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Felbontás egyszerű síkidomokra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968693" y="3239929"/>
            <a:ext cx="5502831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Koordinátarendszer választása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968693" y="3543419"/>
            <a:ext cx="5502831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Elemi területek és súlypontok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968693" y="3846909"/>
            <a:ext cx="5502831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Összevont súlypont számítása</a:t>
            </a:r>
            <a:endParaRPr lang="en-US" sz="12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953" y="1294805"/>
            <a:ext cx="6810137" cy="6810137"/>
          </a:xfrm>
          <a:prstGeom prst="rect">
            <a:avLst/>
          </a:prstGeom>
        </p:spPr>
      </p:pic>
      <p:sp>
        <p:nvSpPr>
          <p:cNvPr id="11" name="Shape 8"/>
          <p:cNvSpPr/>
          <p:nvPr/>
        </p:nvSpPr>
        <p:spPr>
          <a:xfrm>
            <a:off x="6858953" y="8280083"/>
            <a:ext cx="6810137" cy="661392"/>
          </a:xfrm>
          <a:prstGeom prst="roundRect">
            <a:avLst>
              <a:gd name="adj" fmla="val 35319"/>
            </a:avLst>
          </a:prstGeom>
          <a:solidFill>
            <a:srgbClr val="483304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567" y="8513564"/>
            <a:ext cx="194548" cy="15561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364730" y="8474512"/>
            <a:ext cx="6148745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Fontos:</a:t>
            </a:r>
            <a:r>
              <a:rPr lang="en-US" sz="12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Kivágott területeket negatív előjellel kell figyelembe venni a számításban!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877133"/>
            <a:ext cx="8574762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Súlyponti koordináták számítása</a:t>
            </a:r>
            <a:endParaRPr lang="en-US" sz="4550" dirty="0"/>
          </a:p>
        </p:txBody>
      </p:sp>
      <p:sp>
        <p:nvSpPr>
          <p:cNvPr id="3" name="Shape 1"/>
          <p:cNvSpPr/>
          <p:nvPr/>
        </p:nvSpPr>
        <p:spPr>
          <a:xfrm>
            <a:off x="968693" y="2096929"/>
            <a:ext cx="6223040" cy="5255419"/>
          </a:xfrm>
          <a:prstGeom prst="roundRect">
            <a:avLst>
              <a:gd name="adj" fmla="val 2784"/>
            </a:avLst>
          </a:prstGeom>
          <a:solidFill>
            <a:srgbClr val="00002E">
              <a:alpha val="75000"/>
            </a:srgbClr>
          </a:solidFill>
          <a:ln w="30480">
            <a:solidFill>
              <a:srgbClr val="F2B42D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38213" y="2096929"/>
            <a:ext cx="121920" cy="5255419"/>
          </a:xfrm>
          <a:prstGeom prst="roundRect">
            <a:avLst>
              <a:gd name="adj" fmla="val 303750"/>
            </a:avLst>
          </a:prstGeom>
          <a:solidFill>
            <a:srgbClr val="F2B42D"/>
          </a:solidFill>
          <a:ln/>
        </p:spPr>
      </p:sp>
      <p:sp>
        <p:nvSpPr>
          <p:cNvPr id="5" name="Text 3"/>
          <p:cNvSpPr/>
          <p:nvPr/>
        </p:nvSpPr>
        <p:spPr>
          <a:xfrm>
            <a:off x="1337429" y="2374225"/>
            <a:ext cx="402467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Az összevont súlypont képlete</a:t>
            </a:r>
            <a:endParaRPr lang="en-US" sz="2250" dirty="0"/>
          </a:p>
        </p:txBody>
      </p:sp>
      <p:sp>
        <p:nvSpPr>
          <p:cNvPr id="6" name="Text 4"/>
          <p:cNvSpPr/>
          <p:nvPr/>
        </p:nvSpPr>
        <p:spPr>
          <a:xfrm>
            <a:off x="1337429" y="2885480"/>
            <a:ext cx="557700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Az összetett síkidom súlypontjának koordinátáit a következő képletekkel számítjuk: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1337429" y="3987998"/>
            <a:ext cx="5577007" cy="836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endParaRPr lang="en-US" sz="21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429" y="3987998"/>
            <a:ext cx="5577007" cy="836057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337429" y="5136475"/>
            <a:ext cx="5577007" cy="836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endParaRPr lang="en-US" sz="21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429" y="5136475"/>
            <a:ext cx="5577007" cy="83605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337429" y="6284952"/>
            <a:ext cx="557700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ahol </a:t>
            </a:r>
            <a:r>
              <a:rPr lang="en-US" sz="1900" i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A_i</a:t>
            </a: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az i-edik elemi síkidom területe, </a:t>
            </a:r>
            <a:r>
              <a:rPr lang="en-US" sz="1900" i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x_i</a:t>
            </a: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és </a:t>
            </a:r>
            <a:r>
              <a:rPr lang="en-US" sz="1900" i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y_i</a:t>
            </a: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pedig annak súlyponti koordinátái.</a:t>
            </a:r>
            <a:endParaRPr lang="en-US" sz="1900" dirty="0"/>
          </a:p>
        </p:txBody>
      </p:sp>
      <p:sp>
        <p:nvSpPr>
          <p:cNvPr id="12" name="Shape 8"/>
          <p:cNvSpPr/>
          <p:nvPr/>
        </p:nvSpPr>
        <p:spPr>
          <a:xfrm>
            <a:off x="7438549" y="2096929"/>
            <a:ext cx="6223040" cy="5255419"/>
          </a:xfrm>
          <a:prstGeom prst="roundRect">
            <a:avLst>
              <a:gd name="adj" fmla="val 2784"/>
            </a:avLst>
          </a:prstGeom>
          <a:solidFill>
            <a:srgbClr val="00002E">
              <a:alpha val="75000"/>
            </a:srgbClr>
          </a:solidFill>
          <a:ln w="30480">
            <a:solidFill>
              <a:srgbClr val="D7425E"/>
            </a:solidFill>
            <a:prstDash val="solid"/>
          </a:ln>
        </p:spPr>
      </p:sp>
      <p:sp>
        <p:nvSpPr>
          <p:cNvPr id="13" name="Shape 9"/>
          <p:cNvSpPr/>
          <p:nvPr/>
        </p:nvSpPr>
        <p:spPr>
          <a:xfrm>
            <a:off x="7408069" y="2096929"/>
            <a:ext cx="121920" cy="5255419"/>
          </a:xfrm>
          <a:prstGeom prst="roundRect">
            <a:avLst>
              <a:gd name="adj" fmla="val 303750"/>
            </a:avLst>
          </a:prstGeom>
          <a:solidFill>
            <a:srgbClr val="D7425E"/>
          </a:solidFill>
          <a:ln/>
        </p:spPr>
      </p:sp>
      <p:sp>
        <p:nvSpPr>
          <p:cNvPr id="14" name="Text 10"/>
          <p:cNvSpPr/>
          <p:nvPr/>
        </p:nvSpPr>
        <p:spPr>
          <a:xfrm>
            <a:off x="7807285" y="2374225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 számítás menete</a:t>
            </a:r>
            <a:endParaRPr lang="en-US" sz="2250" dirty="0"/>
          </a:p>
        </p:txBody>
      </p:sp>
      <p:sp>
        <p:nvSpPr>
          <p:cNvPr id="15" name="Text 11"/>
          <p:cNvSpPr/>
          <p:nvPr/>
        </p:nvSpPr>
        <p:spPr>
          <a:xfrm>
            <a:off x="7807285" y="2885480"/>
            <a:ext cx="557700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Font typeface="+mj-lt"/>
              <a:buAutoNum type="arabicPeriod"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Számítsuk ki minden elemi terület nagyságát (</a:t>
            </a:r>
            <a:r>
              <a:rPr lang="en-US" sz="1900" i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A_i</a:t>
            </a: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)</a:t>
            </a:r>
            <a:endParaRPr lang="en-US" sz="1900" dirty="0"/>
          </a:p>
        </p:txBody>
      </p:sp>
      <p:sp>
        <p:nvSpPr>
          <p:cNvPr id="16" name="Text 12"/>
          <p:cNvSpPr/>
          <p:nvPr/>
        </p:nvSpPr>
        <p:spPr>
          <a:xfrm>
            <a:off x="7807285" y="3761899"/>
            <a:ext cx="557700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Font typeface="+mj-lt"/>
              <a:buAutoNum type="arabicPeriod" startAt="2"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Határozzuk meg minden elemi terület súlypontját (</a:t>
            </a:r>
            <a:r>
              <a:rPr lang="en-US" sz="1900" i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x_i, y_i</a:t>
            </a: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)</a:t>
            </a:r>
            <a:endParaRPr lang="en-US" sz="1900" dirty="0"/>
          </a:p>
        </p:txBody>
      </p:sp>
      <p:sp>
        <p:nvSpPr>
          <p:cNvPr id="17" name="Text 13"/>
          <p:cNvSpPr/>
          <p:nvPr/>
        </p:nvSpPr>
        <p:spPr>
          <a:xfrm>
            <a:off x="7807285" y="4638318"/>
            <a:ext cx="557700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Font typeface="+mj-lt"/>
              <a:buAutoNum type="arabicPeriod" startAt="3"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Képezzük a terület-koordináta szorzatokat (</a:t>
            </a:r>
            <a:r>
              <a:rPr lang="en-US" sz="1900" i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A_i \cdot x_i</a:t>
            </a: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)</a:t>
            </a:r>
            <a:endParaRPr lang="en-US" sz="1900" dirty="0"/>
          </a:p>
        </p:txBody>
      </p:sp>
      <p:sp>
        <p:nvSpPr>
          <p:cNvPr id="18" name="Text 14"/>
          <p:cNvSpPr/>
          <p:nvPr/>
        </p:nvSpPr>
        <p:spPr>
          <a:xfrm>
            <a:off x="7807285" y="5514737"/>
            <a:ext cx="557700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Font typeface="+mj-lt"/>
              <a:buAutoNum type="arabicPeriod" startAt="4"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Összegezzük a szorzatokat és osszuk el a teljes területtel</a:t>
            </a:r>
            <a:endParaRPr lang="en-US" sz="1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92453" y="663654"/>
            <a:ext cx="7531894" cy="1354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Gyakorlati példa: T-keresztmetszet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6292453" y="2363510"/>
            <a:ext cx="7531894" cy="1473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Tekintsünk egy T-alakú keresztmetszetet, amely egy vízszintes és egy függőleges téglalapból áll. A vízszintes szárny szélessége 200 mm, magassága 40 mm. A függőleges gerinclemez szélessége 40 mm, magassága 160 mm.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6292453" y="4326374"/>
            <a:ext cx="3043238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1. Felbontás és területek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6292453" y="4895374"/>
            <a:ext cx="3485078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Szárny:</a:t>
            </a: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A₁ = 200 × 40 = 8000 mm²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6292453" y="5470922"/>
            <a:ext cx="3485078" cy="7367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Gerinclemez:</a:t>
            </a: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A₂ = 40 × 160 = 6400 mm²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6292453" y="6414849"/>
            <a:ext cx="3485078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Teljes terület:</a:t>
            </a: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A = 14400 mm²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10346888" y="4326374"/>
            <a:ext cx="3002637" cy="338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2. Súlyponti koordináták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10346888" y="4895374"/>
            <a:ext cx="3485078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Szárny súlypontja:</a:t>
            </a: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(100, 20)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10346888" y="5470922"/>
            <a:ext cx="3485078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Gerinclemez súlypontja:</a:t>
            </a: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(100, 120)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10346888" y="6046470"/>
            <a:ext cx="3485078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Összevont súlypont: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10346888" y="6622018"/>
            <a:ext cx="3485078" cy="7367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ȳ = (8000×20 + 6400×120) / 14400 = 64,4 mm</a:t>
            </a:r>
            <a:endParaRPr lang="en-US" sz="1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1321594"/>
            <a:ext cx="10106382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700"/>
              </a:lnSpc>
              <a:buNone/>
            </a:pPr>
            <a:r>
              <a:rPr lang="en-US" sz="45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Gyakorlati alkalmazások és jelentőség</a:t>
            </a:r>
            <a:endParaRPr lang="en-US" sz="4550" dirty="0"/>
          </a:p>
        </p:txBody>
      </p:sp>
      <p:sp>
        <p:nvSpPr>
          <p:cNvPr id="3" name="Text 1"/>
          <p:cNvSpPr/>
          <p:nvPr/>
        </p:nvSpPr>
        <p:spPr>
          <a:xfrm>
            <a:off x="968693" y="2541389"/>
            <a:ext cx="246817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01</a:t>
            </a:r>
            <a:endParaRPr lang="en-US" sz="1900" dirty="0"/>
          </a:p>
        </p:txBody>
      </p:sp>
      <p:sp>
        <p:nvSpPr>
          <p:cNvPr id="4" name="Shape 2"/>
          <p:cNvSpPr/>
          <p:nvPr/>
        </p:nvSpPr>
        <p:spPr>
          <a:xfrm>
            <a:off x="968693" y="2930485"/>
            <a:ext cx="6223040" cy="30480"/>
          </a:xfrm>
          <a:prstGeom prst="rect">
            <a:avLst/>
          </a:prstGeom>
          <a:solidFill>
            <a:srgbClr val="F2B42D"/>
          </a:solidFill>
          <a:ln/>
        </p:spPr>
      </p:sp>
      <p:sp>
        <p:nvSpPr>
          <p:cNvPr id="5" name="Text 3"/>
          <p:cNvSpPr/>
          <p:nvPr/>
        </p:nvSpPr>
        <p:spPr>
          <a:xfrm>
            <a:off x="968693" y="3114794"/>
            <a:ext cx="3575328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Tartószerkezetek tervezése</a:t>
            </a:r>
            <a:endParaRPr lang="en-US" sz="2250" dirty="0"/>
          </a:p>
        </p:txBody>
      </p:sp>
      <p:sp>
        <p:nvSpPr>
          <p:cNvPr id="6" name="Text 4"/>
          <p:cNvSpPr/>
          <p:nvPr/>
        </p:nvSpPr>
        <p:spPr>
          <a:xfrm>
            <a:off x="968693" y="3626048"/>
            <a:ext cx="622304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 súlypont ismerete elengedhetetlen a hajlítás és nyírás vizsgálatához. A semleges tengely a súlyponton megy át.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7438549" y="2541389"/>
            <a:ext cx="246817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02</a:t>
            </a:r>
            <a:endParaRPr lang="en-US" sz="1900" dirty="0"/>
          </a:p>
        </p:txBody>
      </p:sp>
      <p:sp>
        <p:nvSpPr>
          <p:cNvPr id="8" name="Shape 6"/>
          <p:cNvSpPr/>
          <p:nvPr/>
        </p:nvSpPr>
        <p:spPr>
          <a:xfrm>
            <a:off x="7438549" y="2930485"/>
            <a:ext cx="6223040" cy="30480"/>
          </a:xfrm>
          <a:prstGeom prst="rect">
            <a:avLst/>
          </a:prstGeom>
          <a:solidFill>
            <a:srgbClr val="D7425E"/>
          </a:solidFill>
          <a:ln/>
        </p:spPr>
      </p:sp>
      <p:sp>
        <p:nvSpPr>
          <p:cNvPr id="9" name="Text 7"/>
          <p:cNvSpPr/>
          <p:nvPr/>
        </p:nvSpPr>
        <p:spPr>
          <a:xfrm>
            <a:off x="7438549" y="3114794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Stabilitási vizsgálatok</a:t>
            </a:r>
            <a:endParaRPr lang="en-US" sz="2250" dirty="0"/>
          </a:p>
        </p:txBody>
      </p:sp>
      <p:sp>
        <p:nvSpPr>
          <p:cNvPr id="10" name="Text 8"/>
          <p:cNvSpPr/>
          <p:nvPr/>
        </p:nvSpPr>
        <p:spPr>
          <a:xfrm>
            <a:off x="7438549" y="3626048"/>
            <a:ext cx="622304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Excentrikus terhelés esetén a súlypont és a terhelési pont távolsága határozza meg a fellépő hajlítónyomatékot.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968693" y="4848106"/>
            <a:ext cx="246817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03</a:t>
            </a:r>
            <a:endParaRPr lang="en-US" sz="1900" dirty="0"/>
          </a:p>
        </p:txBody>
      </p:sp>
      <p:sp>
        <p:nvSpPr>
          <p:cNvPr id="12" name="Shape 10"/>
          <p:cNvSpPr/>
          <p:nvPr/>
        </p:nvSpPr>
        <p:spPr>
          <a:xfrm>
            <a:off x="968693" y="5237202"/>
            <a:ext cx="6223040" cy="30480"/>
          </a:xfrm>
          <a:prstGeom prst="rect">
            <a:avLst/>
          </a:prstGeom>
          <a:solidFill>
            <a:srgbClr val="DD785E"/>
          </a:solidFill>
          <a:ln/>
        </p:spPr>
      </p:sp>
      <p:sp>
        <p:nvSpPr>
          <p:cNvPr id="13" name="Text 11"/>
          <p:cNvSpPr/>
          <p:nvPr/>
        </p:nvSpPr>
        <p:spPr>
          <a:xfrm>
            <a:off x="968693" y="5421511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Anyagoptimalizálás</a:t>
            </a:r>
            <a:endParaRPr lang="en-US" sz="2250" dirty="0"/>
          </a:p>
        </p:txBody>
      </p:sp>
      <p:sp>
        <p:nvSpPr>
          <p:cNvPr id="14" name="Text 12"/>
          <p:cNvSpPr/>
          <p:nvPr/>
        </p:nvSpPr>
        <p:spPr>
          <a:xfrm>
            <a:off x="968693" y="5932765"/>
            <a:ext cx="622304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 súlypont körüli anyageloszlás optimalizálásával gazdaságosabb keresztmetszeteket tervezhetünk.</a:t>
            </a: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7438549" y="4848106"/>
            <a:ext cx="246817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04</a:t>
            </a:r>
            <a:endParaRPr lang="en-US" sz="1900" dirty="0"/>
          </a:p>
        </p:txBody>
      </p:sp>
      <p:sp>
        <p:nvSpPr>
          <p:cNvPr id="16" name="Shape 14"/>
          <p:cNvSpPr/>
          <p:nvPr/>
        </p:nvSpPr>
        <p:spPr>
          <a:xfrm>
            <a:off x="7438549" y="5237202"/>
            <a:ext cx="6223040" cy="30480"/>
          </a:xfrm>
          <a:prstGeom prst="rect">
            <a:avLst/>
          </a:prstGeom>
          <a:solidFill>
            <a:srgbClr val="48A8E2"/>
          </a:solidFill>
          <a:ln/>
        </p:spPr>
      </p:sp>
      <p:sp>
        <p:nvSpPr>
          <p:cNvPr id="17" name="Text 15"/>
          <p:cNvSpPr/>
          <p:nvPr/>
        </p:nvSpPr>
        <p:spPr>
          <a:xfrm>
            <a:off x="7438549" y="5421511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Szerelési tervezés</a:t>
            </a:r>
            <a:endParaRPr lang="en-US" sz="2250" dirty="0"/>
          </a:p>
        </p:txBody>
      </p:sp>
      <p:sp>
        <p:nvSpPr>
          <p:cNvPr id="18" name="Text 16"/>
          <p:cNvSpPr/>
          <p:nvPr/>
        </p:nvSpPr>
        <p:spPr>
          <a:xfrm>
            <a:off x="7438549" y="5932765"/>
            <a:ext cx="622304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Nagy szerkezeti elemek emelésekor a súlypont ismerete biztosítja a biztonságos daruzást és szállítást.</a:t>
            </a:r>
            <a:endParaRPr lang="en-US" sz="1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830</Words>
  <Application>Microsoft Office PowerPoint</Application>
  <PresentationFormat>Egyéni</PresentationFormat>
  <Paragraphs>95</Paragraphs>
  <Slides>10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6" baseType="lpstr">
      <vt:lpstr>Arial</vt:lpstr>
      <vt:lpstr>Nunito Semi Bold</vt:lpstr>
      <vt:lpstr>Calibri</vt:lpstr>
      <vt:lpstr>PT Sans</vt:lpstr>
      <vt:lpstr>Nunito Light</vt:lpstr>
      <vt:lpstr>Office Theme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bimej</dc:creator>
  <cp:lastModifiedBy>bimej</cp:lastModifiedBy>
  <cp:revision>3</cp:revision>
  <dcterms:created xsi:type="dcterms:W3CDTF">2025-12-10T16:14:55Z</dcterms:created>
  <dcterms:modified xsi:type="dcterms:W3CDTF">2025-12-10T17:40:39Z</dcterms:modified>
</cp:coreProperties>
</file>