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yne Extra Bold"/>
      <p:regular r:id="rId17"/>
    </p:embeddedFont>
    <p:embeddedFont>
      <p:font typeface="Syne"/>
      <p:regular r:id="rId18"/>
    </p:embeddedFont>
    <p:embeddedFont>
      <p:font typeface="Syne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91320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Informatikai rendszerüzemeltetés a mesterséges intelligenciával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87537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Rendszergazdák új dimenziója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9972" y="573524"/>
            <a:ext cx="5214818" cy="651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Összegzés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29972" y="1538168"/>
            <a:ext cx="13170456" cy="3598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050"/>
              </a:lnSpc>
              <a:buNone/>
            </a:pPr>
            <a:r>
              <a:rPr lang="en-US" sz="56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 mesterséges intelligencia a rendszergazdák legjobb partnere</a:t>
            </a:r>
            <a:endParaRPr lang="en-US" sz="5650" dirty="0"/>
          </a:p>
        </p:txBody>
      </p:sp>
      <p:sp>
        <p:nvSpPr>
          <p:cNvPr id="4" name="Shape 2"/>
          <p:cNvSpPr/>
          <p:nvPr/>
        </p:nvSpPr>
        <p:spPr>
          <a:xfrm>
            <a:off x="729972" y="5449014"/>
            <a:ext cx="4251127" cy="2210276"/>
          </a:xfrm>
          <a:prstGeom prst="roundRect">
            <a:avLst>
              <a:gd name="adj" fmla="val 3964"/>
            </a:avLst>
          </a:prstGeom>
          <a:solidFill>
            <a:srgbClr val="A9F00F"/>
          </a:solidFill>
          <a:ln w="7620">
            <a:solidFill>
              <a:srgbClr val="8FD60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46071" y="5665113"/>
            <a:ext cx="3818930" cy="651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Kiegészítés, nem helyettesítés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946071" y="6441996"/>
            <a:ext cx="3818930" cy="1001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Az AI nem helyettesít, hanem kiegészít és felszabadít a monoton, ismétlődő feladatok alól.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189577" y="5449014"/>
            <a:ext cx="4251127" cy="2210276"/>
          </a:xfrm>
          <a:prstGeom prst="roundRect">
            <a:avLst>
              <a:gd name="adj" fmla="val 3964"/>
            </a:avLst>
          </a:prstGeom>
          <a:solidFill>
            <a:srgbClr val="81B61C"/>
          </a:solidFill>
          <a:ln w="7620">
            <a:solidFill>
              <a:srgbClr val="679C0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05676" y="5665113"/>
            <a:ext cx="3818930" cy="651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Folyamatos fejlődés</a:t>
            </a:r>
            <a:endParaRPr lang="en-US" sz="2050" dirty="0"/>
          </a:p>
        </p:txBody>
      </p:sp>
      <p:sp>
        <p:nvSpPr>
          <p:cNvPr id="9" name="Text 7"/>
          <p:cNvSpPr/>
          <p:nvPr/>
        </p:nvSpPr>
        <p:spPr>
          <a:xfrm>
            <a:off x="5405676" y="6441996"/>
            <a:ext cx="3818930" cy="1001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 jövő rendszergazdája: AI-vezérelt, folyamatosan tanuló és fejlődő szakember lesz.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9649182" y="5449014"/>
            <a:ext cx="4251127" cy="2210276"/>
          </a:xfrm>
          <a:prstGeom prst="roundRect">
            <a:avLst>
              <a:gd name="adj" fmla="val 396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65281" y="5665113"/>
            <a:ext cx="2607350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Közös jövő</a:t>
            </a:r>
            <a:endParaRPr lang="en-US" sz="2050" dirty="0"/>
          </a:p>
        </p:txBody>
      </p:sp>
      <p:sp>
        <p:nvSpPr>
          <p:cNvPr id="12" name="Text 10"/>
          <p:cNvSpPr/>
          <p:nvPr/>
        </p:nvSpPr>
        <p:spPr>
          <a:xfrm>
            <a:off x="9865281" y="6116122"/>
            <a:ext cx="3818930" cy="1001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Készüljünk fel együtt az új korszakra, ahol az ember és gép együtt formálja az IT világát!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290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 rendszergazda szerepe a digitális infrastruktúrában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14092"/>
            <a:ext cx="4196358" cy="3672483"/>
          </a:xfrm>
          <a:prstGeom prst="roundRect">
            <a:avLst>
              <a:gd name="adj" fmla="val 259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44852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A9F00F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635573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3557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IT gerinc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846201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 rendszergazdák az IT infrastruktúra gerincét alkotják, biztosítva a folyamatos, biztonságos működést minden pillanatban.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214092"/>
            <a:ext cx="4196358" cy="3672483"/>
          </a:xfrm>
          <a:prstGeom prst="roundRect">
            <a:avLst>
              <a:gd name="adj" fmla="val 259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44852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A9F00F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635573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355783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Sokrétű feladatok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5200531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Rendszerüzemeltetés, hibaelhárítás, biztonsági felügyelet és felhasználói támogatás – minden nap új kihívások.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214092"/>
            <a:ext cx="4196358" cy="3672483"/>
          </a:xfrm>
          <a:prstGeom prst="roundRect">
            <a:avLst>
              <a:gd name="adj" fmla="val 259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44852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A9F00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635573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355783"/>
            <a:ext cx="35299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Kulcsfontosság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846201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Nélkülük a digitális világ zökkenőmentes működése egyszerűen elképzelhetetlen lenne a mai modern világban.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14782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Rendszergazda munka közben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448889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 modern rendszergazda több monitor előtt dolgozik, AI-alapú felügyeleti szoftverekkel valós időben követve a teljes infrastruktúrát.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305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Mesterséges intelligencia az IT üzemeltetésben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71343"/>
            <a:ext cx="37980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Miért és hogyan?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65834"/>
            <a:ext cx="1134070" cy="13608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154674" y="3092648"/>
            <a:ext cx="63934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Automatizált hibafelismerés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154674" y="3583067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Az AI képes automatizálni a hibafelismerést és prediktív karbantartást végezni, mielőtt a problémák felmerülnének.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226719"/>
            <a:ext cx="1134070" cy="166985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54674" y="4453533"/>
            <a:ext cx="47833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Anomália-detektálás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2154674" y="4943951"/>
            <a:ext cx="116819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Gépi tanulás alapú rendszerek folyamatosan figyelik a hálózatokat és szervereket, azonnal jelezve a rendellenességeket.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896570"/>
            <a:ext cx="1134070" cy="166985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154674" y="6123384"/>
            <a:ext cx="48476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Gyorsított támogatás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2154674" y="6613803"/>
            <a:ext cx="116819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AI-alapú chatbotok és virtuális ügynökök gyorsítják a felhasználói támogatást és problémamegoldást rendkívüli módon.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9842" y="502682"/>
            <a:ext cx="6156246" cy="571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Azure AI Foundry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639842" y="1147048"/>
            <a:ext cx="5748576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AI platform rendszergazdáknak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842" y="1912382"/>
            <a:ext cx="6452354" cy="645235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45824" y="1889522"/>
            <a:ext cx="5316379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Integrált eszközrendszer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7545824" y="2414945"/>
            <a:ext cx="64523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Együttműködés GitHub, Visual Studio és Copilot Studio eszközökkel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545824" y="2771299"/>
            <a:ext cx="64523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Többmodelles AI modellek valós idejű elemzésekhez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545824" y="3127653"/>
            <a:ext cx="64523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Automatizált munkafolyamatok egyszerű beállítással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7545824" y="3602831"/>
            <a:ext cx="580846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Biztonság és megfelelőség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7545824" y="4128254"/>
            <a:ext cx="64523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Gyors telepítés felhőalapú környezetben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7545824" y="4484608"/>
            <a:ext cx="64523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EU-s adatvédelmi megfelelőség garantálva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7545824" y="4840962"/>
            <a:ext cx="64523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Teljes auditálhatóság és átláthatóság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3411" y="491133"/>
            <a:ext cx="13383577" cy="1113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Rendszergazdák AI eszköztára 2025-ben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23411" y="1960840"/>
            <a:ext cx="17811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01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623411" y="2240756"/>
            <a:ext cx="4342448" cy="2286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5" name="Text 3"/>
          <p:cNvSpPr/>
          <p:nvPr/>
        </p:nvSpPr>
        <p:spPr>
          <a:xfrm>
            <a:off x="623411" y="2375535"/>
            <a:ext cx="4342448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Automatizálás és optimalizálás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623411" y="3038832"/>
            <a:ext cx="4342448" cy="854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Ansible + AI-asszisztensek: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playbook generálás, hibakeresési javaslatok, dokumentáció automatikus frissítése.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23411" y="4000381"/>
            <a:ext cx="4342448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PowerShell/Bash script generálás AI-val: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rengeteg időt spórol, csökkenti a rutinfeladatokat.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23411" y="4677013"/>
            <a:ext cx="4342448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Jegykezelő AI: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ServiceNow és Jira Service Desk automatikus kategorizálással, válaszjavaslatokkal.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5143976" y="1960840"/>
            <a:ext cx="17811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02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5143976" y="2240756"/>
            <a:ext cx="4342448" cy="2286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11" name="Text 9"/>
          <p:cNvSpPr/>
          <p:nvPr/>
        </p:nvSpPr>
        <p:spPr>
          <a:xfrm>
            <a:off x="5143976" y="2375535"/>
            <a:ext cx="4342448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Prediktív működésfelügyelet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5143976" y="3038832"/>
            <a:ext cx="4342448" cy="854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AI-alapú monitoring: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Instana, Datadog, Dynatrace rendellenes CPU/memória/network minták felismerésével.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5143976" y="4000381"/>
            <a:ext cx="4342448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Előrejelzés: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meghibásodásra és terhelésugrásra való figyelmeztetés.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5143976" y="4677013"/>
            <a:ext cx="4342448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Log-elemzés AI-val: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több millió soros logokból 1 kattintással összefoglaló.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9664541" y="1960840"/>
            <a:ext cx="17811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9664541" y="2240756"/>
            <a:ext cx="4342448" cy="2286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17" name="Text 15"/>
          <p:cNvSpPr/>
          <p:nvPr/>
        </p:nvSpPr>
        <p:spPr>
          <a:xfrm>
            <a:off x="9664541" y="2375535"/>
            <a:ext cx="4342448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Biztonság és fenyegetésészlelés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664541" y="3038832"/>
            <a:ext cx="4342448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EDR/XDR rendszerek: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CrowdStrike, Defender for Endpoint viselkedéselemzéssel.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9664541" y="3715464"/>
            <a:ext cx="4342448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Automatikus védelem: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gyanús folyamatok és oldalak azonnali blokkolása.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9664541" y="4392097"/>
            <a:ext cx="4342448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AI-alapú incidens-összefoglalók: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mi történt, hogyan terjedt az incidens.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623411" y="5558552"/>
            <a:ext cx="17811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04</a:t>
            </a:r>
            <a:endParaRPr lang="en-US" sz="1400" dirty="0"/>
          </a:p>
        </p:txBody>
      </p:sp>
      <p:sp>
        <p:nvSpPr>
          <p:cNvPr id="22" name="Shape 20"/>
          <p:cNvSpPr/>
          <p:nvPr/>
        </p:nvSpPr>
        <p:spPr>
          <a:xfrm>
            <a:off x="623411" y="5838468"/>
            <a:ext cx="6602730" cy="2286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23" name="Text 21"/>
          <p:cNvSpPr/>
          <p:nvPr/>
        </p:nvSpPr>
        <p:spPr>
          <a:xfrm>
            <a:off x="623411" y="5973247"/>
            <a:ext cx="5143381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Felhőalapú AI-szolgáltatások</a:t>
            </a:r>
            <a:endParaRPr lang="en-US" sz="1750" dirty="0"/>
          </a:p>
        </p:txBody>
      </p:sp>
      <p:sp>
        <p:nvSpPr>
          <p:cNvPr id="24" name="Text 22"/>
          <p:cNvSpPr/>
          <p:nvPr/>
        </p:nvSpPr>
        <p:spPr>
          <a:xfrm>
            <a:off x="623411" y="6358295"/>
            <a:ext cx="6602730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Azure, AWS, GCP Copilot: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erőforrások optimalizálása, költségelemzés, jogosultság-ellenőrzés.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623411" y="7034927"/>
            <a:ext cx="6602730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Infrastruktúra-dokumentáció: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AI-val támogatott diagramok, folyamatok, hálózati térképek generálása.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7404259" y="5558552"/>
            <a:ext cx="17811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05</a:t>
            </a:r>
            <a:endParaRPr lang="en-US" sz="1400" dirty="0"/>
          </a:p>
        </p:txBody>
      </p:sp>
      <p:sp>
        <p:nvSpPr>
          <p:cNvPr id="27" name="Shape 25"/>
          <p:cNvSpPr/>
          <p:nvPr/>
        </p:nvSpPr>
        <p:spPr>
          <a:xfrm>
            <a:off x="7404259" y="5838468"/>
            <a:ext cx="6602730" cy="2286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28" name="Text 26"/>
          <p:cNvSpPr/>
          <p:nvPr/>
        </p:nvSpPr>
        <p:spPr>
          <a:xfrm>
            <a:off x="7404259" y="5973247"/>
            <a:ext cx="3751898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Tudásmenedzsment</a:t>
            </a:r>
            <a:endParaRPr lang="en-US" sz="1750" dirty="0"/>
          </a:p>
        </p:txBody>
      </p:sp>
      <p:sp>
        <p:nvSpPr>
          <p:cNvPr id="29" name="Text 27"/>
          <p:cNvSpPr/>
          <p:nvPr/>
        </p:nvSpPr>
        <p:spPr>
          <a:xfrm>
            <a:off x="7404259" y="6358295"/>
            <a:ext cx="6602730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Dokumentáció generálás: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belső SOP-ok, változásnaplók automatikus készítése.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7404259" y="7034927"/>
            <a:ext cx="6602730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Többnyelvű támogatás: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jegyzetek és oktatóanyagok gyors létrehozása különböző nyelveken.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2550" y="710922"/>
            <a:ext cx="7891701" cy="1677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Hol tart az AI a rendszerüzemeltetésben 2025-ben?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112550" y="2656523"/>
            <a:ext cx="7891701" cy="2516029"/>
          </a:xfrm>
          <a:prstGeom prst="roundRect">
            <a:avLst>
              <a:gd name="adj" fmla="val 4361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089690" y="2656523"/>
            <a:ext cx="91440" cy="2516029"/>
          </a:xfrm>
          <a:prstGeom prst="roundRect">
            <a:avLst>
              <a:gd name="adj" fmla="val 82176"/>
            </a:avLst>
          </a:prstGeom>
          <a:solidFill>
            <a:srgbClr val="A9F00F"/>
          </a:solidFill>
          <a:ln/>
        </p:spPr>
      </p:sp>
      <p:sp>
        <p:nvSpPr>
          <p:cNvPr id="6" name="Text 3"/>
          <p:cNvSpPr/>
          <p:nvPr/>
        </p:nvSpPr>
        <p:spPr>
          <a:xfrm>
            <a:off x="6382822" y="2858214"/>
            <a:ext cx="4670346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AI mint láthatatlan partner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382822" y="3244929"/>
            <a:ext cx="741973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Az AI már nem külön funkció, hanem a legtöbb admin eszköz beépített, "láthatatlan" része lett: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382822" y="3638431"/>
            <a:ext cx="741973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Monitoring: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automatikus rendellenesség-felderítés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6382822" y="3987165"/>
            <a:ext cx="741973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Ticketing: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AI-alapú javaslatok és kategorizálás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6382822" y="4335899"/>
            <a:ext cx="741973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Felhő: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AI vezérelt erőforrás-optimalizáció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6382822" y="4684633"/>
            <a:ext cx="741973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Biztonság: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viselkedéselemzés, valós idejű fenyegetésblokkolás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6112550" y="5351383"/>
            <a:ext cx="7891701" cy="2167295"/>
          </a:xfrm>
          <a:prstGeom prst="roundRect">
            <a:avLst>
              <a:gd name="adj" fmla="val 5063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089690" y="5351383"/>
            <a:ext cx="91440" cy="2167295"/>
          </a:xfrm>
          <a:prstGeom prst="roundRect">
            <a:avLst>
              <a:gd name="adj" fmla="val 82176"/>
            </a:avLst>
          </a:prstGeom>
          <a:solidFill>
            <a:srgbClr val="A9F00F"/>
          </a:solidFill>
          <a:ln/>
        </p:spPr>
      </p:sp>
      <p:sp>
        <p:nvSpPr>
          <p:cNvPr id="14" name="Text 11"/>
          <p:cNvSpPr/>
          <p:nvPr/>
        </p:nvSpPr>
        <p:spPr>
          <a:xfrm>
            <a:off x="6382822" y="5553075"/>
            <a:ext cx="3502700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Átalakuló szerepkör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382822" y="5939790"/>
            <a:ext cx="741973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 rendszergazdák feladatai alapvetően megváltoztak az elmúlt években: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382822" y="6333292"/>
            <a:ext cx="741973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Kevesebb ismétlődő manuális munka (frissítés, logolvasás, hibaelemzés)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6382822" y="6682026"/>
            <a:ext cx="741973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Több ellenőrzés, stratégiai döntéshozás és szabályalkotás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6382822" y="7030760"/>
            <a:ext cx="741973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Hangsúly a "Hogyan állítom be az AI-t?" és "Mit engedek neki?" kérdéseken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7354" y="744379"/>
            <a:ext cx="7669292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Jövőképek: AI és a rendszerüzemeltetés evolúciója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974288" y="3035618"/>
            <a:ext cx="22860" cy="4449604"/>
          </a:xfrm>
          <a:prstGeom prst="roundRect">
            <a:avLst>
              <a:gd name="adj" fmla="val 387100"/>
            </a:avLst>
          </a:prstGeom>
          <a:solidFill>
            <a:srgbClr val="6D9121"/>
          </a:solidFill>
          <a:ln/>
        </p:spPr>
      </p:sp>
      <p:sp>
        <p:nvSpPr>
          <p:cNvPr id="5" name="Shape 2"/>
          <p:cNvSpPr/>
          <p:nvPr/>
        </p:nvSpPr>
        <p:spPr>
          <a:xfrm>
            <a:off x="1188422" y="3261122"/>
            <a:ext cx="631984" cy="22860"/>
          </a:xfrm>
          <a:prstGeom prst="roundRect">
            <a:avLst>
              <a:gd name="adj" fmla="val 387100"/>
            </a:avLst>
          </a:prstGeom>
          <a:solidFill>
            <a:srgbClr val="6D9121"/>
          </a:solidFill>
          <a:ln/>
        </p:spPr>
      </p:sp>
      <p:sp>
        <p:nvSpPr>
          <p:cNvPr id="6" name="Shape 3"/>
          <p:cNvSpPr/>
          <p:nvPr/>
        </p:nvSpPr>
        <p:spPr>
          <a:xfrm>
            <a:off x="737295" y="3035618"/>
            <a:ext cx="473988" cy="473988"/>
          </a:xfrm>
          <a:prstGeom prst="roundRect">
            <a:avLst>
              <a:gd name="adj" fmla="val 18669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16233" y="3075087"/>
            <a:ext cx="315992" cy="39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2027753" y="3108008"/>
            <a:ext cx="4386858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Autonóm rendszerek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2027753" y="3563541"/>
            <a:ext cx="6378893" cy="674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Önjavító hálózatok és szerverek, amelyek emberi beavatkozás nélkül képesek megoldani a problémákat.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188422" y="4884777"/>
            <a:ext cx="631984" cy="22860"/>
          </a:xfrm>
          <a:prstGeom prst="roundRect">
            <a:avLst>
              <a:gd name="adj" fmla="val 387100"/>
            </a:avLst>
          </a:prstGeom>
          <a:solidFill>
            <a:srgbClr val="6D9121"/>
          </a:solidFill>
          <a:ln/>
        </p:spPr>
      </p:sp>
      <p:sp>
        <p:nvSpPr>
          <p:cNvPr id="11" name="Shape 8"/>
          <p:cNvSpPr/>
          <p:nvPr/>
        </p:nvSpPr>
        <p:spPr>
          <a:xfrm>
            <a:off x="737295" y="4659273"/>
            <a:ext cx="473988" cy="473988"/>
          </a:xfrm>
          <a:prstGeom prst="roundRect">
            <a:avLst>
              <a:gd name="adj" fmla="val 18669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16233" y="4698742"/>
            <a:ext cx="315992" cy="39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2027753" y="4731663"/>
            <a:ext cx="4690586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Prediktív karbantartás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2027753" y="5187196"/>
            <a:ext cx="6378893" cy="674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AI-alapú folyamatos előrejelzés és optimalizáció, amely megelőzi a hibákat mielőtt azok felmerülnének.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1188422" y="6508433"/>
            <a:ext cx="631984" cy="22860"/>
          </a:xfrm>
          <a:prstGeom prst="roundRect">
            <a:avLst>
              <a:gd name="adj" fmla="val 387100"/>
            </a:avLst>
          </a:prstGeom>
          <a:solidFill>
            <a:srgbClr val="6D9121"/>
          </a:solidFill>
          <a:ln/>
        </p:spPr>
      </p:sp>
      <p:sp>
        <p:nvSpPr>
          <p:cNvPr id="16" name="Shape 13"/>
          <p:cNvSpPr/>
          <p:nvPr/>
        </p:nvSpPr>
        <p:spPr>
          <a:xfrm>
            <a:off x="737295" y="6282928"/>
            <a:ext cx="473988" cy="473988"/>
          </a:xfrm>
          <a:prstGeom prst="roundRect">
            <a:avLst>
              <a:gd name="adj" fmla="val 18669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16233" y="6322397"/>
            <a:ext cx="315992" cy="39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2027753" y="6355318"/>
            <a:ext cx="4005858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Szerepkör-evolúció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2027753" y="6810851"/>
            <a:ext cx="6378893" cy="674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Rendszergazdák átalakulása: stratégiai IT szakértőkből AI menedzserekké és orchestrátorokká válnak.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715947"/>
            <a:ext cx="934688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Ember és gép szimbiózisa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562308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 jövő adatközpontjaiban AI robotok és rendszergazdák együtt dolgoznak, ahol a technológia és az emberi szakértelem tökéletes harmóniában működik.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2025-12-09T21:14:03Z</dcterms:created>
  <dcterms:modified xsi:type="dcterms:W3CDTF">2025-12-09T21:14:03Z</dcterms:modified>
</cp:coreProperties>
</file>