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4630400" cy="8229600"/>
  <p:notesSz cx="8229600" cy="14630400"/>
  <p:embeddedFontLst>
    <p:embeddedFont>
      <p:font typeface="Source Serif 4 Semi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ource Sans 3" panose="020B0604020202020204" charset="0"/>
      <p:regular r:id="rId19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70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976443"/>
            <a:ext cx="56390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9. osztály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776186"/>
            <a:ext cx="368046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Alapok és Gyakorlati Tudás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48710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Fedezzük fel együtt a gyökvonás világát, amely a matematika egyik legfontosabb művelete!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1635" y="566499"/>
            <a:ext cx="7045881" cy="589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a mindennapokban</a:t>
            </a:r>
            <a:endParaRPr lang="en-US" sz="3700" dirty="0"/>
          </a:p>
        </p:txBody>
      </p:sp>
      <p:sp>
        <p:nvSpPr>
          <p:cNvPr id="5" name="Text 1"/>
          <p:cNvSpPr/>
          <p:nvPr/>
        </p:nvSpPr>
        <p:spPr>
          <a:xfrm>
            <a:off x="701635" y="2308622"/>
            <a:ext cx="2482453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Geometria és távolság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01635" y="2723674"/>
            <a:ext cx="7740729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5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Pitagorasz-tétel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alkalmazásakor: c = √(a² + b²). Területszámításokban is gyakran előfordul.</a:t>
            </a:r>
            <a:endParaRPr lang="en-US" sz="1550" dirty="0"/>
          </a:p>
        </p:txBody>
      </p:sp>
      <p:sp>
        <p:nvSpPr>
          <p:cNvPr id="8" name="Text 3"/>
          <p:cNvSpPr/>
          <p:nvPr/>
        </p:nvSpPr>
        <p:spPr>
          <a:xfrm>
            <a:off x="701635" y="4297204"/>
            <a:ext cx="235862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Fizikai képletek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01635" y="4712256"/>
            <a:ext cx="7740729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Sebességszámítás, energiaszámítás, rezgések és hullámok leírásában elengedhetetlen eszköz.</a:t>
            </a:r>
            <a:endParaRPr lang="en-US" sz="1550" dirty="0"/>
          </a:p>
        </p:txBody>
      </p:sp>
      <p:sp>
        <p:nvSpPr>
          <p:cNvPr id="11" name="Text 5"/>
          <p:cNvSpPr/>
          <p:nvPr/>
        </p:nvSpPr>
        <p:spPr>
          <a:xfrm>
            <a:off x="701635" y="6606540"/>
            <a:ext cx="2358628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Mérnöki számítások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01635" y="7021592"/>
            <a:ext cx="7740729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Építészet, szerkezeттervezés, elektrotechnika - mindenhol használjuk a gyökvonást a pontos számításokhoz.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4698" y="349329"/>
            <a:ext cx="3780473" cy="37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Összefoglalás és gyakorlás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444698" y="977027"/>
            <a:ext cx="4495562" cy="735687"/>
          </a:xfrm>
          <a:prstGeom prst="roundRect">
            <a:avLst>
              <a:gd name="adj" fmla="val 725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79358" y="1111687"/>
            <a:ext cx="1494949" cy="186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Alapfogalom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79358" y="1374815"/>
            <a:ext cx="422624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gyökvonás a </a:t>
            </a:r>
            <a:r>
              <a:rPr lang="en-US" sz="1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hatványozás inverze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saját szabályokkal és korlátokkal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5067300" y="977027"/>
            <a:ext cx="4495681" cy="735687"/>
          </a:xfrm>
          <a:prstGeom prst="roundRect">
            <a:avLst>
              <a:gd name="adj" fmla="val 725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201960" y="1111687"/>
            <a:ext cx="1494949" cy="186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Négyzetgyök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201960" y="1374815"/>
            <a:ext cx="4226362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Csak </a:t>
            </a:r>
            <a:r>
              <a:rPr lang="en-US" sz="120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 negatív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számokra értelmezett, eredménye pozitív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9690021" y="977027"/>
            <a:ext cx="4495562" cy="735687"/>
          </a:xfrm>
          <a:prstGeom prst="roundRect">
            <a:avLst>
              <a:gd name="adj" fmla="val 725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4680" y="1111687"/>
            <a:ext cx="1494949" cy="186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Köbgyök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9824680" y="1374815"/>
            <a:ext cx="422624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Bármilyen valós számra értelmezett, lehet </a:t>
            </a:r>
            <a:r>
              <a:rPr lang="en-US" sz="1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negatív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444698" y="1919028"/>
            <a:ext cx="13741003" cy="2345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444698" y="2212300"/>
            <a:ext cx="1793915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Gyakorlati példák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44698" y="2563535"/>
            <a:ext cx="6715482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gyökvonás nemcsak elméleti eszköz - a mindennapokban is használjuk geometriában, fizikában és mérnöki számításokban</a:t>
            </a: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0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662" y="2110502"/>
            <a:ext cx="5289953" cy="5289953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635198" y="9372243"/>
            <a:ext cx="1355050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Kérdések? Gyakoroljunk együtt!</a:t>
            </a: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gyakorlás teszi a mestert - minél többet számolunk, annál magabiztosabbak leszünk a gyökvonásban.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444698" y="9229368"/>
            <a:ext cx="15240" cy="488990"/>
          </a:xfrm>
          <a:prstGeom prst="rect">
            <a:avLst/>
          </a:prstGeom>
          <a:solidFill>
            <a:srgbClr val="D75BE2"/>
          </a:solidFill>
          <a:ln/>
        </p:spPr>
      </p:sp>
      <p:sp>
        <p:nvSpPr>
          <p:cNvPr id="18" name="Téglalap 17"/>
          <p:cNvSpPr/>
          <p:nvPr/>
        </p:nvSpPr>
        <p:spPr>
          <a:xfrm>
            <a:off x="391721" y="3082771"/>
            <a:ext cx="73152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 házi feladat megoldásához alkalmazhatsz MI eszközt, de a megoldásokat részletezzétek.</a:t>
            </a:r>
          </a:p>
          <a:p>
            <a:pPr>
              <a:buFont typeface="+mj-lt"/>
              <a:buAutoNum type="arabicPeriod"/>
            </a:pPr>
            <a:r>
              <a:rPr lang="hu-HU" dirty="0" err="1"/>
              <a:t>Számítsd</a:t>
            </a:r>
            <a:r>
              <a:rPr lang="hu-HU" dirty="0"/>
              <a:t> ki:</a:t>
            </a:r>
            <a:br>
              <a:rPr lang="hu-HU" dirty="0"/>
            </a:br>
            <a:r>
              <a:rPr lang="hu-HU" dirty="0"/>
              <a:t>a) √36</a:t>
            </a:r>
            <a:br>
              <a:rPr lang="hu-HU" dirty="0"/>
            </a:br>
            <a:r>
              <a:rPr lang="hu-HU" dirty="0"/>
              <a:t>b) √81</a:t>
            </a:r>
            <a:br>
              <a:rPr lang="hu-HU" dirty="0"/>
            </a:br>
            <a:r>
              <a:rPr lang="hu-HU" dirty="0"/>
              <a:t>c) √0,25</a:t>
            </a:r>
            <a:br>
              <a:rPr lang="hu-HU" dirty="0"/>
            </a:br>
            <a:r>
              <a:rPr lang="hu-HU" dirty="0"/>
              <a:t>d) √(1/16)</a:t>
            </a:r>
          </a:p>
          <a:p>
            <a:r>
              <a:rPr lang="hu-HU" dirty="0"/>
              <a:t>2. Igaz vagy hamis? Indokold a válaszod </a:t>
            </a:r>
            <a:r>
              <a:rPr lang="hu-HU" b="1" dirty="0"/>
              <a:t>egy mondattal</a:t>
            </a:r>
            <a:r>
              <a:rPr lang="hu-HU" dirty="0"/>
              <a:t>!</a:t>
            </a:r>
          </a:p>
          <a:p>
            <a:r>
              <a:rPr lang="hu-HU" dirty="0"/>
              <a:t>a) √(−9) = −3</a:t>
            </a:r>
            <a:br>
              <a:rPr lang="hu-HU" dirty="0"/>
            </a:br>
            <a:r>
              <a:rPr lang="hu-HU" dirty="0"/>
              <a:t>b) √49 = ±7</a:t>
            </a:r>
            <a:br>
              <a:rPr lang="hu-HU" dirty="0"/>
            </a:br>
            <a:r>
              <a:rPr lang="hu-HU" dirty="0"/>
              <a:t>c) √(a²) = a minden valós </a:t>
            </a:r>
            <a:r>
              <a:rPr lang="hu-HU" i="1" dirty="0"/>
              <a:t>a</a:t>
            </a:r>
            <a:r>
              <a:rPr lang="hu-HU" dirty="0"/>
              <a:t> esetén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2787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 az a gyökvonás?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06253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gyökvonás a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hatványozás ellentett művelete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Amikor gyököt vonunk, azt keressük, hogy melyik számot kell hatványra emelni, hogy megkapjuk az eredeti számot.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7707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négyzetgyök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azt a nem negatív számot jelenti, amelynek négyzete az eredeti szám.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7614761" y="2460069"/>
            <a:ext cx="6185535" cy="2066568"/>
          </a:xfrm>
          <a:prstGeom prst="roundRect">
            <a:avLst>
              <a:gd name="adj" fmla="val 486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861697" y="27070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Példa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861697" y="3298269"/>
            <a:ext cx="569166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√9 = 3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861697" y="3896678"/>
            <a:ext cx="569166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mert 3² = 9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614761" y="4765953"/>
            <a:ext cx="6185535" cy="2066568"/>
          </a:xfrm>
          <a:prstGeom prst="roundRect">
            <a:avLst>
              <a:gd name="adj" fmla="val 486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861697" y="5012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Példa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61697" y="5604153"/>
            <a:ext cx="569166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√16 = 4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861697" y="6202561"/>
            <a:ext cx="569166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mert 4² = 16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7090" y="707946"/>
            <a:ext cx="7622619" cy="1278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Fontos szabály: A négyzetgyök mindig nem negatív!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47090" y="2312194"/>
            <a:ext cx="3702606" cy="2655927"/>
          </a:xfrm>
          <a:prstGeom prst="roundRect">
            <a:avLst>
              <a:gd name="adj" fmla="val 550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10" y="2312194"/>
            <a:ext cx="121920" cy="26559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86299" y="2559963"/>
            <a:ext cx="255698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Miért?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586299" y="3010019"/>
            <a:ext cx="3115628" cy="1390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Bár </a:t>
            </a: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-3 négyzete is 9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 matematikai megállapodás szerint a √9 = 3, nem -3. A gyökjel mindig a </a:t>
            </a:r>
            <a:r>
              <a:rPr lang="en-US" sz="170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pozitív értéket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jelenti.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10166985" y="2312194"/>
            <a:ext cx="3702725" cy="2655927"/>
          </a:xfrm>
          <a:prstGeom prst="roundRect">
            <a:avLst>
              <a:gd name="adj" fmla="val 550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505" y="2312194"/>
            <a:ext cx="121920" cy="265592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06194" y="2559963"/>
            <a:ext cx="3115747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Negatív szám a gyökjel alatt?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10506194" y="3329702"/>
            <a:ext cx="3115747" cy="1390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valós számok körében a gyökjel alatt </a:t>
            </a: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 állhat negatív szám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Ezért √a csak akkor értelmezett, ha a ≥ 0.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6247090" y="5185410"/>
            <a:ext cx="3702606" cy="2336244"/>
          </a:xfrm>
          <a:prstGeom prst="roundRect">
            <a:avLst>
              <a:gd name="adj" fmla="val 62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10" y="5185410"/>
            <a:ext cx="121920" cy="233624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586299" y="5433179"/>
            <a:ext cx="255698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Példa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6586299" y="5883235"/>
            <a:ext cx="3115628" cy="1390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√(-4) </a:t>
            </a: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 létezik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valós számok körében, mert nincs olyan valós szám, amelynek négyzete -4 lenne.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11693"/>
            <a:ext cx="666178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és műveletek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9445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gyökvonás különböző műveletekkel másképp viselkedik. Lássuk a szabályokat!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4185999"/>
            <a:ext cx="28560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Összeadás és kivonás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681538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 működik!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208151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√(a + b) ≠ √a + √b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734764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√(a - b) ≠ √a - √b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5255776" y="418599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Szorzás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255776" y="4681538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Működik!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5255776" y="5208151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√(a·b) = √a · √b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255776" y="5734764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Példa: √(4·9) = √4 · √9 = 2 · 3 = 6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9673828" y="418599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Osztás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673828" y="4681538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Működik!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9673828" y="5208151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√(a/b) = √a / √b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9673828" y="5734764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Fontos: b ≠ 0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093" y="628531"/>
            <a:ext cx="6721435" cy="621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Köbgyök: a gyökvonás párja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3" y="1805464"/>
            <a:ext cx="4950619" cy="49506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4110" y="1757839"/>
            <a:ext cx="7683817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6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köbgyök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azt a számot jelenti, amelynek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köbe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az eredeti szám. A köbgyök jelölése: ∛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14110" y="2333982"/>
            <a:ext cx="7683817" cy="2144554"/>
          </a:xfrm>
          <a:prstGeom prst="roundRect">
            <a:avLst>
              <a:gd name="adj" fmla="val 414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185" y="2553057"/>
            <a:ext cx="634365" cy="6343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33185" y="3398877"/>
            <a:ext cx="2487692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Pozitív szám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433185" y="3921204"/>
            <a:ext cx="7245668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∛8 = 2, mert 2³ = 8</a:t>
            </a:r>
            <a:endParaRPr lang="en-US" sz="1650" dirty="0"/>
          </a:p>
        </p:txBody>
      </p:sp>
      <p:sp>
        <p:nvSpPr>
          <p:cNvPr id="10" name="Shape 5"/>
          <p:cNvSpPr/>
          <p:nvPr/>
        </p:nvSpPr>
        <p:spPr>
          <a:xfrm>
            <a:off x="6214110" y="4689991"/>
            <a:ext cx="7683817" cy="2144554"/>
          </a:xfrm>
          <a:prstGeom prst="roundRect">
            <a:avLst>
              <a:gd name="adj" fmla="val 414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185" y="4909066"/>
            <a:ext cx="634365" cy="63436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433185" y="5754886"/>
            <a:ext cx="2575322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Negatív szám is lehet!</a:t>
            </a:r>
            <a:endParaRPr lang="en-US" sz="1950" dirty="0"/>
          </a:p>
        </p:txBody>
      </p:sp>
      <p:sp>
        <p:nvSpPr>
          <p:cNvPr id="14" name="Text 7"/>
          <p:cNvSpPr/>
          <p:nvPr/>
        </p:nvSpPr>
        <p:spPr>
          <a:xfrm>
            <a:off x="6433185" y="6277213"/>
            <a:ext cx="7245668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∛(-8) = -2, mert (-2)³ = -8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6214110" y="7072432"/>
            <a:ext cx="7683817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köbgyök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bármilyen valós számra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értelmezett, szemben a négyzetgyökkel!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621387"/>
            <a:ext cx="7562136" cy="1329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definíciója összefoglalva</a:t>
            </a:r>
            <a:endParaRPr lang="en-US" sz="41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32" y="2289572"/>
            <a:ext cx="1129903" cy="26592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46816" y="2515553"/>
            <a:ext cx="2658666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Páros kitevőjű gyök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146816" y="2983349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Például: négyzetgyök (√), negyedik gyök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2146816" y="3480316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Csak nem negatív számra értelmezett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146816" y="3920847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Eredménye mindig nem negatív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146816" y="4361378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√a csak ha a ≥ 0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32" y="4948833"/>
            <a:ext cx="1129903" cy="265926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146816" y="5174813"/>
            <a:ext cx="2886313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Páratlan kitevőjű gyök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2146816" y="5642610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Például: köbgyök (∛), ötödik gyök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2146816" y="6139577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Bármilyen valós számra értelmezett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2146816" y="6580108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Eredménye lehet negatív is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2146816" y="7020639"/>
            <a:ext cx="620625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∛a bármilyen a értékre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97223"/>
            <a:ext cx="898755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a gyakorlatban: példa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7799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156347"/>
            <a:ext cx="6357818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33369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Feladat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3832503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Oldjuk meg az x² = 16 egyenletet!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434858" y="27799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58" y="3156347"/>
            <a:ext cx="6357818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34858" y="33369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Gondolkodás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34858" y="3832503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Melyik számok négyzete 16? Mind a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mind a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-4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négyzete 16.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837724" y="463427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986695"/>
            <a:ext cx="6357818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7724" y="51912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Megoldás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837724" y="5686782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x = ±4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(két megoldás van!)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434858" y="463427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58" y="4986695"/>
            <a:ext cx="6357818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34858" y="51912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Fontos!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34858" y="5686782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 √16 = 4 (csak a pozitív gyök!). Ha egyenletből vonunk gyököt, mindig figyeljünk a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két megoldásra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80336"/>
            <a:ext cx="657558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Gyökvonás azonosságok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96310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Ezek az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azonosságok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segítenek</a:t>
            </a:r>
            <a:r>
              <a:rPr lang="en-US" sz="18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gyökös kifejezések egyszerűsítésében és az egyenletek megoldásában.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2974300"/>
            <a:ext cx="6357818" cy="1746766"/>
          </a:xfrm>
          <a:prstGeom prst="roundRect">
            <a:avLst>
              <a:gd name="adj" fmla="val 8376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943820"/>
            <a:ext cx="6357818" cy="12192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2615327"/>
            <a:ext cx="718066" cy="7180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72925" y="2794873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4"/>
          <p:cNvSpPr/>
          <p:nvPr/>
        </p:nvSpPr>
        <p:spPr>
          <a:xfrm>
            <a:off x="1107519" y="35727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√(a²) = |a|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107519" y="4068247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eredmény az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abszolútérték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 Példa: √((-3)²) = √9 = 3 = |-3|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7434858" y="2974300"/>
            <a:ext cx="6357818" cy="1746766"/>
          </a:xfrm>
          <a:prstGeom prst="roundRect">
            <a:avLst>
              <a:gd name="adj" fmla="val 8376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58" y="2943820"/>
            <a:ext cx="6357818" cy="12192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675" y="2615327"/>
            <a:ext cx="718066" cy="7180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470059" y="2794873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4" name="Text 8"/>
          <p:cNvSpPr/>
          <p:nvPr/>
        </p:nvSpPr>
        <p:spPr>
          <a:xfrm>
            <a:off x="7704653" y="35727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(√a)² = a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704653" y="4068247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 a ≥ 0. A gyök és a négyzetre emelés kioltják egymást.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837724" y="5319355"/>
            <a:ext cx="6357818" cy="2129790"/>
          </a:xfrm>
          <a:prstGeom prst="roundRect">
            <a:avLst>
              <a:gd name="adj" fmla="val 6869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5288875"/>
            <a:ext cx="6357818" cy="121920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4960382"/>
            <a:ext cx="718066" cy="71806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872925" y="513992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20" name="Text 12"/>
          <p:cNvSpPr/>
          <p:nvPr/>
        </p:nvSpPr>
        <p:spPr>
          <a:xfrm>
            <a:off x="1107519" y="59177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(√a)(√b) = √(ab)</a:t>
            </a:r>
            <a:endParaRPr lang="en-US" sz="2200" dirty="0"/>
          </a:p>
        </p:txBody>
      </p:sp>
      <p:sp>
        <p:nvSpPr>
          <p:cNvPr id="21" name="Text 13"/>
          <p:cNvSpPr/>
          <p:nvPr/>
        </p:nvSpPr>
        <p:spPr>
          <a:xfrm>
            <a:off x="1107519" y="6413302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Gyökök szorzata egyenlő a szorzat gyökével. Példa: √2 · √8 = √16 = 4</a:t>
            </a:r>
            <a:endParaRPr lang="en-US" sz="1850" dirty="0"/>
          </a:p>
        </p:txBody>
      </p:sp>
      <p:sp>
        <p:nvSpPr>
          <p:cNvPr id="22" name="Shape 14"/>
          <p:cNvSpPr/>
          <p:nvPr/>
        </p:nvSpPr>
        <p:spPr>
          <a:xfrm>
            <a:off x="7434858" y="5319355"/>
            <a:ext cx="6357818" cy="2129790"/>
          </a:xfrm>
          <a:prstGeom prst="roundRect">
            <a:avLst>
              <a:gd name="adj" fmla="val 6869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58" y="5288875"/>
            <a:ext cx="6357818" cy="121920"/>
          </a:xfrm>
          <a:prstGeom prst="rect">
            <a:avLst/>
          </a:prstGeom>
        </p:spPr>
      </p:pic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675" y="4960382"/>
            <a:ext cx="718066" cy="718066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10470059" y="513992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250" dirty="0"/>
          </a:p>
        </p:txBody>
      </p:sp>
      <p:sp>
        <p:nvSpPr>
          <p:cNvPr id="26" name="Text 16"/>
          <p:cNvSpPr/>
          <p:nvPr/>
        </p:nvSpPr>
        <p:spPr>
          <a:xfrm>
            <a:off x="7704653" y="59177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Vigyázat!</a:t>
            </a:r>
            <a:endParaRPr lang="en-US" sz="2200" dirty="0"/>
          </a:p>
        </p:txBody>
      </p:sp>
      <p:sp>
        <p:nvSpPr>
          <p:cNvPr id="27" name="Text 17"/>
          <p:cNvSpPr/>
          <p:nvPr/>
        </p:nvSpPr>
        <p:spPr>
          <a:xfrm>
            <a:off x="7704653" y="6413302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 bontható szét összeadásra!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√(a+b) ≠ √a + √b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0214" y="944339"/>
            <a:ext cx="1241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F00FF"/>
                </a:solidFill>
              </a:rPr>
              <a:t>Interaktív</a:t>
            </a:r>
            <a:r>
              <a:rPr lang="hu-HU" dirty="0" smtClean="0"/>
              <a:t> </a:t>
            </a:r>
            <a:r>
              <a:rPr lang="hu-HU" sz="3200" dirty="0" smtClean="0">
                <a:solidFill>
                  <a:srgbClr val="FF00FF"/>
                </a:solidFill>
              </a:rPr>
              <a:t>feladat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180214" y="2222205"/>
            <a:ext cx="12418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Kérd meg a MI-t, hogy egy gyökvonásos problémára három különféle megoldási utat javasoljon.</a:t>
            </a:r>
          </a:p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„</a:t>
            </a:r>
            <a:r>
              <a:rPr lang="hu-HU" sz="2800" dirty="0" err="1" smtClean="0"/>
              <a:t>Egyszerűsítsd</a:t>
            </a:r>
            <a:r>
              <a:rPr lang="hu-HU" sz="2800" dirty="0" smtClean="0"/>
              <a:t> √180-at három különböző módon.” (Ha nem tudsz gyökjelet beírni, írd a szám elé, hogy négyzetgyök.)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851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742</Words>
  <Application>Microsoft Office PowerPoint</Application>
  <PresentationFormat>Egyéni</PresentationFormat>
  <Paragraphs>112</Paragraphs>
  <Slides>11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Arial</vt:lpstr>
      <vt:lpstr>Source Serif 4 Light</vt:lpstr>
      <vt:lpstr>Source Serif 4 Semi Bold</vt:lpstr>
      <vt:lpstr>Calibri</vt:lpstr>
      <vt:lpstr>Source Sans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user</cp:lastModifiedBy>
  <cp:revision>5</cp:revision>
  <dcterms:created xsi:type="dcterms:W3CDTF">2025-12-11T10:01:33Z</dcterms:created>
  <dcterms:modified xsi:type="dcterms:W3CDTF">2025-12-15T10:26:47Z</dcterms:modified>
</cp:coreProperties>
</file>