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2951321"/>
            <a:ext cx="718518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Értékpapír-befektetések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4037" y="4093131"/>
            <a:ext cx="129023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megtakarítások befektetésének egyik legfontosabb módja az értékpapírok vásárlása. Sokan döntenek úgy, hogy lemondanak pénzük azonnali elköltéséről, abban a reményben, hogy az a jövőben gyarapodni fog. Az értékpapírokba történő befektetés a bankbetétek mellett az egyik legfontosabb módszer a nyereség elérésére.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1147" y="472321"/>
            <a:ext cx="5130284" cy="536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diverzifikálás analógiája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01147" y="1438275"/>
            <a:ext cx="2837736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Mezőgazdasági gazdálkodás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601147" y="1878211"/>
            <a:ext cx="6504503" cy="824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értékpapír-befektetés olyan, mint egy mezőgazdasági gazdálkodás. Ahelyett, hogy azonnal elfogyasztanád a magot (megtakarítás), elülteted (befektetés).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01147" y="2857143"/>
            <a:ext cx="6504503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Választhatsz gabonát (kötvény, amely biztonságos, de lassú hozamú) vagy gyümölcsfát (részvény, amely nagyobb, de ingadozóbb hozamot ígér).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01147" y="3561278"/>
            <a:ext cx="6504503" cy="824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diverzifikálás azt jelenti, hogy nem csak búzát vetsz, hanem kukoricát, babot és gyümölcsfát is ültetsz, így ha az egyik termés tönkremegy, a többi még mentheti a gazdaságot.</a:t>
            </a:r>
            <a:endParaRPr lang="en-US" sz="13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2370" y="1459706"/>
            <a:ext cx="6504503" cy="650450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58679" y="8543568"/>
            <a:ext cx="1317057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tőkepiac szerepe, hogy hosszabb távon biztosítsa a tőke legjobb elosztását a megtakarítók és a felhasználók között.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01147" y="8350448"/>
            <a:ext cx="22860" cy="661035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4240" y="1015841"/>
            <a:ext cx="5842159" cy="730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Mi az értékpapír?</a:t>
            </a:r>
            <a:endParaRPr lang="en-US" sz="4600" dirty="0"/>
          </a:p>
        </p:txBody>
      </p:sp>
      <p:sp>
        <p:nvSpPr>
          <p:cNvPr id="4" name="Text 1"/>
          <p:cNvSpPr/>
          <p:nvPr/>
        </p:nvSpPr>
        <p:spPr>
          <a:xfrm>
            <a:off x="6304240" y="2306836"/>
            <a:ext cx="4276963" cy="2243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értékpapír tulajdonképpen egy okirat, amely valamilyen vagyoni jogot testesít meg, például tulajdonjogot vagy hitelviszonyt. Az adott jogot az értékpapír nélkül nem lehet gyakorolni, átruházni vagy bizonyítani.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304240" y="4760238"/>
            <a:ext cx="4276963" cy="2243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 már az értékpapírok nagyobb hányada nem papírra nyomtatva, hanem elektronikusan létezik. A befektetés nyereségét hozamnak nevezik, amelyet a befektetett összeg százalékában határoznak meg.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1158895" y="2476262"/>
            <a:ext cx="2661285" cy="771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050"/>
              </a:lnSpc>
              <a:buNone/>
            </a:pPr>
            <a:r>
              <a:rPr lang="en-US" sz="6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100%</a:t>
            </a:r>
            <a:endParaRPr lang="en-US" sz="6050" dirty="0"/>
          </a:p>
        </p:txBody>
      </p:sp>
      <p:sp>
        <p:nvSpPr>
          <p:cNvPr id="7" name="Text 4"/>
          <p:cNvSpPr/>
          <p:nvPr/>
        </p:nvSpPr>
        <p:spPr>
          <a:xfrm>
            <a:off x="11158895" y="3539490"/>
            <a:ext cx="2661285" cy="3650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Digitalizáció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1158895" y="4138136"/>
            <a:ext cx="2661285" cy="1121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értékpapírok ma már elektronikus formában léteznek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150739"/>
            <a:ext cx="9809559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Kockázat és hozam aranyszabálya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864037" y="2416016"/>
            <a:ext cx="4136231" cy="3200043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1110853" y="2662833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28282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14450" y="2866430"/>
            <a:ext cx="333256" cy="3332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10853" y="365021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Nagy hozam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110853" y="4184094"/>
            <a:ext cx="364259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Magas kockázat mellett lehet szert tenni nagy haszonra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47084" y="2416016"/>
            <a:ext cx="4136231" cy="3200043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5493901" y="2662833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28282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7498" y="2866430"/>
            <a:ext cx="333256" cy="3332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93901" y="365021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Egyensúly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5493901" y="4184094"/>
            <a:ext cx="364259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befektetési kockázat a várható haszon elérésének bizonytalanságát jelenti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30132" y="2416016"/>
            <a:ext cx="4136231" cy="3200043"/>
          </a:xfrm>
          <a:prstGeom prst="roundRect">
            <a:avLst>
              <a:gd name="adj" fmla="val 1157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876949" y="2662833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28282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80546" y="2866430"/>
            <a:ext cx="333256" cy="333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6949" y="365021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Kisebb hozam</a:t>
            </a:r>
            <a:endParaRPr lang="en-US" sz="2400" dirty="0"/>
          </a:p>
        </p:txBody>
      </p:sp>
      <p:sp>
        <p:nvSpPr>
          <p:cNvPr id="17" name="Text 12"/>
          <p:cNvSpPr/>
          <p:nvPr/>
        </p:nvSpPr>
        <p:spPr>
          <a:xfrm>
            <a:off x="9876949" y="4184094"/>
            <a:ext cx="364259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Alacsonyabb kockázat mellett is elérhető biztonságosabb nyereség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864037" y="5893713"/>
            <a:ext cx="129023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Fontos aranyszabály, hogy nagy haszonra leginkább magas kockázat mellett lehet szert tenni, míg a kisebb haszon általában alacsonyabb kockázat mellett is elérhető. A befektetési kockázat a jövőbeli teljesítmény változékonyságát testesíti meg.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4126" y="490299"/>
            <a:ext cx="7023616" cy="55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Részvény: Tulajdonosi részesedés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4126" y="1493282"/>
            <a:ext cx="222908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Mi a részvény?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624126" y="1950125"/>
            <a:ext cx="6473547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részvény tagsági jogokat megtestesítő, forgalomképes értékpapír, amely a vállalkozás alaptőkéjének egy hányadát testesíti meg. Ha a vállalat jól működik, a részvények piaci értéke növekszik.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24126" y="2966442"/>
            <a:ext cx="647354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Tulajdonosi jogok (közgyűlésen való részvétel)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4126" y="3314105"/>
            <a:ext cx="647354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Osztalék és árfolyamnyereség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24126" y="3661767"/>
            <a:ext cx="647354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Lejárat nélküli értékpapír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24126" y="4009430"/>
            <a:ext cx="647354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Korlátozott felelősség</a:t>
            </a:r>
            <a:endParaRPr lang="en-US" sz="14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347" y="1515666"/>
            <a:ext cx="6473547" cy="647354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24126" y="8390453"/>
            <a:ext cx="13382149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részvényes jogosult a vállalat adózott eredményéből származó osztalékra, ha a közgyűlés úgy dönt. A részvényes felelőssége korlátozott, legfeljebb a részvény névértékéig terjed.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9457" y="506730"/>
            <a:ext cx="7857887" cy="1148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Kötvény: Hitelviszonyt megtestesítő értékpapír</a:t>
            </a:r>
            <a:endParaRPr lang="en-US" sz="36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57" y="1930598"/>
            <a:ext cx="918686" cy="11025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31856" y="2114312"/>
            <a:ext cx="2296835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Kibocsátás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231856" y="2511623"/>
            <a:ext cx="6755487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adós vállalja a pénzösszeg visszafizetését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457" y="3033117"/>
            <a:ext cx="918686" cy="11025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31856" y="3216831"/>
            <a:ext cx="2296835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Futamidő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231856" y="3614142"/>
            <a:ext cx="6755487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Előre meghatározott időben és módon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57" y="4135636"/>
            <a:ext cx="918686" cy="11025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31856" y="4319349"/>
            <a:ext cx="2296835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Kamat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231856" y="4716661"/>
            <a:ext cx="6755487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Kamat és árfolyamnyereség formájában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457" y="5238155"/>
            <a:ext cx="918686" cy="110251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231856" y="5421868"/>
            <a:ext cx="2296835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Visszafizetés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7231856" y="5819180"/>
            <a:ext cx="6755487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hitelező megkapja a tőkét és kamatot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6129457" y="6547366"/>
            <a:ext cx="7857887" cy="1175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állampapír az állam által kibocsátott hitelviszonyt megtestesítő értékpapír, amely az államadósság finanszírozására hivatott. A vállalati és önkormányzati kötvények kockázatosabbak, mint az államkötvények, mivel egy államcsőd esélye kisebb. A fejlett országok állampapírjai lényegében kockázatmentesek.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994053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Részvény vs. Kötvény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864037" y="2259330"/>
            <a:ext cx="12902327" cy="4976098"/>
          </a:xfrm>
          <a:prstGeom prst="roundRect">
            <a:avLst>
              <a:gd name="adj" fmla="val 744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79277" y="2274570"/>
            <a:ext cx="128718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126212" y="2430304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Szempont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7696" y="2430304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Részvény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25370" y="2430304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Kötvény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879277" y="2981087"/>
            <a:ext cx="128718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126212" y="3136821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Jogviszony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377696" y="3136821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Tulajdonosi viszony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625370" y="3136821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Hitelviszony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879277" y="3687604"/>
            <a:ext cx="128718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126212" y="3843337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 a tulajdonos?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377696" y="3843337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Tulajdonos a vállalatban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625370" y="3843337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Hitelező a kibocsátónak</a:t>
            </a:r>
            <a:endParaRPr lang="en-US" sz="1900" dirty="0"/>
          </a:p>
        </p:txBody>
      </p:sp>
      <p:sp>
        <p:nvSpPr>
          <p:cNvPr id="16" name="Shape 14"/>
          <p:cNvSpPr/>
          <p:nvPr/>
        </p:nvSpPr>
        <p:spPr>
          <a:xfrm>
            <a:off x="879277" y="4394121"/>
            <a:ext cx="128718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126212" y="4549854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Jogok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5377696" y="4549854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Tulajdonosi jogok (közgyűlés)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9625370" y="4549854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Nem szólhat bele az üzletbe</a:t>
            </a:r>
            <a:endParaRPr lang="en-US" sz="1900" dirty="0"/>
          </a:p>
        </p:txBody>
      </p:sp>
      <p:sp>
        <p:nvSpPr>
          <p:cNvPr id="20" name="Shape 18"/>
          <p:cNvSpPr/>
          <p:nvPr/>
        </p:nvSpPr>
        <p:spPr>
          <a:xfrm>
            <a:off x="879277" y="5100638"/>
            <a:ext cx="128718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126212" y="5256371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Hozam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5377696" y="5256371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Osztalék és árfolyamnyereség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9625370" y="5256371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Kamat és árfolyamnyereség</a:t>
            </a:r>
            <a:endParaRPr lang="en-US" sz="1900" dirty="0"/>
          </a:p>
        </p:txBody>
      </p:sp>
      <p:sp>
        <p:nvSpPr>
          <p:cNvPr id="24" name="Shape 22"/>
          <p:cNvSpPr/>
          <p:nvPr/>
        </p:nvSpPr>
        <p:spPr>
          <a:xfrm>
            <a:off x="879277" y="5807154"/>
            <a:ext cx="128718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126212" y="5962888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Lejárat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5377696" y="5962888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Lejárat nélküli</a:t>
            </a:r>
            <a:endParaRPr lang="en-US" sz="1900" dirty="0"/>
          </a:p>
        </p:txBody>
      </p:sp>
      <p:sp>
        <p:nvSpPr>
          <p:cNvPr id="27" name="Text 25"/>
          <p:cNvSpPr/>
          <p:nvPr/>
        </p:nvSpPr>
        <p:spPr>
          <a:xfrm>
            <a:off x="9625370" y="5962888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Előre meghatározott futamidő</a:t>
            </a:r>
            <a:endParaRPr lang="en-US" sz="1900" dirty="0"/>
          </a:p>
        </p:txBody>
      </p:sp>
      <p:sp>
        <p:nvSpPr>
          <p:cNvPr id="28" name="Shape 26"/>
          <p:cNvSpPr/>
          <p:nvPr/>
        </p:nvSpPr>
        <p:spPr>
          <a:xfrm>
            <a:off x="879277" y="6513671"/>
            <a:ext cx="128718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126212" y="6669405"/>
            <a:ext cx="375023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Kibocsátó</a:t>
            </a:r>
            <a:endParaRPr lang="en-US" sz="1900" dirty="0"/>
          </a:p>
        </p:txBody>
      </p:sp>
      <p:sp>
        <p:nvSpPr>
          <p:cNvPr id="30" name="Text 28"/>
          <p:cNvSpPr/>
          <p:nvPr/>
        </p:nvSpPr>
        <p:spPr>
          <a:xfrm>
            <a:off x="5377696" y="6669405"/>
            <a:ext cx="37464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Csak részvénytársaság</a:t>
            </a:r>
            <a:endParaRPr lang="en-US" sz="1900" dirty="0"/>
          </a:p>
        </p:txBody>
      </p:sp>
      <p:sp>
        <p:nvSpPr>
          <p:cNvPr id="31" name="Text 29"/>
          <p:cNvSpPr/>
          <p:nvPr/>
        </p:nvSpPr>
        <p:spPr>
          <a:xfrm>
            <a:off x="9625370" y="6669405"/>
            <a:ext cx="387893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Állam, önkormányzat, vállalat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875711"/>
            <a:ext cx="890528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Egyéb befektetési lehetőségek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4495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Befektetési alapok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3983474"/>
            <a:ext cx="4095036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befektetési alapok összegyűjtik a befektetők pénzét és kollektív befektetési formák keretében kezelik. A befektetők a befektetési jegyek arányában részesednek a hozamból.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267682" y="34495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Zöld kötvények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267682" y="3983474"/>
            <a:ext cx="4095036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Fenntartható beruházások finanszírozását szolgálják. Az ESG befektetési alapok célja a környezeti és társadalmi fenntarthatóság érvényesítése.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71328" y="34495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Reálbefektetések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671328" y="3983474"/>
            <a:ext cx="4095036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Ingatlanok, műtárgyak, nemesfémek és ékszerek vásárlása. Ezek kézzelfogható értékeket képviselnek a pénzügyi befektetésekkel szemben.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4703" y="830223"/>
            <a:ext cx="3756303" cy="432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Befektetési kockázatok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484703" y="1470779"/>
            <a:ext cx="8174593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Minden befektetési döntés előtt alaposan át kell gondolni a szóba jöhető kockázatokat. A befektetési kockázat csökkentésére alkalmazott stratégia a diverzifikálás, ami azt jelenti, hogy nem szabad minden pénzt „egy kosárba tenni".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84703" y="2277189"/>
            <a:ext cx="8174593" cy="1020842"/>
          </a:xfrm>
          <a:prstGeom prst="roundRect">
            <a:avLst>
              <a:gd name="adj" fmla="val 7166"/>
            </a:avLst>
          </a:prstGeom>
          <a:solidFill>
            <a:srgbClr val="F9F8F5"/>
          </a:solidFill>
          <a:ln/>
        </p:spPr>
      </p:sp>
      <p:sp>
        <p:nvSpPr>
          <p:cNvPr id="6" name="Shape 3"/>
          <p:cNvSpPr/>
          <p:nvPr/>
        </p:nvSpPr>
        <p:spPr>
          <a:xfrm>
            <a:off x="484703" y="2261949"/>
            <a:ext cx="8174593" cy="60960"/>
          </a:xfrm>
          <a:prstGeom prst="roundRect">
            <a:avLst>
              <a:gd name="adj" fmla="val 34083"/>
            </a:avLst>
          </a:prstGeom>
          <a:solidFill>
            <a:srgbClr val="28282F"/>
          </a:solidFill>
          <a:ln/>
        </p:spPr>
      </p:sp>
      <p:sp>
        <p:nvSpPr>
          <p:cNvPr id="7" name="Shape 4"/>
          <p:cNvSpPr/>
          <p:nvPr/>
        </p:nvSpPr>
        <p:spPr>
          <a:xfrm>
            <a:off x="4364236" y="2069425"/>
            <a:ext cx="415528" cy="415528"/>
          </a:xfrm>
          <a:prstGeom prst="roundRect">
            <a:avLst>
              <a:gd name="adj" fmla="val 220057"/>
            </a:avLst>
          </a:prstGeom>
          <a:solidFill>
            <a:srgbClr val="28282F"/>
          </a:solidFill>
          <a:ln/>
        </p:spPr>
      </p:sp>
      <p:sp>
        <p:nvSpPr>
          <p:cNvPr id="8" name="Text 5"/>
          <p:cNvSpPr/>
          <p:nvPr/>
        </p:nvSpPr>
        <p:spPr>
          <a:xfrm>
            <a:off x="4488894" y="2173248"/>
            <a:ext cx="16621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38413" y="2623423"/>
            <a:ext cx="1731407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Likviditási kockázat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38413" y="2922865"/>
            <a:ext cx="786717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Azt fejezi ki, hogy milyen gyorsan tehető pénzzé a befektetés, azaz aktuális piaci áron milyen könnyen értékesíthető.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84703" y="3644265"/>
            <a:ext cx="8174593" cy="1020842"/>
          </a:xfrm>
          <a:prstGeom prst="roundRect">
            <a:avLst>
              <a:gd name="adj" fmla="val 7166"/>
            </a:avLst>
          </a:prstGeom>
          <a:solidFill>
            <a:srgbClr val="F9F8F5"/>
          </a:solidFill>
          <a:ln/>
        </p:spPr>
      </p:sp>
      <p:sp>
        <p:nvSpPr>
          <p:cNvPr id="12" name="Shape 9"/>
          <p:cNvSpPr/>
          <p:nvPr/>
        </p:nvSpPr>
        <p:spPr>
          <a:xfrm>
            <a:off x="484703" y="3629025"/>
            <a:ext cx="8174593" cy="60960"/>
          </a:xfrm>
          <a:prstGeom prst="roundRect">
            <a:avLst>
              <a:gd name="adj" fmla="val 34083"/>
            </a:avLst>
          </a:prstGeom>
          <a:solidFill>
            <a:srgbClr val="28282F"/>
          </a:solidFill>
          <a:ln/>
        </p:spPr>
      </p:sp>
      <p:sp>
        <p:nvSpPr>
          <p:cNvPr id="13" name="Shape 10"/>
          <p:cNvSpPr/>
          <p:nvPr/>
        </p:nvSpPr>
        <p:spPr>
          <a:xfrm>
            <a:off x="4364236" y="3436501"/>
            <a:ext cx="415528" cy="415528"/>
          </a:xfrm>
          <a:prstGeom prst="roundRect">
            <a:avLst>
              <a:gd name="adj" fmla="val 220057"/>
            </a:avLst>
          </a:prstGeom>
          <a:solidFill>
            <a:srgbClr val="28282F"/>
          </a:solidFill>
          <a:ln/>
        </p:spPr>
      </p:sp>
      <p:sp>
        <p:nvSpPr>
          <p:cNvPr id="14" name="Text 11"/>
          <p:cNvSpPr/>
          <p:nvPr/>
        </p:nvSpPr>
        <p:spPr>
          <a:xfrm>
            <a:off x="4488894" y="3540323"/>
            <a:ext cx="16621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38413" y="3990499"/>
            <a:ext cx="2550795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Hitel- vagy kibocsátói kockázat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38413" y="4289941"/>
            <a:ext cx="786717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Annak kockázata, hogy az értékpapír kibocsátója nem vagy csak részben teljesíti kötelezettségeit.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84703" y="5011341"/>
            <a:ext cx="8174593" cy="1020842"/>
          </a:xfrm>
          <a:prstGeom prst="roundRect">
            <a:avLst>
              <a:gd name="adj" fmla="val 7166"/>
            </a:avLst>
          </a:prstGeom>
          <a:solidFill>
            <a:srgbClr val="F9F8F5"/>
          </a:solidFill>
          <a:ln/>
        </p:spPr>
      </p:sp>
      <p:sp>
        <p:nvSpPr>
          <p:cNvPr id="18" name="Shape 15"/>
          <p:cNvSpPr/>
          <p:nvPr/>
        </p:nvSpPr>
        <p:spPr>
          <a:xfrm>
            <a:off x="484703" y="4996101"/>
            <a:ext cx="8174593" cy="60960"/>
          </a:xfrm>
          <a:prstGeom prst="roundRect">
            <a:avLst>
              <a:gd name="adj" fmla="val 34083"/>
            </a:avLst>
          </a:prstGeom>
          <a:solidFill>
            <a:srgbClr val="28282F"/>
          </a:solidFill>
          <a:ln/>
        </p:spPr>
      </p:sp>
      <p:sp>
        <p:nvSpPr>
          <p:cNvPr id="19" name="Shape 16"/>
          <p:cNvSpPr/>
          <p:nvPr/>
        </p:nvSpPr>
        <p:spPr>
          <a:xfrm>
            <a:off x="4364236" y="4803577"/>
            <a:ext cx="415528" cy="415528"/>
          </a:xfrm>
          <a:prstGeom prst="roundRect">
            <a:avLst>
              <a:gd name="adj" fmla="val 220057"/>
            </a:avLst>
          </a:prstGeom>
          <a:solidFill>
            <a:srgbClr val="28282F"/>
          </a:solidFill>
          <a:ln/>
        </p:spPr>
      </p:sp>
      <p:sp>
        <p:nvSpPr>
          <p:cNvPr id="20" name="Text 17"/>
          <p:cNvSpPr/>
          <p:nvPr/>
        </p:nvSpPr>
        <p:spPr>
          <a:xfrm>
            <a:off x="4488894" y="4907399"/>
            <a:ext cx="16621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638413" y="5357574"/>
            <a:ext cx="1731407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Kamatkockázat</a:t>
            </a:r>
            <a:endParaRPr lang="en-US" sz="1350" dirty="0"/>
          </a:p>
        </p:txBody>
      </p:sp>
      <p:sp>
        <p:nvSpPr>
          <p:cNvPr id="22" name="Text 19"/>
          <p:cNvSpPr/>
          <p:nvPr/>
        </p:nvSpPr>
        <p:spPr>
          <a:xfrm>
            <a:off x="638413" y="5657017"/>
            <a:ext cx="786717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piaci kamatláb változása átértékeli a befektetést és befolyásolja annak értékét.</a:t>
            </a:r>
            <a:endParaRPr lang="en-US" sz="1050" dirty="0"/>
          </a:p>
        </p:txBody>
      </p:sp>
      <p:sp>
        <p:nvSpPr>
          <p:cNvPr id="23" name="Shape 20"/>
          <p:cNvSpPr/>
          <p:nvPr/>
        </p:nvSpPr>
        <p:spPr>
          <a:xfrm>
            <a:off x="484703" y="6378416"/>
            <a:ext cx="8174593" cy="1020842"/>
          </a:xfrm>
          <a:prstGeom prst="roundRect">
            <a:avLst>
              <a:gd name="adj" fmla="val 7166"/>
            </a:avLst>
          </a:prstGeom>
          <a:solidFill>
            <a:srgbClr val="F9F8F5"/>
          </a:solidFill>
          <a:ln/>
        </p:spPr>
      </p:sp>
      <p:sp>
        <p:nvSpPr>
          <p:cNvPr id="24" name="Shape 21"/>
          <p:cNvSpPr/>
          <p:nvPr/>
        </p:nvSpPr>
        <p:spPr>
          <a:xfrm>
            <a:off x="484703" y="6363176"/>
            <a:ext cx="8174593" cy="60960"/>
          </a:xfrm>
          <a:prstGeom prst="roundRect">
            <a:avLst>
              <a:gd name="adj" fmla="val 34083"/>
            </a:avLst>
          </a:prstGeom>
          <a:solidFill>
            <a:srgbClr val="28282F"/>
          </a:solidFill>
          <a:ln/>
        </p:spPr>
      </p:sp>
      <p:sp>
        <p:nvSpPr>
          <p:cNvPr id="25" name="Shape 22"/>
          <p:cNvSpPr/>
          <p:nvPr/>
        </p:nvSpPr>
        <p:spPr>
          <a:xfrm>
            <a:off x="4364236" y="6170652"/>
            <a:ext cx="415528" cy="415528"/>
          </a:xfrm>
          <a:prstGeom prst="roundRect">
            <a:avLst>
              <a:gd name="adj" fmla="val 220057"/>
            </a:avLst>
          </a:prstGeom>
          <a:solidFill>
            <a:srgbClr val="28282F"/>
          </a:solidFill>
          <a:ln/>
        </p:spPr>
      </p:sp>
      <p:sp>
        <p:nvSpPr>
          <p:cNvPr id="26" name="Text 23"/>
          <p:cNvSpPr/>
          <p:nvPr/>
        </p:nvSpPr>
        <p:spPr>
          <a:xfrm>
            <a:off x="4488894" y="6274475"/>
            <a:ext cx="16621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638413" y="6724650"/>
            <a:ext cx="1731407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Devizakockázat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638413" y="7024092"/>
            <a:ext cx="786717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 devizában denominált a befektetés, az árfolyamok változása átértékelheti a befektetés értékét.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683657"/>
            <a:ext cx="7393186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Értékpapír-kereskedelem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1948934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64037" y="2338030"/>
            <a:ext cx="6327696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5" name="Text 3"/>
          <p:cNvSpPr/>
          <p:nvPr/>
        </p:nvSpPr>
        <p:spPr>
          <a:xfrm>
            <a:off x="864037" y="252233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Számlanyitás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64037" y="3056215"/>
            <a:ext cx="63276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Speciális értékpapírszámlát kell nyitni egy befektetési szolgáltatónál (brókercégnél vagy banknál). A számla megnyitása és vezetése költséggel jár.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438549" y="1948934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7438549" y="2338030"/>
            <a:ext cx="6327815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9" name="Text 7"/>
          <p:cNvSpPr/>
          <p:nvPr/>
        </p:nvSpPr>
        <p:spPr>
          <a:xfrm>
            <a:off x="7438549" y="2522339"/>
            <a:ext cx="342590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Szolgáltató kiválasztása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438549" y="3056215"/>
            <a:ext cx="63278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Fontos szempont a cég mérete, tőkeereje és a felszámított költségek. A brókercégek az ügyfél megbízásából kereskednek.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864037" y="4673322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864037" y="5062418"/>
            <a:ext cx="6327696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3" name="Text 11"/>
          <p:cNvSpPr/>
          <p:nvPr/>
        </p:nvSpPr>
        <p:spPr>
          <a:xfrm>
            <a:off x="864037" y="524672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Tőzsdei kereskedés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864037" y="5780603"/>
            <a:ext cx="632769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tőzsde egy koncentrált piac, ahol a tőzsdei termékek szervezett keretek között cserélnek gazdát. A Budapesti Értéktőzsde hivatalos indexe a BUX-index.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7438549" y="4673322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04</a:t>
            </a:r>
            <a:endParaRPr lang="en-US" sz="1900" dirty="0"/>
          </a:p>
        </p:txBody>
      </p:sp>
      <p:sp>
        <p:nvSpPr>
          <p:cNvPr id="16" name="Shape 14"/>
          <p:cNvSpPr/>
          <p:nvPr/>
        </p:nvSpPr>
        <p:spPr>
          <a:xfrm>
            <a:off x="7438549" y="5062418"/>
            <a:ext cx="6327815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7" name="Text 15"/>
          <p:cNvSpPr/>
          <p:nvPr/>
        </p:nvSpPr>
        <p:spPr>
          <a:xfrm>
            <a:off x="7438549" y="524672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Befektető-védelem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7438549" y="5780603"/>
            <a:ext cx="63278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BEVA befektetőnként százezer euróig fizet kártalanítást, 1 millió forintig 100%-ot, felette 90%-ot térít meg.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2025-12-02T18:37:30Z</dcterms:created>
  <dcterms:modified xsi:type="dcterms:W3CDTF">2025-12-02T18:37:30Z</dcterms:modified>
</cp:coreProperties>
</file>