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</p:sldMasterIdLst>
  <p:notesMasterIdLst>
    <p:notesMasterId r:id="rId49"/>
  </p:notesMasterIdLst>
  <p:sldIdLst>
    <p:sldId id="256" r:id="rId5"/>
    <p:sldId id="259" r:id="rId6"/>
    <p:sldId id="260" r:id="rId7"/>
    <p:sldId id="262" r:id="rId8"/>
    <p:sldId id="300" r:id="rId9"/>
    <p:sldId id="261" r:id="rId10"/>
    <p:sldId id="333" r:id="rId11"/>
    <p:sldId id="301" r:id="rId12"/>
    <p:sldId id="336" r:id="rId13"/>
    <p:sldId id="303" r:id="rId14"/>
    <p:sldId id="302" r:id="rId15"/>
    <p:sldId id="304" r:id="rId16"/>
    <p:sldId id="308" r:id="rId17"/>
    <p:sldId id="309" r:id="rId18"/>
    <p:sldId id="310" r:id="rId19"/>
    <p:sldId id="305" r:id="rId20"/>
    <p:sldId id="307" r:id="rId21"/>
    <p:sldId id="319" r:id="rId22"/>
    <p:sldId id="320" r:id="rId23"/>
    <p:sldId id="321" r:id="rId24"/>
    <p:sldId id="322" r:id="rId25"/>
    <p:sldId id="335" r:id="rId26"/>
    <p:sldId id="334" r:id="rId27"/>
    <p:sldId id="323" r:id="rId28"/>
    <p:sldId id="324" r:id="rId29"/>
    <p:sldId id="325" r:id="rId30"/>
    <p:sldId id="326" r:id="rId31"/>
    <p:sldId id="327" r:id="rId32"/>
    <p:sldId id="337" r:id="rId33"/>
    <p:sldId id="339" r:id="rId34"/>
    <p:sldId id="328" r:id="rId35"/>
    <p:sldId id="329" r:id="rId36"/>
    <p:sldId id="330" r:id="rId37"/>
    <p:sldId id="331" r:id="rId38"/>
    <p:sldId id="332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265" r:id="rId48"/>
  </p:sldIdLst>
  <p:sldSz cx="9144000" cy="5143500" type="screen16x9"/>
  <p:notesSz cx="6858000" cy="9144000"/>
  <p:embeddedFontLst>
    <p:embeddedFont>
      <p:font typeface="Bebas Neue" panose="020B0604020202020204" charset="0"/>
      <p:regular r:id="rId50"/>
    </p:embeddedFont>
    <p:embeddedFont>
      <p:font typeface="Montserrat" panose="020B0604020202020204" charset="-18"/>
      <p:regular r:id="rId51"/>
      <p:bold r:id="rId52"/>
      <p:italic r:id="rId53"/>
      <p:boldItalic r:id="rId54"/>
    </p:embeddedFont>
    <p:embeddedFont>
      <p:font typeface="Montserrat Black" panose="020B0604020202020204" charset="-18"/>
      <p:bold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5F46A3-495F-498C-B0A3-CE4427658CEA}">
  <a:tblStyle styleId="{415F46A3-495F-498C-B0A3-CE4427658C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9A5EFC3-ACFB-410B-A0DE-1B9141EA170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6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ász József" userId="dcd29b0f-fa1a-4fb0-829f-ff15729f305d" providerId="ADAL" clId="{7FA20801-D97C-4530-B00F-BB59A05D6C98}"/>
    <pc:docChg chg="undo custSel addSld delSld modSld">
      <pc:chgData name="Halász József" userId="dcd29b0f-fa1a-4fb0-829f-ff15729f305d" providerId="ADAL" clId="{7FA20801-D97C-4530-B00F-BB59A05D6C98}" dt="2025-12-08T09:26:51.603" v="541" actId="20577"/>
      <pc:docMkLst>
        <pc:docMk/>
      </pc:docMkLst>
      <pc:sldChg chg="modSp">
        <pc:chgData name="Halász József" userId="dcd29b0f-fa1a-4fb0-829f-ff15729f305d" providerId="ADAL" clId="{7FA20801-D97C-4530-B00F-BB59A05D6C98}" dt="2025-11-28T12:21:29.319" v="503" actId="207"/>
        <pc:sldMkLst>
          <pc:docMk/>
          <pc:sldMk cId="2169207538" sldId="304"/>
        </pc:sldMkLst>
        <pc:spChg chg="mod">
          <ac:chgData name="Halász József" userId="dcd29b0f-fa1a-4fb0-829f-ff15729f305d" providerId="ADAL" clId="{7FA20801-D97C-4530-B00F-BB59A05D6C98}" dt="2025-11-28T12:21:29.319" v="503" actId="207"/>
          <ac:spMkLst>
            <pc:docMk/>
            <pc:sldMk cId="2169207538" sldId="304"/>
            <ac:spMk id="4" creationId="{2423EB12-7B28-07DE-D705-323F6613AD20}"/>
          </ac:spMkLst>
        </pc:spChg>
      </pc:sldChg>
      <pc:sldChg chg="delSp modSp modAnim">
        <pc:chgData name="Halász József" userId="dcd29b0f-fa1a-4fb0-829f-ff15729f305d" providerId="ADAL" clId="{7FA20801-D97C-4530-B00F-BB59A05D6C98}" dt="2025-11-28T11:49:55.981" v="211" actId="1076"/>
        <pc:sldMkLst>
          <pc:docMk/>
          <pc:sldMk cId="3459199325" sldId="322"/>
        </pc:sldMkLst>
        <pc:spChg chg="mod">
          <ac:chgData name="Halász József" userId="dcd29b0f-fa1a-4fb0-829f-ff15729f305d" providerId="ADAL" clId="{7FA20801-D97C-4530-B00F-BB59A05D6C98}" dt="2025-11-28T11:49:55.981" v="211" actId="1076"/>
          <ac:spMkLst>
            <pc:docMk/>
            <pc:sldMk cId="3459199325" sldId="322"/>
            <ac:spMk id="3" creationId="{BDD6E055-F644-82D8-B43D-5A7824738C82}"/>
          </ac:spMkLst>
        </pc:spChg>
        <pc:spChg chg="del">
          <ac:chgData name="Halász József" userId="dcd29b0f-fa1a-4fb0-829f-ff15729f305d" providerId="ADAL" clId="{7FA20801-D97C-4530-B00F-BB59A05D6C98}" dt="2025-11-28T11:48:27.548" v="128"/>
          <ac:spMkLst>
            <pc:docMk/>
            <pc:sldMk cId="3459199325" sldId="322"/>
            <ac:spMk id="7" creationId="{6FEA6849-1FA5-8367-78CD-EED9C9D5E202}"/>
          </ac:spMkLst>
        </pc:spChg>
        <pc:spChg chg="mod">
          <ac:chgData name="Halász József" userId="dcd29b0f-fa1a-4fb0-829f-ff15729f305d" providerId="ADAL" clId="{7FA20801-D97C-4530-B00F-BB59A05D6C98}" dt="2025-11-28T11:49:23.395" v="210" actId="207"/>
          <ac:spMkLst>
            <pc:docMk/>
            <pc:sldMk cId="3459199325" sldId="322"/>
            <ac:spMk id="11" creationId="{CD09EC90-6645-E860-5627-0F67581E457A}"/>
          </ac:spMkLst>
        </pc:spChg>
      </pc:sldChg>
      <pc:sldChg chg="modSp add">
        <pc:chgData name="Halász József" userId="dcd29b0f-fa1a-4fb0-829f-ff15729f305d" providerId="ADAL" clId="{7FA20801-D97C-4530-B00F-BB59A05D6C98}" dt="2025-11-28T11:24:40.854" v="118" actId="255"/>
        <pc:sldMkLst>
          <pc:docMk/>
          <pc:sldMk cId="628013966" sldId="333"/>
        </pc:sldMkLst>
        <pc:spChg chg="mod">
          <ac:chgData name="Halász József" userId="dcd29b0f-fa1a-4fb0-829f-ff15729f305d" providerId="ADAL" clId="{7FA20801-D97C-4530-B00F-BB59A05D6C98}" dt="2025-11-28T11:22:30.555" v="5" actId="20577"/>
          <ac:spMkLst>
            <pc:docMk/>
            <pc:sldMk cId="628013966" sldId="333"/>
            <ac:spMk id="11" creationId="{4AB8C87D-AF1B-0047-C867-23AAE7AF8828}"/>
          </ac:spMkLst>
        </pc:spChg>
        <pc:spChg chg="mod">
          <ac:chgData name="Halász József" userId="dcd29b0f-fa1a-4fb0-829f-ff15729f305d" providerId="ADAL" clId="{7FA20801-D97C-4530-B00F-BB59A05D6C98}" dt="2025-11-28T11:24:40.854" v="118" actId="255"/>
          <ac:spMkLst>
            <pc:docMk/>
            <pc:sldMk cId="628013966" sldId="333"/>
            <ac:spMk id="312" creationId="{00000000-0000-0000-0000-000000000000}"/>
          </ac:spMkLst>
        </pc:spChg>
        <pc:picChg chg="mod">
          <ac:chgData name="Halász József" userId="dcd29b0f-fa1a-4fb0-829f-ff15729f305d" providerId="ADAL" clId="{7FA20801-D97C-4530-B00F-BB59A05D6C98}" dt="2025-11-28T11:24:34.768" v="117" actId="1076"/>
          <ac:picMkLst>
            <pc:docMk/>
            <pc:sldMk cId="628013966" sldId="333"/>
            <ac:picMk id="6" creationId="{B7795806-73C9-4D8E-EBD2-BD0776E6422C}"/>
          </ac:picMkLst>
        </pc:picChg>
      </pc:sldChg>
      <pc:sldChg chg="delSp modSp add modAnim">
        <pc:chgData name="Halász József" userId="dcd29b0f-fa1a-4fb0-829f-ff15729f305d" providerId="ADAL" clId="{7FA20801-D97C-4530-B00F-BB59A05D6C98}" dt="2025-11-28T11:48:14.999" v="127" actId="1076"/>
        <pc:sldMkLst>
          <pc:docMk/>
          <pc:sldMk cId="738961497" sldId="334"/>
        </pc:sldMkLst>
        <pc:spChg chg="del">
          <ac:chgData name="Halász József" userId="dcd29b0f-fa1a-4fb0-829f-ff15729f305d" providerId="ADAL" clId="{7FA20801-D97C-4530-B00F-BB59A05D6C98}" dt="2025-11-28T11:47:51.171" v="122"/>
          <ac:spMkLst>
            <pc:docMk/>
            <pc:sldMk cId="738961497" sldId="334"/>
            <ac:spMk id="2" creationId="{EDFBC8B5-87B2-E142-1274-4CC4AAE6CF9D}"/>
          </ac:spMkLst>
        </pc:spChg>
        <pc:spChg chg="del">
          <ac:chgData name="Halász József" userId="dcd29b0f-fa1a-4fb0-829f-ff15729f305d" providerId="ADAL" clId="{7FA20801-D97C-4530-B00F-BB59A05D6C98}" dt="2025-11-28T11:47:55.043" v="123"/>
          <ac:spMkLst>
            <pc:docMk/>
            <pc:sldMk cId="738961497" sldId="334"/>
            <ac:spMk id="3" creationId="{BDD6E055-F644-82D8-B43D-5A7824738C82}"/>
          </ac:spMkLst>
        </pc:spChg>
        <pc:spChg chg="del mod">
          <ac:chgData name="Halász József" userId="dcd29b0f-fa1a-4fb0-829f-ff15729f305d" providerId="ADAL" clId="{7FA20801-D97C-4530-B00F-BB59A05D6C98}" dt="2025-11-28T11:47:47.608" v="121"/>
          <ac:spMkLst>
            <pc:docMk/>
            <pc:sldMk cId="738961497" sldId="334"/>
            <ac:spMk id="6" creationId="{5EDB00D1-9AC8-1D92-6E99-857C70811404}"/>
          </ac:spMkLst>
        </pc:spChg>
        <pc:spChg chg="mod">
          <ac:chgData name="Halász József" userId="dcd29b0f-fa1a-4fb0-829f-ff15729f305d" providerId="ADAL" clId="{7FA20801-D97C-4530-B00F-BB59A05D6C98}" dt="2025-11-28T11:48:14.999" v="127" actId="1076"/>
          <ac:spMkLst>
            <pc:docMk/>
            <pc:sldMk cId="738961497" sldId="334"/>
            <ac:spMk id="7" creationId="{6FEA6849-1FA5-8367-78CD-EED9C9D5E202}"/>
          </ac:spMkLst>
        </pc:spChg>
        <pc:spChg chg="del">
          <ac:chgData name="Halász József" userId="dcd29b0f-fa1a-4fb0-829f-ff15729f305d" providerId="ADAL" clId="{7FA20801-D97C-4530-B00F-BB59A05D6C98}" dt="2025-11-28T11:47:58.267" v="124"/>
          <ac:spMkLst>
            <pc:docMk/>
            <pc:sldMk cId="738961497" sldId="334"/>
            <ac:spMk id="11" creationId="{CD09EC90-6645-E860-5627-0F67581E457A}"/>
          </ac:spMkLst>
        </pc:spChg>
        <pc:picChg chg="del">
          <ac:chgData name="Halász József" userId="dcd29b0f-fa1a-4fb0-829f-ff15729f305d" providerId="ADAL" clId="{7FA20801-D97C-4530-B00F-BB59A05D6C98}" dt="2025-11-28T11:48:03.820" v="126"/>
          <ac:picMkLst>
            <pc:docMk/>
            <pc:sldMk cId="738961497" sldId="334"/>
            <ac:picMk id="9" creationId="{662958B8-49A0-A469-88C4-1FFAF16895DE}"/>
          </ac:picMkLst>
        </pc:picChg>
        <pc:picChg chg="del">
          <ac:chgData name="Halász József" userId="dcd29b0f-fa1a-4fb0-829f-ff15729f305d" providerId="ADAL" clId="{7FA20801-D97C-4530-B00F-BB59A05D6C98}" dt="2025-11-28T11:48:01.545" v="125"/>
          <ac:picMkLst>
            <pc:docMk/>
            <pc:sldMk cId="738961497" sldId="334"/>
            <ac:picMk id="10" creationId="{2164E7E5-D7C3-15BB-23DF-3A7618D4831F}"/>
          </ac:picMkLst>
        </pc:picChg>
      </pc:sldChg>
      <pc:sldChg chg="delSp modSp add delAnim modAnim">
        <pc:chgData name="Halász József" userId="dcd29b0f-fa1a-4fb0-829f-ff15729f305d" providerId="ADAL" clId="{7FA20801-D97C-4530-B00F-BB59A05D6C98}" dt="2025-11-28T12:24:21.069" v="504" actId="1076"/>
        <pc:sldMkLst>
          <pc:docMk/>
          <pc:sldMk cId="1760838823" sldId="335"/>
        </pc:sldMkLst>
        <pc:spChg chg="del mod">
          <ac:chgData name="Halász József" userId="dcd29b0f-fa1a-4fb0-829f-ff15729f305d" providerId="ADAL" clId="{7FA20801-D97C-4530-B00F-BB59A05D6C98}" dt="2025-11-28T11:50:30.803" v="215"/>
          <ac:spMkLst>
            <pc:docMk/>
            <pc:sldMk cId="1760838823" sldId="335"/>
            <ac:spMk id="2" creationId="{EDFBC8B5-87B2-E142-1274-4CC4AAE6CF9D}"/>
          </ac:spMkLst>
        </pc:spChg>
        <pc:spChg chg="mod">
          <ac:chgData name="Halász József" userId="dcd29b0f-fa1a-4fb0-829f-ff15729f305d" providerId="ADAL" clId="{7FA20801-D97C-4530-B00F-BB59A05D6C98}" dt="2025-11-28T12:24:21.069" v="504" actId="1076"/>
          <ac:spMkLst>
            <pc:docMk/>
            <pc:sldMk cId="1760838823" sldId="335"/>
            <ac:spMk id="3" creationId="{BDD6E055-F644-82D8-B43D-5A7824738C82}"/>
          </ac:spMkLst>
        </pc:spChg>
        <pc:spChg chg="del mod">
          <ac:chgData name="Halász József" userId="dcd29b0f-fa1a-4fb0-829f-ff15729f305d" providerId="ADAL" clId="{7FA20801-D97C-4530-B00F-BB59A05D6C98}" dt="2025-11-28T11:50:30.803" v="217"/>
          <ac:spMkLst>
            <pc:docMk/>
            <pc:sldMk cId="1760838823" sldId="335"/>
            <ac:spMk id="6" creationId="{5EDB00D1-9AC8-1D92-6E99-857C70811404}"/>
          </ac:spMkLst>
        </pc:spChg>
        <pc:spChg chg="mod">
          <ac:chgData name="Halász József" userId="dcd29b0f-fa1a-4fb0-829f-ff15729f305d" providerId="ADAL" clId="{7FA20801-D97C-4530-B00F-BB59A05D6C98}" dt="2025-11-28T11:51:25.470" v="292" actId="1076"/>
          <ac:spMkLst>
            <pc:docMk/>
            <pc:sldMk cId="1760838823" sldId="335"/>
            <ac:spMk id="11" creationId="{CD09EC90-6645-E860-5627-0F67581E457A}"/>
          </ac:spMkLst>
        </pc:spChg>
        <pc:picChg chg="del">
          <ac:chgData name="Halász József" userId="dcd29b0f-fa1a-4fb0-829f-ff15729f305d" providerId="ADAL" clId="{7FA20801-D97C-4530-B00F-BB59A05D6C98}" dt="2025-11-28T11:51:17.835" v="291" actId="478"/>
          <ac:picMkLst>
            <pc:docMk/>
            <pc:sldMk cId="1760838823" sldId="335"/>
            <ac:picMk id="9" creationId="{662958B8-49A0-A469-88C4-1FFAF16895DE}"/>
          </ac:picMkLst>
        </pc:picChg>
        <pc:picChg chg="del">
          <ac:chgData name="Halász József" userId="dcd29b0f-fa1a-4fb0-829f-ff15729f305d" providerId="ADAL" clId="{7FA20801-D97C-4530-B00F-BB59A05D6C98}" dt="2025-11-28T11:51:15.289" v="290" actId="478"/>
          <ac:picMkLst>
            <pc:docMk/>
            <pc:sldMk cId="1760838823" sldId="335"/>
            <ac:picMk id="10" creationId="{2164E7E5-D7C3-15BB-23DF-3A7618D4831F}"/>
          </ac:picMkLst>
        </pc:picChg>
      </pc:sldChg>
      <pc:sldChg chg="delSp modSp add modAnim">
        <pc:chgData name="Halász József" userId="dcd29b0f-fa1a-4fb0-829f-ff15729f305d" providerId="ADAL" clId="{7FA20801-D97C-4530-B00F-BB59A05D6C98}" dt="2025-11-28T11:57:52.355" v="499" actId="20577"/>
        <pc:sldMkLst>
          <pc:docMk/>
          <pc:sldMk cId="1869821742" sldId="336"/>
        </pc:sldMkLst>
        <pc:spChg chg="mod">
          <ac:chgData name="Halász József" userId="dcd29b0f-fa1a-4fb0-829f-ff15729f305d" providerId="ADAL" clId="{7FA20801-D97C-4530-B00F-BB59A05D6C98}" dt="2025-11-28T11:57:52.355" v="499" actId="20577"/>
          <ac:spMkLst>
            <pc:docMk/>
            <pc:sldMk cId="1869821742" sldId="336"/>
            <ac:spMk id="4" creationId="{3F763D78-2C16-1593-1590-A2C5F620E041}"/>
          </ac:spMkLst>
        </pc:spChg>
        <pc:spChg chg="mod">
          <ac:chgData name="Halász József" userId="dcd29b0f-fa1a-4fb0-829f-ff15729f305d" providerId="ADAL" clId="{7FA20801-D97C-4530-B00F-BB59A05D6C98}" dt="2025-11-28T11:57:46.724" v="496" actId="20577"/>
          <ac:spMkLst>
            <pc:docMk/>
            <pc:sldMk cId="1869821742" sldId="336"/>
            <ac:spMk id="5" creationId="{29054519-3BD6-434F-A4A8-BB7810AECEE9}"/>
          </ac:spMkLst>
        </pc:spChg>
        <pc:spChg chg="del">
          <ac:chgData name="Halász József" userId="dcd29b0f-fa1a-4fb0-829f-ff15729f305d" providerId="ADAL" clId="{7FA20801-D97C-4530-B00F-BB59A05D6C98}" dt="2025-11-28T11:53:54.650" v="295"/>
          <ac:spMkLst>
            <pc:docMk/>
            <pc:sldMk cId="1869821742" sldId="336"/>
            <ac:spMk id="6" creationId="{B7820889-450C-64F9-C4AB-388F842461A3}"/>
          </ac:spMkLst>
        </pc:spChg>
      </pc:sldChg>
      <pc:sldChg chg="addSp delSp modSp add">
        <pc:chgData name="Halász József" userId="dcd29b0f-fa1a-4fb0-829f-ff15729f305d" providerId="ADAL" clId="{7FA20801-D97C-4530-B00F-BB59A05D6C98}" dt="2025-12-08T09:25:39.747" v="528"/>
        <pc:sldMkLst>
          <pc:docMk/>
          <pc:sldMk cId="3586473666" sldId="337"/>
        </pc:sldMkLst>
        <pc:spChg chg="del mod">
          <ac:chgData name="Halász József" userId="dcd29b0f-fa1a-4fb0-829f-ff15729f305d" providerId="ADAL" clId="{7FA20801-D97C-4530-B00F-BB59A05D6C98}" dt="2025-12-08T09:25:39.747" v="528"/>
          <ac:spMkLst>
            <pc:docMk/>
            <pc:sldMk cId="3586473666" sldId="337"/>
            <ac:spMk id="19" creationId="{2C1C305E-0B9C-E982-C8D2-633C570042B1}"/>
          </ac:spMkLst>
        </pc:spChg>
        <pc:spChg chg="mod">
          <ac:chgData name="Halász József" userId="dcd29b0f-fa1a-4fb0-829f-ff15729f305d" providerId="ADAL" clId="{7FA20801-D97C-4530-B00F-BB59A05D6C98}" dt="2025-12-08T09:25:05.938" v="521" actId="20577"/>
          <ac:spMkLst>
            <pc:docMk/>
            <pc:sldMk cId="3586473666" sldId="337"/>
            <ac:spMk id="20" creationId="{005613E7-6E07-9676-B381-505A4F0AADC0}"/>
          </ac:spMkLst>
        </pc:spChg>
        <pc:picChg chg="add mod">
          <ac:chgData name="Halász József" userId="dcd29b0f-fa1a-4fb0-829f-ff15729f305d" providerId="ADAL" clId="{7FA20801-D97C-4530-B00F-BB59A05D6C98}" dt="2025-12-08T09:25:38.628" v="526" actId="1076"/>
          <ac:picMkLst>
            <pc:docMk/>
            <pc:sldMk cId="3586473666" sldId="337"/>
            <ac:picMk id="2" creationId="{2AEDFA96-8FEF-4B91-83DC-37E0F9B29938}"/>
          </ac:picMkLst>
        </pc:picChg>
      </pc:sldChg>
      <pc:sldChg chg="addSp delSp modSp add del">
        <pc:chgData name="Halász József" userId="dcd29b0f-fa1a-4fb0-829f-ff15729f305d" providerId="ADAL" clId="{7FA20801-D97C-4530-B00F-BB59A05D6C98}" dt="2025-12-08T09:26:20.394" v="535" actId="2696"/>
        <pc:sldMkLst>
          <pc:docMk/>
          <pc:sldMk cId="985921118" sldId="338"/>
        </pc:sldMkLst>
        <pc:spChg chg="mod">
          <ac:chgData name="Halász József" userId="dcd29b0f-fa1a-4fb0-829f-ff15729f305d" providerId="ADAL" clId="{7FA20801-D97C-4530-B00F-BB59A05D6C98}" dt="2025-12-08T09:26:18.288" v="534"/>
          <ac:spMkLst>
            <pc:docMk/>
            <pc:sldMk cId="985921118" sldId="338"/>
            <ac:spMk id="20" creationId="{005613E7-6E07-9676-B381-505A4F0AADC0}"/>
          </ac:spMkLst>
        </pc:spChg>
        <pc:picChg chg="add del">
          <ac:chgData name="Halász József" userId="dcd29b0f-fa1a-4fb0-829f-ff15729f305d" providerId="ADAL" clId="{7FA20801-D97C-4530-B00F-BB59A05D6C98}" dt="2025-12-08T09:25:50.479" v="532" actId="478"/>
          <ac:picMkLst>
            <pc:docMk/>
            <pc:sldMk cId="985921118" sldId="338"/>
            <ac:picMk id="2" creationId="{2AEDFA96-8FEF-4B91-83DC-37E0F9B29938}"/>
          </ac:picMkLst>
        </pc:picChg>
      </pc:sldChg>
      <pc:sldChg chg="modSp add">
        <pc:chgData name="Halász József" userId="dcd29b0f-fa1a-4fb0-829f-ff15729f305d" providerId="ADAL" clId="{7FA20801-D97C-4530-B00F-BB59A05D6C98}" dt="2025-12-08T09:26:51.603" v="541" actId="20577"/>
        <pc:sldMkLst>
          <pc:docMk/>
          <pc:sldMk cId="1085324895" sldId="339"/>
        </pc:sldMkLst>
        <pc:spChg chg="mod">
          <ac:chgData name="Halász József" userId="dcd29b0f-fa1a-4fb0-829f-ff15729f305d" providerId="ADAL" clId="{7FA20801-D97C-4530-B00F-BB59A05D6C98}" dt="2025-12-08T09:26:51.603" v="541" actId="20577"/>
          <ac:spMkLst>
            <pc:docMk/>
            <pc:sldMk cId="1085324895" sldId="339"/>
            <ac:spMk id="19" creationId="{2C1C305E-0B9C-E982-C8D2-633C570042B1}"/>
          </ac:spMkLst>
        </pc:spChg>
        <pc:spChg chg="mod">
          <ac:chgData name="Halász József" userId="dcd29b0f-fa1a-4fb0-829f-ff15729f305d" providerId="ADAL" clId="{7FA20801-D97C-4530-B00F-BB59A05D6C98}" dt="2025-12-08T09:26:35.532" v="538" actId="255"/>
          <ac:spMkLst>
            <pc:docMk/>
            <pc:sldMk cId="1085324895" sldId="339"/>
            <ac:spMk id="20" creationId="{005613E7-6E07-9676-B381-505A4F0AADC0}"/>
          </ac:spMkLst>
        </pc:spChg>
      </pc:sldChg>
    </pc:docChg>
  </pc:docChgLst>
  <pc:docChgLst>
    <pc:chgData name="Halász József" userId="dcd29b0f-fa1a-4fb0-829f-ff15729f305d" providerId="ADAL" clId="{1CDFADA1-DD4A-455F-B2DF-64EB5F4415F6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ce04ff6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4ce04ff6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4179797F-6D6F-F388-E9B2-2B3BEAA6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>
            <a:extLst>
              <a:ext uri="{FF2B5EF4-FFF2-40B4-BE49-F238E27FC236}">
                <a16:creationId xmlns:a16="http://schemas.microsoft.com/office/drawing/2014/main" id="{B27BE8AC-0886-364E-2FF4-1B0D9FAE8A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>
            <a:extLst>
              <a:ext uri="{FF2B5EF4-FFF2-40B4-BE49-F238E27FC236}">
                <a16:creationId xmlns:a16="http://schemas.microsoft.com/office/drawing/2014/main" id="{D7AE9754-3DA7-3A35-2AE3-FBFAF0AEBF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652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F1C94132-953F-9D38-F6D8-9A8D9226D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3751836F-152D-BBA5-627A-E2C783EBE1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662F7BA8-5EB6-FA3B-AB63-1BA59443C9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273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1479FB22-361C-5EE5-BF0B-5D84F270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D925C354-CFF0-DA81-5C3C-8FFC19BB76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1DAF80FE-81E7-5584-460B-467A222818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51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33DBC228-29EA-C429-83D5-929AE2B9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A118DFAC-F971-D8CE-53D6-9BDEB315E3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8A1D0153-75AD-B23F-2CEC-AE87C0BE59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244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46289A24-5F35-280D-4CEC-B8BCA6839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33C1FE6-B053-B2FE-59EA-95AAAA3CAC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43A510A6-3000-27E1-9185-D01826FC73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46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484E11CB-3716-3DD9-F8AA-0D5C97B2D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E36688EB-3048-35E0-2A48-07B0E38402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D65400C8-C5AF-17C0-A6D3-955A4ECCF3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46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A830254B-88CB-21B1-246F-7D2308B55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479360C2-E9F8-D2B7-2F0D-2D8CC4E1EA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02D79B88-8EA6-9A4B-94AB-969C2C9EFB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218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088F7B24-4457-64E9-9882-B25D0CA9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6F5652B-AF9B-9ED0-35AD-8C8202A10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53616803-F7B4-384B-9501-A65EF856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889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088F7B24-4457-64E9-9882-B25D0CA9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6F5652B-AF9B-9ED0-35AD-8C8202A10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53616803-F7B4-384B-9501-A65EF856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015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088F7B24-4457-64E9-9882-B25D0CA9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6F5652B-AF9B-9ED0-35AD-8C8202A10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53616803-F7B4-384B-9501-A65EF856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35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C4679BE1-6BFC-504D-A4E5-8E37E544E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86D35F92-4089-9F5A-6DEC-3E39359F73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68820A52-DDA7-FD08-7EA2-E788836BA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871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8D4E831F-7B18-E19C-4FE4-1BC53F517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3FD6B019-CA53-8DA0-C744-568F8B6305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844E3A04-913D-473B-C5F9-A2B800640C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066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D2998949-94CA-0D7D-8EE8-421739E5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F3EA5830-BC10-A067-986E-B95C0F6F6E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84FF5FBD-4D5A-518C-5707-4C6A37AFCA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260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532085BF-40CD-32BE-0D00-B8792551D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732E81EC-5FF4-C229-813A-A0AEAA8F39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8489A7EC-52BC-AAC4-CAFB-3BBD7E7CA3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349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E93EC97B-AB9E-18A1-20BE-CEB111C98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970201DE-1CCE-F5B4-89A5-BE03F67908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B67FD98C-EF5C-6EBD-6D74-55261D759E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331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9181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78CF-3E8C-0984-C3CA-2806A5E6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1A10FB3-58BE-FF66-461B-2D149ACD3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24B70CB-1AC3-D340-3EFB-F7F3C5B96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5809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03DAE-04F6-44E9-E9F6-74E9C019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01F2533-C25F-FCF3-B7AF-2B0E8CB2C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94E44102-FD64-7077-9359-F8246FD0B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0393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2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>
          <a:extLst>
            <a:ext uri="{FF2B5EF4-FFF2-40B4-BE49-F238E27FC236}">
              <a16:creationId xmlns:a16="http://schemas.microsoft.com/office/drawing/2014/main" id="{789FE521-A1F7-9D28-40D5-BA53FC94E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376c31365_0_0:notes">
            <a:extLst>
              <a:ext uri="{FF2B5EF4-FFF2-40B4-BE49-F238E27FC236}">
                <a16:creationId xmlns:a16="http://schemas.microsoft.com/office/drawing/2014/main" id="{3FA76C74-4BA4-8D4A-56A6-5CEB4AADC3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376c31365_0_0:notes">
            <a:extLst>
              <a:ext uri="{FF2B5EF4-FFF2-40B4-BE49-F238E27FC236}">
                <a16:creationId xmlns:a16="http://schemas.microsoft.com/office/drawing/2014/main" id="{A2FEFEB6-504D-8546-C72B-2B0E45140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974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74380977-4844-ADE8-D532-BA8148492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B4128876-1BE7-0DE1-2D40-C552A86F60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6B4832D6-792D-E18A-E42B-4DADD6645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613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1C16C5D3-BB48-D864-24B7-1CAE3DC7B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>
            <a:extLst>
              <a:ext uri="{FF2B5EF4-FFF2-40B4-BE49-F238E27FC236}">
                <a16:creationId xmlns:a16="http://schemas.microsoft.com/office/drawing/2014/main" id="{35804E21-8F72-FAD4-8669-015CC190B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>
            <a:extLst>
              <a:ext uri="{FF2B5EF4-FFF2-40B4-BE49-F238E27FC236}">
                <a16:creationId xmlns:a16="http://schemas.microsoft.com/office/drawing/2014/main" id="{E9F36DFA-E3D9-6A66-61E4-90540A9991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34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0" name="Google Shape;10;p2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1;p2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3" name="Google Shape;13;p2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5100" y="741175"/>
            <a:ext cx="7713900" cy="1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87913" y="2068675"/>
            <a:ext cx="4367400" cy="3882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4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09" name="Google Shape;109;p14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0" name="Google Shape;110;p14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14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2" name="Google Shape;112;p1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73" y="4345076"/>
            <a:ext cx="1392250" cy="6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17" name="Google Shape;117;p1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8" name="Google Shape;118;p15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15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0" name="Google Shape;120;p1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0409" y="4211041"/>
            <a:ext cx="828475" cy="7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20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57" name="Google Shape;157;p20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8" name="Google Shape;158;p20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20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60" name="Google Shape;160;p20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1"/>
          </p:nvPr>
        </p:nvSpPr>
        <p:spPr>
          <a:xfrm>
            <a:off x="715105" y="1583875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2"/>
          </p:nvPr>
        </p:nvSpPr>
        <p:spPr>
          <a:xfrm>
            <a:off x="715101" y="1925875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3"/>
          </p:nvPr>
        </p:nvSpPr>
        <p:spPr>
          <a:xfrm>
            <a:off x="2810550" y="3517100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4"/>
          </p:nvPr>
        </p:nvSpPr>
        <p:spPr>
          <a:xfrm>
            <a:off x="4905999" y="1925875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5"/>
          </p:nvPr>
        </p:nvSpPr>
        <p:spPr>
          <a:xfrm>
            <a:off x="2810549" y="3175100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6"/>
          </p:nvPr>
        </p:nvSpPr>
        <p:spPr>
          <a:xfrm>
            <a:off x="4905993" y="1583875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21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70" name="Google Shape;170;p21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1" name="Google Shape;171;p21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21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73" name="Google Shape;173;p21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2248975" y="1698450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248975" y="2895075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3"/>
          </p:nvPr>
        </p:nvSpPr>
        <p:spPr>
          <a:xfrm>
            <a:off x="2248975" y="4091700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4"/>
          </p:nvPr>
        </p:nvSpPr>
        <p:spPr>
          <a:xfrm>
            <a:off x="2248975" y="123975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5"/>
          </p:nvPr>
        </p:nvSpPr>
        <p:spPr>
          <a:xfrm>
            <a:off x="2248975" y="243638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6"/>
          </p:nvPr>
        </p:nvSpPr>
        <p:spPr>
          <a:xfrm>
            <a:off x="2248975" y="363301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grpSp>
          <p:nvGrpSpPr>
            <p:cNvPr id="229" name="Google Shape;229;p25"/>
            <p:cNvGrpSpPr/>
            <p:nvPr/>
          </p:nvGrpSpPr>
          <p:grpSpPr>
            <a:xfrm>
              <a:off x="518450" y="234300"/>
              <a:ext cx="8107100" cy="4674900"/>
              <a:chOff x="518450" y="234300"/>
              <a:chExt cx="8107100" cy="4674900"/>
            </a:xfrm>
          </p:grpSpPr>
          <p:cxnSp>
            <p:nvCxnSpPr>
              <p:cNvPr id="230" name="Google Shape;230;p25"/>
              <p:cNvCxnSpPr/>
              <p:nvPr/>
            </p:nvCxnSpPr>
            <p:spPr>
              <a:xfrm>
                <a:off x="518450" y="234300"/>
                <a:ext cx="0" cy="4674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25"/>
              <p:cNvCxnSpPr/>
              <p:nvPr/>
            </p:nvCxnSpPr>
            <p:spPr>
              <a:xfrm>
                <a:off x="8625550" y="234300"/>
                <a:ext cx="0" cy="4674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32" name="Google Shape;232;p2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99913">
            <a:off x="7758850" y="303344"/>
            <a:ext cx="1108116" cy="905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26"/>
          <p:cNvGrpSpPr/>
          <p:nvPr/>
        </p:nvGrpSpPr>
        <p:grpSpPr>
          <a:xfrm>
            <a:off x="299250" y="234300"/>
            <a:ext cx="8545500" cy="4674900"/>
            <a:chOff x="299250" y="234300"/>
            <a:chExt cx="8545500" cy="4674900"/>
          </a:xfrm>
        </p:grpSpPr>
        <p:sp>
          <p:nvSpPr>
            <p:cNvPr id="236" name="Google Shape;236;p26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7" name="Google Shape;237;p26"/>
            <p:cNvCxnSpPr/>
            <p:nvPr/>
          </p:nvCxnSpPr>
          <p:spPr>
            <a:xfrm>
              <a:off x="299250" y="453313"/>
              <a:ext cx="8545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26"/>
            <p:cNvCxnSpPr/>
            <p:nvPr/>
          </p:nvCxnSpPr>
          <p:spPr>
            <a:xfrm>
              <a:off x="299250" y="4690188"/>
              <a:ext cx="8545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39" name="Google Shape;239;p2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8" name="Google Shape;18;p3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" name="Google Shape;19;p3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3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" name="Google Shape;21;p3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283950" y="2626112"/>
            <a:ext cx="385680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573050" y="1311398"/>
            <a:ext cx="1278600" cy="120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4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26" name="Google Shape;26;p4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" name="Google Shape;27;p4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4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9" name="Google Shape;29;p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000075"/>
            <a:ext cx="7704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34" name="Google Shape;34;p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" name="Google Shape;35;p5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5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7" name="Google Shape;37;p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825159" y="2432075"/>
            <a:ext cx="3478200" cy="4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4840641" y="2432075"/>
            <a:ext cx="3478200" cy="4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825159" y="2806150"/>
            <a:ext cx="3478200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4840626" y="2806150"/>
            <a:ext cx="3478200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45" name="Google Shape;45;p6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" name="Google Shape;46;p6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6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8" name="Google Shape;48;p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20485" flipH="1">
            <a:off x="8171781" y="4305388"/>
            <a:ext cx="998536" cy="73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53" name="Google Shape;53;p7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" name="Google Shape;54;p7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7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6" name="Google Shape;56;p7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720000" y="728420"/>
            <a:ext cx="41601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720000" y="2293180"/>
            <a:ext cx="4160100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>
            <a:spLocks noGrp="1"/>
          </p:cNvSpPr>
          <p:nvPr>
            <p:ph type="pic" idx="2"/>
          </p:nvPr>
        </p:nvSpPr>
        <p:spPr>
          <a:xfrm>
            <a:off x="5278000" y="535000"/>
            <a:ext cx="3150900" cy="4073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8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62" name="Google Shape;62;p8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" name="Google Shape;63;p8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8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5" name="Google Shape;65;p8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9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69" name="Google Shape;69;p9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0" name="Google Shape;70;p9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9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2" name="Google Shape;72;p9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1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80" name="Google Shape;80;p11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" name="Google Shape;81;p11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11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3" name="Google Shape;83;p11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2392950" y="782475"/>
            <a:ext cx="4358100" cy="11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2392950" y="1897476"/>
            <a:ext cx="4358100" cy="4299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60" r:id="rId11"/>
    <p:sldLayoutId id="2147483661" r:id="rId12"/>
    <p:sldLayoutId id="2147483666" r:id="rId13"/>
    <p:sldLayoutId id="2147483667" r:id="rId14"/>
    <p:sldLayoutId id="2147483671" r:id="rId15"/>
    <p:sldLayoutId id="214748367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igital-strategy.ec.europa.eu/en/policies/ai-act-governance-and-enforcement" TargetMode="External"/><Relationship Id="rId4" Type="http://schemas.openxmlformats.org/officeDocument/2006/relationships/hyperlink" Target="https://digital-strategy.ec.europa.eu/en/policies/ai-offic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ctrTitle"/>
          </p:nvPr>
        </p:nvSpPr>
        <p:spPr>
          <a:xfrm>
            <a:off x="-31917" y="533975"/>
            <a:ext cx="9207833" cy="1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 dirty="0">
                <a:latin typeface="Montserrat Black" panose="00000A00000000000000" pitchFamily="2" charset="-18"/>
              </a:rPr>
              <a:t>A MESTERSÉGES INTELLIGENCIA </a:t>
            </a:r>
            <a:r>
              <a:rPr lang="hu-HU" sz="3100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(MI) </a:t>
            </a:r>
            <a:r>
              <a:rPr lang="hu-HU" sz="3100" dirty="0">
                <a:latin typeface="Montserrat Black" panose="00000A00000000000000" pitchFamily="2" charset="-18"/>
              </a:rPr>
              <a:t>ALKALMAZÁSA A SZAKKÉPZÉSBEN</a:t>
            </a:r>
            <a:endParaRPr sz="3100" dirty="0">
              <a:latin typeface="Montserrat Black" panose="00000A00000000000000" pitchFamily="2" charset="-18"/>
            </a:endParaRPr>
          </a:p>
        </p:txBody>
      </p:sp>
      <p:sp>
        <p:nvSpPr>
          <p:cNvPr id="251" name="Google Shape;251;p30"/>
          <p:cNvSpPr txBox="1">
            <a:spLocks noGrp="1"/>
          </p:cNvSpPr>
          <p:nvPr>
            <p:ph type="subTitle" idx="1"/>
          </p:nvPr>
        </p:nvSpPr>
        <p:spPr>
          <a:xfrm>
            <a:off x="1422443" y="1700878"/>
            <a:ext cx="6299110" cy="38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latin typeface="Montserrat" panose="00000500000000000000" pitchFamily="2" charset="-18"/>
              </a:rPr>
              <a:t>Az MI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jogi szabályozási </a:t>
            </a:r>
            <a:r>
              <a:rPr lang="hu-HU" sz="2000" dirty="0">
                <a:latin typeface="Montserrat" panose="00000500000000000000" pitchFamily="2" charset="-18"/>
              </a:rPr>
              <a:t>területeinek áttekintése</a:t>
            </a:r>
            <a:endParaRPr sz="2000" dirty="0">
              <a:latin typeface="Montserrat" panose="00000500000000000000" pitchFamily="2" charset="-18"/>
            </a:endParaRPr>
          </a:p>
        </p:txBody>
      </p:sp>
      <p:pic>
        <p:nvPicPr>
          <p:cNvPr id="257" name="Google Shape;2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157" y="2144881"/>
            <a:ext cx="2443682" cy="22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549C57A-C009-6763-F415-895D24A3352B}"/>
              </a:ext>
            </a:extLst>
          </p:cNvPr>
          <p:cNvSpPr txBox="1"/>
          <p:nvPr/>
        </p:nvSpPr>
        <p:spPr>
          <a:xfrm>
            <a:off x="3273798" y="4448775"/>
            <a:ext cx="259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Halász József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42711C-26EA-3C03-7128-D96BCCB5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1350959"/>
            <a:ext cx="3835066" cy="572700"/>
          </a:xfrm>
        </p:spPr>
        <p:txBody>
          <a:bodyPr/>
          <a:lstStyle/>
          <a:p>
            <a:r>
              <a:rPr lang="hu-HU" altLang="hu-HU" sz="2000" dirty="0"/>
              <a:t>A Rendelet indoklása:</a:t>
            </a:r>
            <a:endParaRPr lang="hu-HU" sz="2000" dirty="0"/>
          </a:p>
        </p:txBody>
      </p:sp>
      <p:sp>
        <p:nvSpPr>
          <p:cNvPr id="3" name="Google Shape;301;p34">
            <a:extLst>
              <a:ext uri="{FF2B5EF4-FFF2-40B4-BE49-F238E27FC236}">
                <a16:creationId xmlns:a16="http://schemas.microsoft.com/office/drawing/2014/main" id="{726A05F8-C139-5C6B-3E50-15EB97E1209E}"/>
              </a:ext>
            </a:extLst>
          </p:cNvPr>
          <p:cNvSpPr txBox="1">
            <a:spLocks/>
          </p:cNvSpPr>
          <p:nvPr/>
        </p:nvSpPr>
        <p:spPr>
          <a:xfrm>
            <a:off x="821175" y="47981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lang="hu-HU" sz="3500" b="0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6036582-870F-3533-C2F1-F4481344F4C8}"/>
              </a:ext>
            </a:extLst>
          </p:cNvPr>
          <p:cNvSpPr txBox="1"/>
          <p:nvPr/>
        </p:nvSpPr>
        <p:spPr>
          <a:xfrm>
            <a:off x="4072800" y="1429174"/>
            <a:ext cx="4444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Gyakran nem ismert, hogy egy MI-rendszer </a:t>
            </a:r>
            <a:r>
              <a:rPr lang="hu-HU" altLang="hu-H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miért hozott döntést 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vagy előrejelzést, és </a:t>
            </a:r>
            <a:r>
              <a:rPr lang="hu-HU" altLang="hu-H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miért hozott meg egy adott intézkedést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72DF570-6A5E-EDB5-DBF0-8A59382DE9C8}"/>
              </a:ext>
            </a:extLst>
          </p:cNvPr>
          <p:cNvSpPr txBox="1"/>
          <p:nvPr/>
        </p:nvSpPr>
        <p:spPr>
          <a:xfrm>
            <a:off x="1150131" y="3499706"/>
            <a:ext cx="662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Következtetés: 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így lehetetlen értékelni, hogy valamely felhasználó </a:t>
            </a:r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méltánytalanul hátrányos helyzetbe került-e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, például </a:t>
            </a:r>
            <a:r>
              <a:rPr lang="hu-HU" alt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felvételi határozatban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 vagy </a:t>
            </a:r>
            <a:r>
              <a:rPr lang="hu-HU" alt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közhasznú támogatási rendszer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 iránti kérelemben.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5BEBD7A6-BA6F-5830-6E8C-585432464CAB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4461600" y="2752613"/>
            <a:ext cx="0" cy="747093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538;p47">
            <a:extLst>
              <a:ext uri="{FF2B5EF4-FFF2-40B4-BE49-F238E27FC236}">
                <a16:creationId xmlns:a16="http://schemas.microsoft.com/office/drawing/2014/main" id="{24DBDE24-02C2-F6B6-64BF-7D16B57A56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7505" y="2039395"/>
            <a:ext cx="1293124" cy="1175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0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58E10D9-B883-823D-B08B-99B48343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48" t="17029" r="8052" b="16351"/>
          <a:stretch/>
        </p:blipFill>
        <p:spPr>
          <a:xfrm>
            <a:off x="1519142" y="1530778"/>
            <a:ext cx="6105715" cy="3315996"/>
          </a:xfrm>
          <a:prstGeom prst="rect">
            <a:avLst/>
          </a:prstGeom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6FD8FEC-06D1-8758-7049-306214C35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296726"/>
            <a:ext cx="7501650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5A4F677-8D97-18DF-009A-3DDCC6719EC4}"/>
              </a:ext>
            </a:extLst>
          </p:cNvPr>
          <p:cNvSpPr txBox="1"/>
          <p:nvPr/>
        </p:nvSpPr>
        <p:spPr>
          <a:xfrm>
            <a:off x="1190257" y="948118"/>
            <a:ext cx="667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Kockázatalapú megítélés:</a:t>
            </a:r>
            <a:r>
              <a:rPr lang="hu-HU" sz="1600" dirty="0">
                <a:latin typeface="Montserrat" panose="00000500000000000000" pitchFamily="2" charset="-18"/>
              </a:rPr>
              <a:t> 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Rendelet négy kockázati szintet határoz meg az MI-rendszerekre vonatkozóan.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9650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>
          <a:extLst>
            <a:ext uri="{FF2B5EF4-FFF2-40B4-BE49-F238E27FC236}">
              <a16:creationId xmlns:a16="http://schemas.microsoft.com/office/drawing/2014/main" id="{A3B36899-3BE6-CD72-3F42-6B48C132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1;p33">
            <a:extLst>
              <a:ext uri="{FF2B5EF4-FFF2-40B4-BE49-F238E27FC236}">
                <a16:creationId xmlns:a16="http://schemas.microsoft.com/office/drawing/2014/main" id="{2423EB12-7B28-07DE-D705-323F6613AD20}"/>
              </a:ext>
            </a:extLst>
          </p:cNvPr>
          <p:cNvSpPr txBox="1">
            <a:spLocks/>
          </p:cNvSpPr>
          <p:nvPr/>
        </p:nvSpPr>
        <p:spPr>
          <a:xfrm>
            <a:off x="759914" y="994374"/>
            <a:ext cx="7825820" cy="3779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Tilos minden olyan MI-rendszer használata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, amely egyértelműen veszélyezteti az emberek biztonságát, megélhetését és jogait. </a:t>
            </a: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nyolc gyakorlatot tilt, nevezetesen: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1.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Káros mesterséges intelligencián alapuló manipuláció és megtévesztés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sebezhetőségek mesterséges intelligencián alapuló káros kiaknázása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3. </a:t>
            </a:r>
            <a:r>
              <a:rPr 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Társadalmi pontozás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4. </a:t>
            </a:r>
            <a:r>
              <a:rPr 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Egyedi bűnügyi kockázatértékelés vagy előrejelzés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5.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Az internet vagy a CCTV-anyagok nem célzott lekaparása </a:t>
            </a:r>
            <a:r>
              <a:rPr 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arcfelismerő adatbázisok létrehozása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vagy bővítése céljából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6. </a:t>
            </a:r>
            <a:r>
              <a:rPr 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Érzelemfelismerés a munkahelyeken és az oktatási intézményekben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7. </a:t>
            </a:r>
            <a:r>
              <a:rPr lang="hu-HU" sz="1600" dirty="0" err="1">
                <a:solidFill>
                  <a:schemeClr val="tx1"/>
                </a:solidFill>
                <a:latin typeface="Montserrat" panose="00000500000000000000" pitchFamily="2" charset="-18"/>
              </a:rPr>
              <a:t>Biometrikus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 kategorizálás bizonyos védett jellemzők kikövetkeztetése érdekében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8.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Valós idejű távoli </a:t>
            </a:r>
            <a:r>
              <a:rPr lang="hu-HU" sz="1600" dirty="0" err="1">
                <a:solidFill>
                  <a:schemeClr val="tx1"/>
                </a:solidFill>
                <a:latin typeface="Montserrat" panose="00000500000000000000" pitchFamily="2" charset="-18"/>
              </a:rPr>
              <a:t>biometrikus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 azonosítás bűnüldözési célokra a nyilvánosság számára hozzáférhető helyeken</a:t>
            </a:r>
          </a:p>
          <a:p>
            <a:pPr>
              <a:buFontTx/>
              <a:buNone/>
              <a:defRPr/>
            </a:pPr>
            <a:endParaRPr lang="hu-HU" sz="700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" name="Google Shape;301;p34">
            <a:extLst>
              <a:ext uri="{FF2B5EF4-FFF2-40B4-BE49-F238E27FC236}">
                <a16:creationId xmlns:a16="http://schemas.microsoft.com/office/drawing/2014/main" id="{B815BDC8-61A4-909C-DED3-075E0E2AE050}"/>
              </a:ext>
            </a:extLst>
          </p:cNvPr>
          <p:cNvSpPr txBox="1">
            <a:spLocks/>
          </p:cNvSpPr>
          <p:nvPr/>
        </p:nvSpPr>
        <p:spPr>
          <a:xfrm>
            <a:off x="403058" y="494498"/>
            <a:ext cx="8337884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0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0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elfogadhatatlan</a:t>
            </a:r>
            <a:r>
              <a:rPr lang="hu-HU" altLang="hu-HU" sz="2000" b="0" i="1" dirty="0">
                <a:latin typeface="Montserrat Black" panose="00000A00000000000000" pitchFamily="2" charset="-18"/>
              </a:rPr>
              <a:t> kockázat</a:t>
            </a:r>
            <a:endParaRPr lang="hu-HU" sz="20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692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6B2288CF-A886-45E9-850F-CED00F0AD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019325"/>
            <a:ext cx="7704000" cy="376500"/>
          </a:xfrm>
        </p:spPr>
        <p:txBody>
          <a:bodyPr/>
          <a:lstStyle/>
          <a:p>
            <a:pPr marL="139700" indent="0">
              <a:spcAft>
                <a:spcPts val="600"/>
              </a:spcAft>
              <a:buNone/>
            </a:pPr>
            <a:r>
              <a:rPr lang="hu-HU" sz="1400" b="1" dirty="0"/>
              <a:t>A mesterséges intelligencia olyan felhasználási esetei, amelyek súlyos kockázatot jelenthetnek </a:t>
            </a:r>
            <a:r>
              <a:rPr lang="hu-HU" sz="1400" b="1" dirty="0">
                <a:solidFill>
                  <a:schemeClr val="bg1">
                    <a:lumMod val="50000"/>
                  </a:schemeClr>
                </a:solidFill>
              </a:rPr>
              <a:t>az egészségre, a biztonságra vagy az alapvető jogokra nézve</a:t>
            </a:r>
            <a:r>
              <a:rPr lang="hu-HU" sz="1400" b="1" dirty="0"/>
              <a:t>, nagy kockázatúnak minősülnek. Ezek a magas kockázatú felhasználási esetek a következők: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A </a:t>
            </a:r>
            <a:r>
              <a:rPr lang="hu-HU" sz="1400" dirty="0">
                <a:solidFill>
                  <a:srgbClr val="FF0000"/>
                </a:solidFill>
              </a:rPr>
              <a:t>kritikus infrastruktúrák </a:t>
            </a:r>
            <a:r>
              <a:rPr lang="hu-HU" sz="1400" dirty="0"/>
              <a:t>(pl. közlekedés) mesterséges intelligenciával kapcsolatos biztonsági elemei, amelyek meghibásodása veszélyeztetheti a polgárok életét és egészségét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Az </a:t>
            </a:r>
            <a:r>
              <a:rPr lang="hu-HU" sz="1400" dirty="0">
                <a:solidFill>
                  <a:srgbClr val="FF0000"/>
                </a:solidFill>
              </a:rPr>
              <a:t>oktatási intézményekben </a:t>
            </a:r>
            <a:r>
              <a:rPr lang="hu-HU" sz="1400" dirty="0"/>
              <a:t>használt mesterségesintelligencia-megoldások, amelyek meghatározhatják </a:t>
            </a:r>
            <a:r>
              <a:rPr lang="hu-HU" sz="1400" dirty="0">
                <a:solidFill>
                  <a:srgbClr val="FF0000"/>
                </a:solidFill>
              </a:rPr>
              <a:t>az oktatáshoz való hozzáférést és a szakmai életpályát</a:t>
            </a:r>
            <a:r>
              <a:rPr lang="hu-HU" sz="1400" dirty="0"/>
              <a:t> (</a:t>
            </a:r>
            <a:r>
              <a:rPr lang="hu-HU" sz="1400" dirty="0">
                <a:solidFill>
                  <a:srgbClr val="FF0000"/>
                </a:solidFill>
              </a:rPr>
              <a:t>pl. vizsga eredmények megállapítása</a:t>
            </a:r>
            <a:r>
              <a:rPr lang="hu-HU" sz="1400" dirty="0"/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A termékek mesterséges intelligencián alapuló biztonsági alkatrészei (pl. </a:t>
            </a:r>
            <a:r>
              <a:rPr lang="hu-HU" sz="1400" dirty="0">
                <a:solidFill>
                  <a:srgbClr val="FF0000"/>
                </a:solidFill>
              </a:rPr>
              <a:t>mesterségesintelligencia-alkalmazás robottal segített sebészetben</a:t>
            </a:r>
            <a:r>
              <a:rPr lang="hu-HU" sz="1400" dirty="0"/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rgbClr val="FF0000"/>
                </a:solidFill>
              </a:rPr>
              <a:t>    MI-eszközök a foglalkoztatáshoz, a munkavállalók irányításához</a:t>
            </a:r>
            <a:r>
              <a:rPr lang="hu-HU" sz="1400" dirty="0"/>
              <a:t> és az önfoglalkoztatáshoz való hozzáféréshez (pl. önéletrajz-válogató szoftver a munkaerő-felvételhez)</a:t>
            </a:r>
          </a:p>
          <a:p>
            <a:pPr marL="139700" indent="0">
              <a:spcAft>
                <a:spcPts val="600"/>
              </a:spcAft>
              <a:buNone/>
            </a:pPr>
            <a:endParaRPr lang="hu-HU" sz="1400" dirty="0"/>
          </a:p>
          <a:p>
            <a:pPr marL="139700" indent="0">
              <a:spcAft>
                <a:spcPts val="600"/>
              </a:spcAft>
              <a:buNone/>
            </a:pPr>
            <a:endParaRPr lang="hu-HU" sz="1400" dirty="0"/>
          </a:p>
        </p:txBody>
      </p:sp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BA1AC36C-6192-59B1-6BCE-8F48E495FEFD}"/>
              </a:ext>
            </a:extLst>
          </p:cNvPr>
          <p:cNvSpPr txBox="1">
            <a:spLocks/>
          </p:cNvSpPr>
          <p:nvPr/>
        </p:nvSpPr>
        <p:spPr>
          <a:xfrm>
            <a:off x="549397" y="329270"/>
            <a:ext cx="8045206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magas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281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CC257-7EBF-9F27-B65B-1C7B1031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11891988-61EB-3E75-2C53-5FC5A2001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255394"/>
            <a:ext cx="7704000" cy="3398671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hu-HU" sz="1400" dirty="0"/>
              <a:t>Bizonyos mesterségesintelligencia-használati esetek, amelyeket az alapvető magán- és közszolgáltatásokhoz való hozzáférés biztosítására használnak (pl. hitelpontozás, amely megfosztja a polgárokat a hitelszerzés lehetőségétől)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Távoli </a:t>
            </a:r>
            <a:r>
              <a:rPr lang="hu-HU" sz="1400" dirty="0" err="1"/>
              <a:t>biometrikus</a:t>
            </a:r>
            <a:r>
              <a:rPr lang="hu-HU" sz="1400" dirty="0"/>
              <a:t> azonosításra, érzelemfelismerésre és </a:t>
            </a:r>
            <a:r>
              <a:rPr lang="hu-HU" sz="1400" dirty="0" err="1">
                <a:solidFill>
                  <a:srgbClr val="FF0000"/>
                </a:solidFill>
              </a:rPr>
              <a:t>biometrikus</a:t>
            </a:r>
            <a:r>
              <a:rPr lang="hu-HU" sz="1400" dirty="0">
                <a:solidFill>
                  <a:srgbClr val="FF0000"/>
                </a:solidFill>
              </a:rPr>
              <a:t> kategorizálásra</a:t>
            </a:r>
            <a:r>
              <a:rPr lang="hu-HU" sz="1400" dirty="0"/>
              <a:t> használt MI-rendszerek (pl. a bolti tolvaj visszamenőleges azonosítására szolgáló MI-rendszer)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</a:t>
            </a:r>
            <a:r>
              <a:rPr lang="hu-HU" sz="1400" dirty="0">
                <a:solidFill>
                  <a:srgbClr val="FF0000"/>
                </a:solidFill>
              </a:rPr>
              <a:t>MI-használati esetek a bűnüldözésben</a:t>
            </a:r>
            <a:r>
              <a:rPr lang="hu-HU" sz="1400" dirty="0"/>
              <a:t>, amelyek sérthetik az emberek alapvető jogait (pl. a bizonyítékok megbízhatóságának értékelése)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MI-használati esetek a </a:t>
            </a:r>
            <a:r>
              <a:rPr lang="hu-HU" sz="1400" dirty="0">
                <a:solidFill>
                  <a:srgbClr val="FF0000"/>
                </a:solidFill>
              </a:rPr>
              <a:t>migráció, a menekültügy </a:t>
            </a:r>
            <a:r>
              <a:rPr lang="hu-HU" sz="1400" dirty="0"/>
              <a:t>és a határellenőrzés kezelése terén (pl. a vízumkérelmek automatizált vizsgálata)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</a:t>
            </a:r>
            <a:r>
              <a:rPr lang="hu-HU" sz="1400" dirty="0">
                <a:solidFill>
                  <a:srgbClr val="FF0000"/>
                </a:solidFill>
              </a:rPr>
              <a:t>Az igazságszolgáltatásban</a:t>
            </a:r>
            <a:r>
              <a:rPr lang="hu-HU" sz="1400" dirty="0"/>
              <a:t> és a demokratikus folyamatokban használt mesterségesintelligencia-megoldások (pl. </a:t>
            </a:r>
            <a:r>
              <a:rPr lang="hu-HU" sz="1400" dirty="0">
                <a:solidFill>
                  <a:srgbClr val="FF0000"/>
                </a:solidFill>
              </a:rPr>
              <a:t>a bírósági ítéletek</a:t>
            </a:r>
            <a:r>
              <a:rPr lang="hu-HU" sz="1400" dirty="0"/>
              <a:t> előkészítésére szolgáló mesterségesintelligencia-megoldások)</a:t>
            </a:r>
          </a:p>
        </p:txBody>
      </p:sp>
      <p:sp>
        <p:nvSpPr>
          <p:cNvPr id="2" name="Google Shape;301;p34">
            <a:extLst>
              <a:ext uri="{FF2B5EF4-FFF2-40B4-BE49-F238E27FC236}">
                <a16:creationId xmlns:a16="http://schemas.microsoft.com/office/drawing/2014/main" id="{83AA7F09-FB40-EFDC-F102-D2B68E3D5500}"/>
              </a:ext>
            </a:extLst>
          </p:cNvPr>
          <p:cNvSpPr txBox="1">
            <a:spLocks/>
          </p:cNvSpPr>
          <p:nvPr/>
        </p:nvSpPr>
        <p:spPr>
          <a:xfrm>
            <a:off x="467582" y="488481"/>
            <a:ext cx="8208835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magas kockázat</a:t>
            </a:r>
            <a:endParaRPr lang="hu-HU" sz="2400" b="0" i="1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730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15A51EA4-4EDA-7886-78AB-DEE8A52EA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>
            <a:extLst>
              <a:ext uri="{FF2B5EF4-FFF2-40B4-BE49-F238E27FC236}">
                <a16:creationId xmlns:a16="http://schemas.microsoft.com/office/drawing/2014/main" id="{86D4E07E-AB7E-C21A-A2FC-04E8D8088D26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927053" y="1051106"/>
            <a:ext cx="7620181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spcAft>
                <a:spcPts val="600"/>
              </a:spcAft>
              <a:buFontTx/>
              <a:buNone/>
              <a:defRPr/>
            </a:pPr>
            <a:r>
              <a:rPr lang="hu-HU" sz="1400" b="1" dirty="0"/>
              <a:t>A nagy kockázatú MI-rendszerekre </a:t>
            </a:r>
            <a:r>
              <a:rPr lang="hu-HU" sz="1400" b="1" dirty="0">
                <a:solidFill>
                  <a:srgbClr val="FF0000"/>
                </a:solidFill>
              </a:rPr>
              <a:t>szigorú kötelezettségek vonatkoznak </a:t>
            </a:r>
            <a:r>
              <a:rPr lang="hu-HU" sz="1400" b="1" dirty="0"/>
              <a:t>forgalomba hozataluk előtt: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FF0000"/>
                </a:solidFill>
              </a:rPr>
              <a:t>megfelelő kockázatértékelési és -csökkentési rendszerek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a rendszert tápláló adatkészletek magas minősége a diszkriminatív eredmények kockázatának minimalizálása érdekében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FF0000"/>
                </a:solidFill>
              </a:rPr>
              <a:t>a tevékenységek naplózása </a:t>
            </a:r>
            <a:r>
              <a:rPr lang="hu-HU" sz="1400" dirty="0"/>
              <a:t>az eredmények </a:t>
            </a:r>
            <a:r>
              <a:rPr lang="hu-HU" sz="1400" dirty="0" err="1"/>
              <a:t>nyomonkövethetőségének</a:t>
            </a:r>
            <a:r>
              <a:rPr lang="hu-HU" sz="1400" dirty="0"/>
              <a:t> biztosítása érdekében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részletes dokumentáció, amely minden szükséges információt tartalmaz a rendszerről és annak céljáról ahhoz, hogy a hatóságok értékelhessék annak megfelelőségét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az alkalmazó egyértelmű és megfelelő tájékoztatása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megfelelő emberi felügyeleti intézkedések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nagyfokú robusztusság, </a:t>
            </a:r>
            <a:r>
              <a:rPr lang="hu-HU" sz="1400" dirty="0" err="1"/>
              <a:t>kiberbiztonság</a:t>
            </a:r>
            <a:r>
              <a:rPr lang="hu-HU" sz="1400" dirty="0"/>
              <a:t> és pontosság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sz="1400" dirty="0"/>
          </a:p>
        </p:txBody>
      </p:sp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B11A4FC-5FCD-BA1B-F0FC-4A99B2AAF9FC}"/>
              </a:ext>
            </a:extLst>
          </p:cNvPr>
          <p:cNvSpPr txBox="1">
            <a:spLocks/>
          </p:cNvSpPr>
          <p:nvPr/>
        </p:nvSpPr>
        <p:spPr>
          <a:xfrm>
            <a:off x="549397" y="443261"/>
            <a:ext cx="8045206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magas kockázat</a:t>
            </a:r>
            <a:endParaRPr lang="hu-HU" sz="2400" b="0" i="1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821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889A26A0-3D37-A81D-5467-49C07A87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>
            <a:extLst>
              <a:ext uri="{FF2B5EF4-FFF2-40B4-BE49-F238E27FC236}">
                <a16:creationId xmlns:a16="http://schemas.microsoft.com/office/drawing/2014/main" id="{09AC90E8-821F-6D8B-E67F-CE31F4E48A8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5838">
            <a:off x="750560" y="1916769"/>
            <a:ext cx="1025035" cy="721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6">
            <a:extLst>
              <a:ext uri="{FF2B5EF4-FFF2-40B4-BE49-F238E27FC236}">
                <a16:creationId xmlns:a16="http://schemas.microsoft.com/office/drawing/2014/main" id="{1FA663AD-BF2F-86FB-C955-FBFA675419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89052" y="3356580"/>
            <a:ext cx="5804034" cy="1390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defRPr/>
            </a:pPr>
            <a:r>
              <a:rPr lang="hu-HU" sz="1600" b="0" dirty="0"/>
              <a:t>      Az MI-rendszerek, például a chatbotok használatakor fel kell hívni a figyelmet arra, hogy </a:t>
            </a:r>
            <a:r>
              <a:rPr lang="hu-HU" sz="1600" dirty="0"/>
              <a:t>kapcsolatba lépnek egy géppel</a:t>
            </a:r>
            <a:r>
              <a:rPr lang="hu-HU" sz="1600" b="0" dirty="0"/>
              <a:t>, hogy megalapozott döntést hozhassanak.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sz="1400" dirty="0"/>
          </a:p>
        </p:txBody>
      </p:sp>
      <p:pic>
        <p:nvPicPr>
          <p:cNvPr id="337" name="Google Shape;337;p36">
            <a:extLst>
              <a:ext uri="{FF2B5EF4-FFF2-40B4-BE49-F238E27FC236}">
                <a16:creationId xmlns:a16="http://schemas.microsoft.com/office/drawing/2014/main" id="{387320F9-FD7D-54B2-8F4E-7209F6DB9E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708018" flipH="1">
            <a:off x="1369523" y="2241546"/>
            <a:ext cx="1537454" cy="1030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663C15B1-7E65-6A12-C357-F659BFC1B994}"/>
              </a:ext>
            </a:extLst>
          </p:cNvPr>
          <p:cNvSpPr txBox="1">
            <a:spLocks/>
          </p:cNvSpPr>
          <p:nvPr/>
        </p:nvSpPr>
        <p:spPr>
          <a:xfrm>
            <a:off x="821175" y="36937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átláthatósági kockázat</a:t>
            </a:r>
            <a:endParaRPr lang="hu-HU" b="0" i="1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B2C87A3-7C13-6727-82A1-A9D4D3B5FF02}"/>
              </a:ext>
            </a:extLst>
          </p:cNvPr>
          <p:cNvSpPr txBox="1"/>
          <p:nvPr/>
        </p:nvSpPr>
        <p:spPr>
          <a:xfrm>
            <a:off x="3013424" y="1823563"/>
            <a:ext cx="535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 mesterséges intelligenciáról szóló jogszabály konkrét közzétételi kötelezettségeket vezet be annak biztosítása érdekében, hogy </a:t>
            </a: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az emberek szükség esetén tájékoztatást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 kapjanak a bizalom megőrzéséhez. </a:t>
            </a:r>
          </a:p>
          <a:p>
            <a:pPr algn="ctr"/>
            <a:endParaRPr lang="hu-HU" sz="1600" dirty="0"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501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B51DDCBF-7140-470C-BD54-FF1CD68B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>
            <a:extLst>
              <a:ext uri="{FF2B5EF4-FFF2-40B4-BE49-F238E27FC236}">
                <a16:creationId xmlns:a16="http://schemas.microsoft.com/office/drawing/2014/main" id="{32EF269B-1264-CE8D-BEC4-6C1C69618C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5838">
            <a:off x="582214" y="3693933"/>
            <a:ext cx="1025035" cy="721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>
            <a:extLst>
              <a:ext uri="{FF2B5EF4-FFF2-40B4-BE49-F238E27FC236}">
                <a16:creationId xmlns:a16="http://schemas.microsoft.com/office/drawing/2014/main" id="{3FA5BF38-D642-87F7-FCDC-D7BB21B36105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564787" y="4115692"/>
            <a:ext cx="6014421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hu-HU" sz="1600" b="0" dirty="0"/>
              <a:t>Ezenkívül bizonyos, mesterséges intelligencián alapuló tartalmakat – nevezetesen a </a:t>
            </a:r>
            <a:r>
              <a:rPr lang="hu-HU" sz="1600" dirty="0" err="1">
                <a:solidFill>
                  <a:srgbClr val="FF0000"/>
                </a:solidFill>
              </a:rPr>
              <a:t>deepfake-eket</a:t>
            </a:r>
            <a:r>
              <a:rPr lang="hu-HU" sz="1600" b="0" dirty="0"/>
              <a:t> és a nyilvánosság közérdekű kérdésekről való tájékoztatása céljából közzétett szövegeket –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egyértelműen és </a:t>
            </a:r>
            <a:r>
              <a:rPr lang="hu-HU" sz="1600" dirty="0">
                <a:solidFill>
                  <a:srgbClr val="FF0000"/>
                </a:solidFill>
              </a:rPr>
              <a:t>láthatóan fel kell címkézni</a:t>
            </a:r>
            <a:r>
              <a:rPr lang="hu-HU" sz="1600" b="0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332" name="Google Shape;332;p36">
            <a:extLst>
              <a:ext uri="{FF2B5EF4-FFF2-40B4-BE49-F238E27FC236}">
                <a16:creationId xmlns:a16="http://schemas.microsoft.com/office/drawing/2014/main" id="{E89126FA-3866-7F8B-EB63-DE1E5331046E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983419" y="1244935"/>
            <a:ext cx="7177155" cy="17174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hu-HU" b="0" dirty="0"/>
              <a:t>Emellett a generatív mesterséges intelligencia szolgáltatóinak biztosítaniuk kell, hogy a </a:t>
            </a:r>
            <a:r>
              <a:rPr lang="hu-HU" dirty="0"/>
              <a:t>mesterséges intelligencia által generált tartalom azonosítható legyen</a:t>
            </a:r>
            <a:r>
              <a:rPr lang="hu-HU" b="0" dirty="0"/>
              <a:t>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337" name="Google Shape;337;p36">
            <a:extLst>
              <a:ext uri="{FF2B5EF4-FFF2-40B4-BE49-F238E27FC236}">
                <a16:creationId xmlns:a16="http://schemas.microsoft.com/office/drawing/2014/main" id="{9E42CEFE-452C-1DE3-7E40-B0C81A2A23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07567">
            <a:off x="693304" y="3974269"/>
            <a:ext cx="1391496" cy="103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>
            <a:extLst>
              <a:ext uri="{FF2B5EF4-FFF2-40B4-BE49-F238E27FC236}">
                <a16:creationId xmlns:a16="http://schemas.microsoft.com/office/drawing/2014/main" id="{50EF3C8C-DEF5-C64C-A1DC-89899CF555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32022" flipH="1">
            <a:off x="7000807" y="3956535"/>
            <a:ext cx="1451188" cy="12627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1;p34">
            <a:extLst>
              <a:ext uri="{FF2B5EF4-FFF2-40B4-BE49-F238E27FC236}">
                <a16:creationId xmlns:a16="http://schemas.microsoft.com/office/drawing/2014/main" id="{05364371-EC46-D1B4-6DEB-19CFAFB0547E}"/>
              </a:ext>
            </a:extLst>
          </p:cNvPr>
          <p:cNvSpPr txBox="1">
            <a:spLocks/>
          </p:cNvSpPr>
          <p:nvPr/>
        </p:nvSpPr>
        <p:spPr>
          <a:xfrm>
            <a:off x="821175" y="36937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b="0" i="1" dirty="0">
                <a:latin typeface="Montserrat Black" panose="00000A00000000000000" pitchFamily="2" charset="-18"/>
              </a:rPr>
              <a:t>átláthatósági kockázat</a:t>
            </a:r>
            <a:endParaRPr lang="hu-HU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708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build="p"/>
      <p:bldP spid="33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CCFC5919-D3E1-0ED3-5426-4226BE1CB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F17FC419-A0A5-9E91-5A09-19C5E8EF0D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0167C93B-DFD2-380D-DB3B-2B8D4A7FEE62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minimális kockázat vagy nincs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A70DF39-98A3-0B11-E14F-33C64819FF16}"/>
              </a:ext>
            </a:extLst>
          </p:cNvPr>
          <p:cNvSpPr txBox="1"/>
          <p:nvPr/>
        </p:nvSpPr>
        <p:spPr>
          <a:xfrm>
            <a:off x="1422131" y="1624454"/>
            <a:ext cx="62997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</a:t>
            </a:r>
            <a:r>
              <a:rPr lang="hu-HU" sz="1400" b="1" dirty="0">
                <a:solidFill>
                  <a:srgbClr val="FF0000"/>
                </a:solidFill>
                <a:latin typeface="Montserrat" panose="00000500000000000000" pitchFamily="2" charset="-18"/>
              </a:rPr>
              <a:t>nem vezet be olyan szabályokat</a:t>
            </a:r>
            <a:r>
              <a:rPr lang="hu-HU" sz="1400" dirty="0">
                <a:solidFill>
                  <a:srgbClr val="FF0000"/>
                </a:solidFill>
                <a:latin typeface="Montserrat" panose="00000500000000000000" pitchFamily="2" charset="-18"/>
              </a:rPr>
              <a:t> a mesterséges intelligenciára vonatkozóan, amelyek </a:t>
            </a:r>
            <a:r>
              <a:rPr lang="hu-HU" sz="1400" b="1" dirty="0">
                <a:solidFill>
                  <a:srgbClr val="FF0000"/>
                </a:solidFill>
                <a:latin typeface="Montserrat" panose="00000500000000000000" pitchFamily="2" charset="-18"/>
              </a:rPr>
              <a:t>minimálisnak minősülnek vagy nem jelentenek kockázatot</a:t>
            </a: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  <a:r>
              <a:rPr lang="hu-HU" sz="1400" b="1" dirty="0">
                <a:solidFill>
                  <a:schemeClr val="tx1"/>
                </a:solidFill>
                <a:latin typeface="Montserrat" panose="00000500000000000000" pitchFamily="2" charset="-18"/>
              </a:rPr>
              <a:t>Az EU-ban jelenleg használt MI-rendszerek túlnyomó többsége ebbe a kategóriába tartozik.</a:t>
            </a: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 Ez magában foglalja az olyan alkalmazásokat, mint az AI-kompatibilis videojátékok vagy a spamszűrők.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B3A05C4-B38B-20C6-65A3-11F7F0CCFFE2}"/>
              </a:ext>
            </a:extLst>
          </p:cNvPr>
          <p:cNvSpPr txBox="1"/>
          <p:nvPr/>
        </p:nvSpPr>
        <p:spPr>
          <a:xfrm>
            <a:off x="1112074" y="3321404"/>
            <a:ext cx="6919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 dirty="0">
                <a:solidFill>
                  <a:schemeClr val="tx1"/>
                </a:solidFill>
                <a:latin typeface="Montserrat Black" panose="00000A00000000000000" pitchFamily="2" charset="-18"/>
              </a:rPr>
              <a:t>Hogyan működik mindez a gyakorlatban a nagy kockázatú MI-rendszerek szolgáltatói esetében?</a:t>
            </a:r>
          </a:p>
        </p:txBody>
      </p:sp>
    </p:spTree>
    <p:extLst>
      <p:ext uri="{BB962C8B-B14F-4D97-AF65-F5344CB8AC3E}">
        <p14:creationId xmlns:p14="http://schemas.microsoft.com/office/powerpoint/2010/main" val="11565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BA6F72A6-68CE-93B7-CF69-0BEF758BA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F18D0C03-8345-C9D7-ED10-42D76F2E72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875E824-B4C1-2360-1AE9-3314342395BF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minimális kockázat vagy nincs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8CF696D-EBF6-9EF7-2380-8BCDE4FC0D83}"/>
              </a:ext>
            </a:extLst>
          </p:cNvPr>
          <p:cNvSpPr txBox="1"/>
          <p:nvPr/>
        </p:nvSpPr>
        <p:spPr>
          <a:xfrm>
            <a:off x="1251642" y="1337913"/>
            <a:ext cx="6640715" cy="333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Irányítás és végrehajtás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</a:t>
            </a:r>
            <a:r>
              <a:rPr lang="hu-HU" b="1" dirty="0">
                <a:solidFill>
                  <a:schemeClr val="tx1"/>
                </a:solidFill>
                <a:latin typeface="Montserrat" panose="00000500000000000000" pitchFamily="2" charset="-18"/>
              </a:rPr>
              <a:t> 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mesterséges intelligenciáról szóló jogszabály végrehajtásáért, felügyeletéért és érvényesítéséért az Európai Mesterséges Intelligenciával Foglalkozó Hivatal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és a tagállamok hatóságai felelősek.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intelligenciával foglalkozó testület, a tudományos testület és a tanácsadó fórum irányítja és tanácsokkal látja el a mesterséges intelligenciáról szóló jogszabály irányítását.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További információk a 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mesterséges intelligenciáról szóló jogszabály irányításáról és végrehajtásáról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0970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1954972-E007-60B1-335D-9F969F6C49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-10969" r="10969"/>
          <a:stretch/>
        </p:blipFill>
        <p:spPr>
          <a:xfrm>
            <a:off x="-127000" y="207426"/>
            <a:ext cx="5213350" cy="5143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90" name="Google Shape;290;p33"/>
          <p:cNvSpPr txBox="1">
            <a:spLocks noGrp="1"/>
          </p:cNvSpPr>
          <p:nvPr>
            <p:ph type="title"/>
          </p:nvPr>
        </p:nvSpPr>
        <p:spPr>
          <a:xfrm>
            <a:off x="2367815" y="109522"/>
            <a:ext cx="6284529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800" b="0" dirty="0">
                <a:latin typeface="Montserrat Black" panose="00000A00000000000000" pitchFamily="2" charset="-18"/>
              </a:rPr>
              <a:t>Az oktatói továbbképzés során megszerezhető kompetenciák</a:t>
            </a:r>
            <a:endParaRPr b="0" dirty="0">
              <a:latin typeface="Montserrat Black" panose="00000A00000000000000" pitchFamily="2" charset="-18"/>
            </a:endParaRPr>
          </a:p>
        </p:txBody>
      </p:sp>
      <p:sp>
        <p:nvSpPr>
          <p:cNvPr id="291" name="Google Shape;291;p33"/>
          <p:cNvSpPr txBox="1">
            <a:spLocks noGrp="1"/>
          </p:cNvSpPr>
          <p:nvPr>
            <p:ph type="body" idx="1"/>
          </p:nvPr>
        </p:nvSpPr>
        <p:spPr>
          <a:xfrm>
            <a:off x="4750796" y="1921426"/>
            <a:ext cx="4160100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FontTx/>
              <a:buNone/>
              <a:defRPr/>
            </a:pPr>
            <a:r>
              <a:rPr lang="hu-HU" sz="1600" dirty="0"/>
              <a:t>Az 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</a:rPr>
              <a:t>oktatói továbbképzést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1600" dirty="0"/>
              <a:t>sikeresen teljesítő résztvevő képes: </a:t>
            </a:r>
          </a:p>
          <a:p>
            <a:pPr marL="0" indent="0">
              <a:buFontTx/>
              <a:buNone/>
              <a:defRPr/>
            </a:pPr>
            <a:endParaRPr lang="hu-HU" sz="1600" dirty="0"/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hu-HU" sz="1600" dirty="0"/>
              <a:t>1) az MI terület jogi, EU szintű </a:t>
            </a:r>
            <a:r>
              <a:rPr lang="hu-HU" sz="1600" b="1" dirty="0"/>
              <a:t>szabályozásának áttekintésére</a:t>
            </a:r>
            <a:r>
              <a:rPr lang="hu-HU" sz="1600" dirty="0"/>
              <a:t>,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hu-HU" sz="1600" dirty="0"/>
              <a:t>2) a szabályozás </a:t>
            </a:r>
            <a:r>
              <a:rPr lang="hu-HU" sz="1600" b="1" dirty="0"/>
              <a:t>tantárgyi adaptációjára</a:t>
            </a:r>
            <a:r>
              <a:rPr lang="hu-HU" sz="1600" dirty="0"/>
              <a:t>.</a:t>
            </a:r>
            <a:endParaRPr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55076854-1821-99A4-87EF-B28AE4E59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69B4D362-4CCF-64F1-122A-E5B6C9A6E4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4FF1D27D-054D-31AA-230E-0BA45A8B9F0D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F87C092-415E-04E7-52DC-A51099395A93}"/>
              </a:ext>
            </a:extLst>
          </p:cNvPr>
          <p:cNvSpPr txBox="1"/>
          <p:nvPr/>
        </p:nvSpPr>
        <p:spPr>
          <a:xfrm>
            <a:off x="1251641" y="878478"/>
            <a:ext cx="6640715" cy="436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Következő lépések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2024. augusztus 1-jén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 lépett hatályba, és két évvel később,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2026. augusztus 2-án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lesz teljes mértékben alkalmazandó, néhány kivételtől eltekintve: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2025. február 2-tól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alkalmazandó tilalmak és a mesterséges intelligenciával kapcsolatos jártasságra vonatkozó kötelezettségek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az általános célú MI-modellekre vonatkozó irányítási szabályok és kötelezettségek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2025. augusztus 2-á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n válnak alkalmazandóvá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szabályozott termékekbe beágyazott nagy kockázatú MI-rendszerekre vonatkozó szabályok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2027. augusztus 2-ig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meghosszabbított átmeneti időszakkal rendelkeznek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hu-HU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383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9E9F-1C8C-AE45-A7E9-E12D8262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90B46D8E-CFC8-E4F7-2DBB-BDEFE9FE2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Konklúzió, következtetés a Rendelet alapján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EDB00D1-9AC8-1D92-6E99-857C70811404}"/>
              </a:ext>
            </a:extLst>
          </p:cNvPr>
          <p:cNvSpPr txBox="1"/>
          <p:nvPr/>
        </p:nvSpPr>
        <p:spPr>
          <a:xfrm>
            <a:off x="1236844" y="1109787"/>
            <a:ext cx="667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A Rendelet terjedelme: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144. oldal</a:t>
            </a:r>
          </a:p>
          <a:p>
            <a:endParaRPr lang="hu-H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DFBC8B5-87B2-E142-1274-4CC4AAE6CF9D}"/>
              </a:ext>
            </a:extLst>
          </p:cNvPr>
          <p:cNvSpPr txBox="1"/>
          <p:nvPr/>
        </p:nvSpPr>
        <p:spPr>
          <a:xfrm>
            <a:off x="683394" y="1571476"/>
            <a:ext cx="769302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2400" b="1" dirty="0">
                <a:solidFill>
                  <a:schemeClr val="tx1"/>
                </a:solidFill>
                <a:latin typeface="Montserrat" panose="00000500000000000000" pitchFamily="2" charset="-18"/>
              </a:rPr>
              <a:t>Összefoglalva: 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a jogszabály leírja az </a:t>
            </a:r>
          </a:p>
          <a:p>
            <a:pPr marL="0" indent="0" algn="ctr">
              <a:buFontTx/>
              <a:buNone/>
            </a:pP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MI-rendszerek működési logikáját.</a:t>
            </a:r>
          </a:p>
          <a:p>
            <a:pPr algn="ctr"/>
            <a:endParaRPr lang="hu-H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DD6E055-F644-82D8-B43D-5A7824738C82}"/>
              </a:ext>
            </a:extLst>
          </p:cNvPr>
          <p:cNvSpPr txBox="1"/>
          <p:nvPr/>
        </p:nvSpPr>
        <p:spPr>
          <a:xfrm>
            <a:off x="1507170" y="2409814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Hogyan határozható meg a Rendelet alapján röviden az MI-rendszer?</a:t>
            </a:r>
          </a:p>
        </p:txBody>
      </p:sp>
      <p:pic>
        <p:nvPicPr>
          <p:cNvPr id="9" name="Ábra 8" descr="Kérdőjel körvonalas">
            <a:extLst>
              <a:ext uri="{FF2B5EF4-FFF2-40B4-BE49-F238E27FC236}">
                <a16:creationId xmlns:a16="http://schemas.microsoft.com/office/drawing/2014/main" id="{662958B8-49A0-A469-88C4-1FFAF1689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9638" y="2669025"/>
            <a:ext cx="914400" cy="914400"/>
          </a:xfrm>
          <a:prstGeom prst="rect">
            <a:avLst/>
          </a:prstGeom>
        </p:spPr>
      </p:pic>
      <p:pic>
        <p:nvPicPr>
          <p:cNvPr id="10" name="Ábra 9" descr="Kérdőjel körvonalas">
            <a:extLst>
              <a:ext uri="{FF2B5EF4-FFF2-40B4-BE49-F238E27FC236}">
                <a16:creationId xmlns:a16="http://schemas.microsoft.com/office/drawing/2014/main" id="{2164E7E5-D7C3-15BB-23DF-3A7618D4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644" y="2681322"/>
            <a:ext cx="914400" cy="9144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CD09EC90-6645-E860-5627-0F67581E457A}"/>
              </a:ext>
            </a:extLst>
          </p:cNvPr>
          <p:cNvSpPr txBox="1"/>
          <p:nvPr/>
        </p:nvSpPr>
        <p:spPr>
          <a:xfrm>
            <a:off x="1507170" y="3139093"/>
            <a:ext cx="6129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„Az MI-rendszerek alapvető jellemzői közé tartozik a következtetés képessége.” </a:t>
            </a:r>
          </a:p>
          <a:p>
            <a:pPr algn="ctr"/>
            <a:endParaRPr lang="hu-HU" sz="1800" b="1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18"/>
            </a:endParaRPr>
          </a:p>
          <a:p>
            <a:pPr algn="ctr"/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„Az MI </a:t>
            </a:r>
            <a:r>
              <a:rPr lang="hu-HU" sz="1800" b="1" dirty="0">
                <a:solidFill>
                  <a:srgbClr val="FF0000"/>
                </a:solidFill>
                <a:latin typeface="Montserrat" panose="00000500000000000000" pitchFamily="2" charset="-18"/>
              </a:rPr>
              <a:t>bizonyos</a:t>
            </a:r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 képességek tekintetében meghaladja az emberi képességeket.”</a:t>
            </a:r>
          </a:p>
        </p:txBody>
      </p:sp>
    </p:spTree>
    <p:extLst>
      <p:ext uri="{BB962C8B-B14F-4D97-AF65-F5344CB8AC3E}">
        <p14:creationId xmlns:p14="http://schemas.microsoft.com/office/powerpoint/2010/main" val="34591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9E9F-1C8C-AE45-A7E9-E12D8262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90B46D8E-CFC8-E4F7-2DBB-BDEFE9FE2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Konklúzió, következtetés a Rendelet alapján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DD6E055-F644-82D8-B43D-5A7824738C82}"/>
              </a:ext>
            </a:extLst>
          </p:cNvPr>
          <p:cNvSpPr txBox="1"/>
          <p:nvPr/>
        </p:nvSpPr>
        <p:spPr>
          <a:xfrm>
            <a:off x="1507173" y="1128320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Hogyan határozható meg a Rendelet alapján röviden az MI-rendszer?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D09EC90-6645-E860-5627-0F67581E457A}"/>
              </a:ext>
            </a:extLst>
          </p:cNvPr>
          <p:cNvSpPr txBox="1"/>
          <p:nvPr/>
        </p:nvSpPr>
        <p:spPr>
          <a:xfrm>
            <a:off x="1507173" y="2371531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Az általános intelligencia tekintetében az ember verhetetlennek tűnik. </a:t>
            </a:r>
          </a:p>
        </p:txBody>
      </p:sp>
    </p:spTree>
    <p:extLst>
      <p:ext uri="{BB962C8B-B14F-4D97-AF65-F5344CB8AC3E}">
        <p14:creationId xmlns:p14="http://schemas.microsoft.com/office/powerpoint/2010/main" val="17608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9E9F-1C8C-AE45-A7E9-E12D8262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90B46D8E-CFC8-E4F7-2DBB-BDEFE9FE2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Konklúzió, következtetés a Rendelet alapján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FEA6849-1FA5-8367-78CD-EED9C9D5E202}"/>
              </a:ext>
            </a:extLst>
          </p:cNvPr>
          <p:cNvSpPr txBox="1"/>
          <p:nvPr/>
        </p:nvSpPr>
        <p:spPr>
          <a:xfrm>
            <a:off x="1221003" y="1593365"/>
            <a:ext cx="6982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jogszabály alapvető logikája, hogy az MI-rendszerek funkciója szerint </a:t>
            </a:r>
            <a:r>
              <a:rPr lang="hu-HU" alt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besorolja és osztályozza az egyes rendszereket 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technológiai képesség társadalmi hatása alapján.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7389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2C93D-1D73-43F9-1F7B-7489C229D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0973CFCD-A527-7FA0-5387-754B5A7C65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Kivétel szabályok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FEA0B15-D522-A13E-4F00-9263F1B08EB8}"/>
              </a:ext>
            </a:extLst>
          </p:cNvPr>
          <p:cNvSpPr txBox="1"/>
          <p:nvPr/>
        </p:nvSpPr>
        <p:spPr>
          <a:xfrm>
            <a:off x="878306" y="1215666"/>
            <a:ext cx="73873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„MI-rendszerek, amelyeket módosítással vagy módosítás nélkül katonai, védelmi vagy nemzetbiztonsági célokra használnak, 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nem tartozhatnak e rendelet hatálya alá</a:t>
            </a: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, függetlenül az említett tevékenységeket végző szervezet típusától”</a:t>
            </a:r>
          </a:p>
          <a:p>
            <a:endParaRPr lang="hu-H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386408-6CF0-6D17-C2A7-569334846077}"/>
              </a:ext>
            </a:extLst>
          </p:cNvPr>
          <p:cNvSpPr txBox="1"/>
          <p:nvPr/>
        </p:nvSpPr>
        <p:spPr>
          <a:xfrm>
            <a:off x="1703672" y="3093103"/>
            <a:ext cx="5736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„…ki kell zárni a hatálya alól a kifejezetten és </a:t>
            </a:r>
            <a:r>
              <a:rPr lang="hu-HU" alt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kizárólag tudományos kutatás-fejlesztés céljából </a:t>
            </a: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kifejlesztett és üzembe helyezett MI-rendszereket.”</a:t>
            </a:r>
          </a:p>
        </p:txBody>
      </p:sp>
    </p:spTree>
    <p:extLst>
      <p:ext uri="{BB962C8B-B14F-4D97-AF65-F5344CB8AC3E}">
        <p14:creationId xmlns:p14="http://schemas.microsoft.com/office/powerpoint/2010/main" val="16770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61A58A66-79C3-2F35-B06E-AA77CBE29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>
            <a:extLst>
              <a:ext uri="{FF2B5EF4-FFF2-40B4-BE49-F238E27FC236}">
                <a16:creationId xmlns:a16="http://schemas.microsoft.com/office/drawing/2014/main" id="{C04DC381-A893-55D5-2C16-7BE2E18BEBE8}"/>
              </a:ext>
            </a:extLst>
          </p:cNvPr>
          <p:cNvSpPr txBox="1"/>
          <p:nvPr/>
        </p:nvSpPr>
        <p:spPr>
          <a:xfrm>
            <a:off x="285459" y="3788691"/>
            <a:ext cx="6202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Az alábbiakban cél az </a:t>
            </a:r>
            <a:r>
              <a:rPr 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oktatási kontextusban értelmezhető rendelkezések összefoglalása</a:t>
            </a:r>
            <a:r>
              <a:rPr 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</a:p>
          <a:p>
            <a:pPr algn="ctr"/>
            <a:endParaRPr lang="hu-HU" sz="1800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CAFEE14-423E-9C84-89CC-4CA60CF10890}"/>
              </a:ext>
            </a:extLst>
          </p:cNvPr>
          <p:cNvSpPr txBox="1"/>
          <p:nvPr/>
        </p:nvSpPr>
        <p:spPr>
          <a:xfrm>
            <a:off x="452387" y="1838893"/>
            <a:ext cx="5149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Rendelet szektorokon átívelő jogszabály, de oktatási alkalmazásra is lehet következtetni, ezért is hasznos 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feldolgozni és ismerni a jogszabályt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931075FD-E6CB-17D3-3C9F-25EB26207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59134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Szakmai cél a Rendelet alapján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B237B64-A6BD-F7BA-620D-D9C488FBF4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7778"/>
          <a:stretch/>
        </p:blipFill>
        <p:spPr>
          <a:xfrm>
            <a:off x="5049317" y="684800"/>
            <a:ext cx="3530199" cy="4229100"/>
          </a:xfrm>
          <a:prstGeom prst="ellipse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141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7840D0A0-4832-5035-3CEF-8C980E124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7">
            <a:extLst>
              <a:ext uri="{FF2B5EF4-FFF2-40B4-BE49-F238E27FC236}">
                <a16:creationId xmlns:a16="http://schemas.microsoft.com/office/drawing/2014/main" id="{737AA117-FDC8-AB52-057D-C9789461EB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447" y="3788263"/>
            <a:ext cx="1293124" cy="117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DEDD3960-24B9-8860-0783-2DE5FFEA5BBB}"/>
              </a:ext>
            </a:extLst>
          </p:cNvPr>
          <p:cNvSpPr txBox="1"/>
          <p:nvPr/>
        </p:nvSpPr>
        <p:spPr>
          <a:xfrm>
            <a:off x="845516" y="1684791"/>
            <a:ext cx="7578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MI-fejlesztőkre fogalmaz meg tiltásokat a jogszabály:</a:t>
            </a:r>
          </a:p>
          <a:p>
            <a:pPr marL="0" indent="0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 </a:t>
            </a:r>
          </a:p>
          <a:p>
            <a:pPr marL="0" indent="0"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„Az MI-n alapuló </a:t>
            </a:r>
            <a:r>
              <a:rPr lang="hu-HU" alt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manipulatív technikák felhasználhatók 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arra, hogy nem kívánt magatartásformákra vegyék rá az embereket, vagy megtévesszék őket…”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1EDAAF34-BADF-E7D8-D962-E66E7CD4F4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T</a:t>
            </a:r>
            <a:r>
              <a:rPr lang="hu-HU" altLang="hu-HU" sz="2400" b="0" dirty="0">
                <a:latin typeface="Montserrat Black" panose="00000A00000000000000" pitchFamily="2" charset="-18"/>
              </a:rPr>
              <a:t>iltás</a:t>
            </a:r>
            <a:endParaRPr sz="1400" b="0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030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1141E154-E2D7-7A24-F321-0F338EE2D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7">
            <a:extLst>
              <a:ext uri="{FF2B5EF4-FFF2-40B4-BE49-F238E27FC236}">
                <a16:creationId xmlns:a16="http://schemas.microsoft.com/office/drawing/2014/main" id="{35FC9184-0B75-9E0E-3488-3F68799538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447" y="3788263"/>
            <a:ext cx="1293124" cy="117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1D13DC3B-D785-800F-084F-413FB21A6CA4}"/>
              </a:ext>
            </a:extLst>
          </p:cNvPr>
          <p:cNvSpPr txBox="1"/>
          <p:nvPr/>
        </p:nvSpPr>
        <p:spPr>
          <a:xfrm>
            <a:off x="1492707" y="1212535"/>
            <a:ext cx="7097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Oktatáshoz kapcsolódó tiltás az MI-rendszerek fejlesztőire vonatkozóan:</a:t>
            </a:r>
          </a:p>
          <a:p>
            <a:pPr marL="0" indent="0">
              <a:buFontTx/>
              <a:buNone/>
            </a:pPr>
            <a:r>
              <a:rPr lang="hu-HU" altLang="hu-HU" sz="1800" b="1" dirty="0">
                <a:latin typeface="Montserrat" panose="00000500000000000000" pitchFamily="2" charset="-18"/>
              </a:rPr>
              <a:t> </a:t>
            </a:r>
          </a:p>
          <a:p>
            <a:pPr marL="0" indent="0">
              <a:buFont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„…a rendszerek bizonyos természetes személyekkel szemben hátrányos vagy kedvezőtlen bánásmódhoz vezethetnek.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C55939B1-C501-A087-3911-CF6B7AF044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T</a:t>
            </a:r>
            <a:r>
              <a:rPr lang="hu-HU" altLang="hu-HU" sz="2400" b="0" dirty="0">
                <a:latin typeface="Montserrat Black" panose="00000A00000000000000" pitchFamily="2" charset="-18"/>
              </a:rPr>
              <a:t>iltás – oktatási kontextusban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9BB0971-C3D0-8682-3109-7CB650169578}"/>
              </a:ext>
            </a:extLst>
          </p:cNvPr>
          <p:cNvSpPr txBox="1"/>
          <p:nvPr/>
        </p:nvSpPr>
        <p:spPr>
          <a:xfrm>
            <a:off x="1492707" y="3192301"/>
            <a:ext cx="6158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Ezért a munkahelyhez és az oktatáshoz kapcsolódó helyzetek összefüggésében </a:t>
            </a:r>
            <a:r>
              <a:rPr lang="hu-HU" altLang="hu-HU" sz="1800" b="1" dirty="0">
                <a:solidFill>
                  <a:srgbClr val="FF0000"/>
                </a:solidFill>
                <a:latin typeface="Montserrat" panose="00000500000000000000" pitchFamily="2" charset="-18"/>
              </a:rPr>
              <a:t>meg kell tiltani az egyének érzelmi állapotának felderítésére szánt MI-rendszerek forgalomba hozatalát</a:t>
            </a:r>
            <a:r>
              <a:rPr lang="hu-HU" alt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, üzembe helyezését, illetve használatát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30710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C0BB61AB-4F3B-151B-2A8B-E1740BF3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2C1C305E-0B9C-E982-C8D2-633C570042B1}"/>
              </a:ext>
            </a:extLst>
          </p:cNvPr>
          <p:cNvSpPr txBox="1"/>
          <p:nvPr/>
        </p:nvSpPr>
        <p:spPr>
          <a:xfrm>
            <a:off x="695758" y="1852093"/>
            <a:ext cx="7752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„Az MI-rendszerek oktatásban való bevezetése </a:t>
            </a:r>
            <a:r>
              <a:rPr lang="hu-HU" alt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fontos </a:t>
            </a:r>
            <a:r>
              <a:rPr lang="hu-HU" alt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a magas színvonalú digitális oktatás és képzés előmozdítása szempontjából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, valamint annak lehetővé tétele érdekében, hogy valamennyi tanuló és tanár elsajátítsa és megossza</a:t>
            </a:r>
            <a:r>
              <a:rPr lang="hu-HU" altLang="hu-HU" sz="1600" dirty="0">
                <a:latin typeface="Montserrat" panose="00000500000000000000" pitchFamily="2" charset="-18"/>
              </a:rPr>
              <a:t> </a:t>
            </a:r>
            <a:r>
              <a:rPr lang="hu-HU" alt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 szükséges digitális készségeket és kompetenciákat, beleértve a médiajártasságot, valamint a kritikai gondolkodást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, és így aktív részt vállalhasson a gazdaságban, a társadalomban és a demokratikus folyamatokban.”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05613E7-6E07-9676-B381-505A4F0AA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68173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Az MI-rendszerek oktatási célú használata – </a:t>
            </a:r>
            <a:r>
              <a:rPr lang="hu-HU" altLang="hu-HU" sz="2400" b="0" dirty="0">
                <a:solidFill>
                  <a:srgbClr val="FF0000"/>
                </a:solidFill>
                <a:latin typeface="Montserrat Black" panose="00000A00000000000000" pitchFamily="2" charset="-18"/>
              </a:rPr>
              <a:t>a jogalkotó támogatja!</a:t>
            </a:r>
            <a:endParaRPr sz="1000" b="0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7DB5DD68-61C8-C4BA-AD0F-5AB2000C78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C0BB61AB-4F3B-151B-2A8B-E1740BF3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05613E7-6E07-9676-B381-505A4F0AA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68173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MMHH kisokos</a:t>
            </a:r>
            <a:endParaRPr sz="1000" b="0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7DB5DD68-61C8-C4BA-AD0F-5AB2000C78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AEDFA96-8FEF-4B91-83DC-37E0F9B29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097" y="1212074"/>
            <a:ext cx="4425775" cy="31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325" y="3767150"/>
            <a:ext cx="1223348" cy="107181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>
            <a:spLocks noGrp="1"/>
          </p:cNvSpPr>
          <p:nvPr>
            <p:ph type="title"/>
          </p:nvPr>
        </p:nvSpPr>
        <p:spPr>
          <a:xfrm>
            <a:off x="641593" y="688940"/>
            <a:ext cx="7860812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A területet érintő kulcskérdés</a:t>
            </a:r>
            <a:endParaRPr b="0" dirty="0">
              <a:latin typeface="Montserrat Black" panose="00000A00000000000000" pitchFamily="2" charset="-18"/>
            </a:endParaRPr>
          </a:p>
        </p:txBody>
      </p:sp>
      <p:sp>
        <p:nvSpPr>
          <p:cNvPr id="4" name="Google Shape;291;p33">
            <a:extLst>
              <a:ext uri="{FF2B5EF4-FFF2-40B4-BE49-F238E27FC236}">
                <a16:creationId xmlns:a16="http://schemas.microsoft.com/office/drawing/2014/main" id="{8C34075A-2D42-13BC-E8C0-00BBBAC1A9C2}"/>
              </a:ext>
            </a:extLst>
          </p:cNvPr>
          <p:cNvSpPr txBox="1">
            <a:spLocks/>
          </p:cNvSpPr>
          <p:nvPr/>
        </p:nvSpPr>
        <p:spPr>
          <a:xfrm>
            <a:off x="1467090" y="1645250"/>
            <a:ext cx="6209818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Létezik-e már bármilyen </a:t>
            </a:r>
            <a:r>
              <a:rPr lang="hu-HU" altLang="hu-HU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szabályozás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, ami a mesterséges intelligencia oktatási (szakképzési, köznevelési) területén történő </a:t>
            </a:r>
            <a:r>
              <a:rPr lang="hu-HU" altLang="hu-HU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alkalmazást érinti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?</a:t>
            </a:r>
          </a:p>
          <a:p>
            <a:pPr>
              <a:buFontTx/>
              <a:buNone/>
              <a:defRPr/>
            </a:pPr>
            <a:endParaRPr lang="hu-HU" sz="1000" dirty="0">
              <a:latin typeface="Montserrat" panose="00000500000000000000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C0BB61AB-4F3B-151B-2A8B-E1740BF3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2C1C305E-0B9C-E982-C8D2-633C570042B1}"/>
              </a:ext>
            </a:extLst>
          </p:cNvPr>
          <p:cNvSpPr txBox="1"/>
          <p:nvPr/>
        </p:nvSpPr>
        <p:spPr>
          <a:xfrm>
            <a:off x="695758" y="1852093"/>
            <a:ext cx="7752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600">
                <a:solidFill>
                  <a:schemeClr val="tx1"/>
                </a:solidFill>
                <a:latin typeface="Montserrat" panose="00000500000000000000" pitchFamily="2" charset="-18"/>
              </a:rPr>
              <a:t>https://nmhh.hu/kiadvany/37/Csaladi_kisokos__fedezzetek_fel_egyutt_a_mesterseges_intelligencia_vilagat?fbclid=IwVERFWAOaF-5leHRuA2FlbQIxMQBzcnRjBmFwcF9pZAwzNTA2ODU1MzE3MjgAAR4vJ_x64hALGsGIdjSeeS2GXolNQCq3bje7Z05Ua_AvcNOQ975O8YgvKVSqSQ_aem_UR_2G-O912iwCgexS5i-hw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05613E7-6E07-9676-B381-505A4F0AA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68173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u-HU" altLang="hu-HU" sz="3600" b="0" dirty="0">
                <a:latin typeface="Montserrat Black" panose="00000A00000000000000" pitchFamily="2" charset="-18"/>
              </a:rPr>
              <a:t>MMHH kisokos</a:t>
            </a:r>
            <a:endParaRPr sz="3600" b="0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7DB5DD68-61C8-C4BA-AD0F-5AB2000C78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3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A1C09B1A-0C49-F861-0159-9AFF0A15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71F93FD4-FA5A-A439-CC19-ECFC6BEEAECE}"/>
              </a:ext>
            </a:extLst>
          </p:cNvPr>
          <p:cNvSpPr txBox="1"/>
          <p:nvPr/>
        </p:nvSpPr>
        <p:spPr>
          <a:xfrm>
            <a:off x="859662" y="2150978"/>
            <a:ext cx="7752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Nagy kockázatú MI-rendszer</a:t>
            </a: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, amely képes: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tanulók tanulási eredményeinek értékelésére,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az egyén megfelelő oktatási szintjének felmérésére,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vizsga során a tiltott tanulói magatartás figyelemmel követésére és észlelésére</a:t>
            </a:r>
            <a:endParaRPr lang="hu-HU" altLang="hu-HU" sz="1050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5147B8C-F27F-A3D1-D361-720A6D6E8D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627" y="580251"/>
            <a:ext cx="8038744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Specifikusan oktatási, szakképzési kontextusban történő MI-rendszer besorolása </a:t>
            </a:r>
            <a:endParaRPr sz="1000" b="0" dirty="0"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4D3CE373-F08A-E395-8133-B2D70AF1ED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3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99473B51-F309-CEB9-43BB-EA20B9543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F4792E6B-78D5-4ECC-A1A8-60E66CBFA77A}"/>
              </a:ext>
            </a:extLst>
          </p:cNvPr>
          <p:cNvSpPr txBox="1"/>
          <p:nvPr/>
        </p:nvSpPr>
        <p:spPr>
          <a:xfrm>
            <a:off x="695757" y="1679340"/>
            <a:ext cx="775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Az MI-hivatalnak ösztönöznie kell és elő kell segítenie a gyakorlati kódexek kidolgozását.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299397BD-B0A2-D334-029B-343B095493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2154" y="561000"/>
            <a:ext cx="6579691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 Rendelet ajánlása az oktatási, szakképzési szektor vonatkozásában</a:t>
            </a:r>
            <a:endParaRPr sz="1000" b="0" dirty="0"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2EC2976C-94BE-C820-51BE-774D6AC7EF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2B92DAE-1B03-C298-2ECA-E96D92FC101F}"/>
              </a:ext>
            </a:extLst>
          </p:cNvPr>
          <p:cNvSpPr txBox="1"/>
          <p:nvPr/>
        </p:nvSpPr>
        <p:spPr>
          <a:xfrm>
            <a:off x="695757" y="2571750"/>
            <a:ext cx="7752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hu-HU" altLang="hu-HU" sz="2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Vagyis: </a:t>
            </a:r>
            <a:r>
              <a:rPr lang="hu-HU" altLang="hu-HU" sz="2800" dirty="0">
                <a:solidFill>
                  <a:schemeClr val="tx1"/>
                </a:solidFill>
                <a:latin typeface="Montserrat" panose="00000500000000000000" pitchFamily="2" charset="-18"/>
              </a:rPr>
              <a:t>ösztönzi a kódexek, helyi szabályozók, módszertani útmutatók, ajánlások kidolgozását.</a:t>
            </a:r>
            <a:endParaRPr lang="hu-HU" sz="1200" b="1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399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C0EDA847-75EF-1C7A-D606-93F1DD3AB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E0554835-EF6A-5E70-EBCA-EEE9DC9657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Az Európai Bizottság által kiadott iránymutatás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CB3DE0D-95FB-EA0E-CBF7-FF15E54579DB}"/>
              </a:ext>
            </a:extLst>
          </p:cNvPr>
          <p:cNvSpPr txBox="1"/>
          <p:nvPr/>
        </p:nvSpPr>
        <p:spPr>
          <a:xfrm>
            <a:off x="776203" y="1602138"/>
            <a:ext cx="4123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Címe: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„Etikai iránymutatások oktatók számára a mesterséges intelligencia (MI) és az adatok oktatási és tanulási célú felhasználásáról”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2118AA1-6FC8-27EE-C018-B0F7E1A5D65F}"/>
              </a:ext>
            </a:extLst>
          </p:cNvPr>
          <p:cNvSpPr txBox="1"/>
          <p:nvPr/>
        </p:nvSpPr>
        <p:spPr>
          <a:xfrm>
            <a:off x="776203" y="3563166"/>
            <a:ext cx="6532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Megjelenési ideje: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2022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84CA35F-2B73-6AC6-7902-C8D01AB3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l="7903" r="7192"/>
          <a:stretch/>
        </p:blipFill>
        <p:spPr>
          <a:xfrm>
            <a:off x="4572000" y="1395663"/>
            <a:ext cx="4032985" cy="317062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434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28ECD23A-0D0E-F0D3-99B4-4E2762E7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FACE0E29-2F72-BCC2-B2AA-4FCE963A40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 digitális oktatási cselekvési terv (2021–2027)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BB860D3-979B-412B-A3FD-8F1019396DE2}"/>
              </a:ext>
            </a:extLst>
          </p:cNvPr>
          <p:cNvSpPr txBox="1"/>
          <p:nvPr/>
        </p:nvSpPr>
        <p:spPr>
          <a:xfrm>
            <a:off x="864551" y="1180702"/>
            <a:ext cx="74148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1. prioritás: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nagy teljesítőképességű digitális oktatási ökoszisztéma fejlesztésének előmozdítása</a:t>
            </a:r>
          </a:p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6. intézkedés: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Etikai iránymutatások oktatók számára a mesterséges intelligencia és az adatok oktatási és tanulási célú használatáról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4FBCF54-426E-C20E-A305-DB76114741F9}"/>
              </a:ext>
            </a:extLst>
          </p:cNvPr>
          <p:cNvSpPr txBox="1"/>
          <p:nvPr/>
        </p:nvSpPr>
        <p:spPr>
          <a:xfrm>
            <a:off x="1211061" y="2985093"/>
            <a:ext cx="741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A Bizottság a Horizont Európa programon keresztül támogatni fogja a kapcsolódó kutatási és innovációs tevékenységeket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Etikai iránymutatások oktatók számára a mesterséges intelligencia (MI) és az adatok oktatási és tanulási célú felhasználásáról </a:t>
            </a:r>
          </a:p>
        </p:txBody>
      </p:sp>
    </p:spTree>
    <p:extLst>
      <p:ext uri="{BB962C8B-B14F-4D97-AF65-F5344CB8AC3E}">
        <p14:creationId xmlns:p14="http://schemas.microsoft.com/office/powerpoint/2010/main" val="160418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AF519B5B-8314-08FD-8688-AF91ED91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A6311F6B-F261-70BC-9CCB-2E0B5CDCFA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Az Etikai iránymutatás szakmai tartalma</a:t>
            </a:r>
            <a:endParaRPr sz="105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B4BC70A-6697-8985-9707-7B05A0EA9427}"/>
              </a:ext>
            </a:extLst>
          </p:cNvPr>
          <p:cNvSpPr txBox="1"/>
          <p:nvPr/>
        </p:nvSpPr>
        <p:spPr>
          <a:xfrm>
            <a:off x="864551" y="1717843"/>
            <a:ext cx="74148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fogalom-meghatározás (MI)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adatvédelem, magánélet védelme – mint általános elvárás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káros következmények az iskolában, etikai szempontból negatív hatások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főbb felhasználási esetek ismertetése</a:t>
            </a:r>
          </a:p>
        </p:txBody>
      </p:sp>
    </p:spTree>
    <p:extLst>
      <p:ext uri="{BB962C8B-B14F-4D97-AF65-F5344CB8AC3E}">
        <p14:creationId xmlns:p14="http://schemas.microsoft.com/office/powerpoint/2010/main" val="2220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53C100-8C18-EE9E-4573-F7B3EF1F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dirty="0"/>
              <a:t>Az Etikai iránymutatás szakmai tartalma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E24C469E-4AE8-CD13-9B35-E17D22E7BDC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323" y="1409851"/>
            <a:ext cx="7587354" cy="27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27D4B-6931-79B9-0550-2C26A9E6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D5B7B3-361D-D5C5-34A9-B0245DE3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54A1E37-DB3B-5E00-890F-952A0657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555" y="1133928"/>
            <a:ext cx="7348888" cy="34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C6E5-5079-9BAF-52E7-54DD94FB3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5B7B1E-1E49-DE44-9A41-BF424D0E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CC375E15-586A-A6CE-E5E2-3AAA844BD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941" y="1212783"/>
            <a:ext cx="7521382" cy="32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4F7D5-8423-F04F-5F14-A724ECB9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8253E1-B30E-E3DB-CBD2-F94F1FC0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9E2119D-FB1E-FF57-62B7-F4F3680E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654" y="1125407"/>
            <a:ext cx="7762775" cy="34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subTitle" idx="1"/>
          </p:nvPr>
        </p:nvSpPr>
        <p:spPr>
          <a:xfrm>
            <a:off x="2968757" y="1317268"/>
            <a:ext cx="5118428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jogi szabályozás jelenlegi (európai uniós és hazai) szintű áttekintése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900086" y="3875900"/>
            <a:ext cx="5417882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hazai szabályozás lehetséges irányai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2895230" y="2499815"/>
            <a:ext cx="5427595" cy="9758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jogi szabályozás jelenlegi irányai, keretei és tartalma az Európai Unióban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301;p34">
            <a:extLst>
              <a:ext uri="{FF2B5EF4-FFF2-40B4-BE49-F238E27FC236}">
                <a16:creationId xmlns:a16="http://schemas.microsoft.com/office/drawing/2014/main" id="{3DBA73F3-95BB-E1EC-22A5-986AE90707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566233"/>
            <a:ext cx="7501650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prezentáció tartalma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grpSp>
        <p:nvGrpSpPr>
          <p:cNvPr id="14" name="Google Shape;15731;p68">
            <a:extLst>
              <a:ext uri="{FF2B5EF4-FFF2-40B4-BE49-F238E27FC236}">
                <a16:creationId xmlns:a16="http://schemas.microsoft.com/office/drawing/2014/main" id="{1118D7E8-CCA3-DB46-1F4E-716A49149852}"/>
              </a:ext>
            </a:extLst>
          </p:cNvPr>
          <p:cNvGrpSpPr/>
          <p:nvPr/>
        </p:nvGrpSpPr>
        <p:grpSpPr>
          <a:xfrm>
            <a:off x="1605970" y="1563946"/>
            <a:ext cx="577992" cy="535220"/>
            <a:chOff x="-63669700" y="2646600"/>
            <a:chExt cx="324525" cy="317625"/>
          </a:xfrm>
          <a:solidFill>
            <a:schemeClr val="bg1">
              <a:lumMod val="50000"/>
            </a:schemeClr>
          </a:solidFill>
        </p:grpSpPr>
        <p:sp>
          <p:nvSpPr>
            <p:cNvPr id="15" name="Google Shape;15732;p68">
              <a:extLst>
                <a:ext uri="{FF2B5EF4-FFF2-40B4-BE49-F238E27FC236}">
                  <a16:creationId xmlns:a16="http://schemas.microsoft.com/office/drawing/2014/main" id="{95E7DF79-8EA2-957E-2371-7EDA42A5FEE3}"/>
                </a:ext>
              </a:extLst>
            </p:cNvPr>
            <p:cNvSpPr/>
            <p:nvPr/>
          </p:nvSpPr>
          <p:spPr>
            <a:xfrm>
              <a:off x="-63669700" y="2646600"/>
              <a:ext cx="324525" cy="317550"/>
            </a:xfrm>
            <a:custGeom>
              <a:avLst/>
              <a:gdLst/>
              <a:ahLst/>
              <a:cxnLst/>
              <a:rect l="l" t="t" r="r" b="b"/>
              <a:pathLst>
                <a:path w="12981" h="12702" extrusionOk="0">
                  <a:moveTo>
                    <a:pt x="6947" y="867"/>
                  </a:moveTo>
                  <a:cubicBezTo>
                    <a:pt x="7058" y="867"/>
                    <a:pt x="7168" y="906"/>
                    <a:pt x="7247" y="985"/>
                  </a:cubicBezTo>
                  <a:cubicBezTo>
                    <a:pt x="7404" y="1143"/>
                    <a:pt x="7404" y="1426"/>
                    <a:pt x="7247" y="1584"/>
                  </a:cubicBezTo>
                  <a:lnTo>
                    <a:pt x="5199" y="3632"/>
                  </a:lnTo>
                  <a:cubicBezTo>
                    <a:pt x="5120" y="3710"/>
                    <a:pt x="5010" y="3750"/>
                    <a:pt x="4900" y="3750"/>
                  </a:cubicBezTo>
                  <a:cubicBezTo>
                    <a:pt x="4789" y="3750"/>
                    <a:pt x="4679" y="3710"/>
                    <a:pt x="4600" y="3632"/>
                  </a:cubicBezTo>
                  <a:cubicBezTo>
                    <a:pt x="4443" y="3474"/>
                    <a:pt x="4443" y="3190"/>
                    <a:pt x="4600" y="3033"/>
                  </a:cubicBezTo>
                  <a:lnTo>
                    <a:pt x="6648" y="985"/>
                  </a:lnTo>
                  <a:cubicBezTo>
                    <a:pt x="6727" y="906"/>
                    <a:pt x="6837" y="867"/>
                    <a:pt x="6947" y="867"/>
                  </a:cubicBezTo>
                  <a:close/>
                  <a:moveTo>
                    <a:pt x="7530" y="2434"/>
                  </a:moveTo>
                  <a:lnTo>
                    <a:pt x="10429" y="5364"/>
                  </a:lnTo>
                  <a:lnTo>
                    <a:pt x="8979" y="6814"/>
                  </a:lnTo>
                  <a:lnTo>
                    <a:pt x="6050" y="3884"/>
                  </a:lnTo>
                  <a:lnTo>
                    <a:pt x="7530" y="2434"/>
                  </a:lnTo>
                  <a:close/>
                  <a:moveTo>
                    <a:pt x="6648" y="5679"/>
                  </a:moveTo>
                  <a:lnTo>
                    <a:pt x="7247" y="6246"/>
                  </a:lnTo>
                  <a:lnTo>
                    <a:pt x="5482" y="8042"/>
                  </a:lnTo>
                  <a:lnTo>
                    <a:pt x="4884" y="7444"/>
                  </a:lnTo>
                  <a:lnTo>
                    <a:pt x="6648" y="5679"/>
                  </a:lnTo>
                  <a:close/>
                  <a:moveTo>
                    <a:pt x="11642" y="5561"/>
                  </a:moveTo>
                  <a:cubicBezTo>
                    <a:pt x="11752" y="5561"/>
                    <a:pt x="11862" y="5601"/>
                    <a:pt x="11941" y="5679"/>
                  </a:cubicBezTo>
                  <a:cubicBezTo>
                    <a:pt x="12098" y="5837"/>
                    <a:pt x="12098" y="6089"/>
                    <a:pt x="11941" y="6246"/>
                  </a:cubicBezTo>
                  <a:lnTo>
                    <a:pt x="9893" y="8294"/>
                  </a:lnTo>
                  <a:cubicBezTo>
                    <a:pt x="9814" y="8373"/>
                    <a:pt x="9704" y="8412"/>
                    <a:pt x="9594" y="8412"/>
                  </a:cubicBezTo>
                  <a:cubicBezTo>
                    <a:pt x="9484" y="8412"/>
                    <a:pt x="9373" y="8373"/>
                    <a:pt x="9295" y="8294"/>
                  </a:cubicBezTo>
                  <a:cubicBezTo>
                    <a:pt x="9137" y="8137"/>
                    <a:pt x="9137" y="7885"/>
                    <a:pt x="9295" y="7727"/>
                  </a:cubicBezTo>
                  <a:lnTo>
                    <a:pt x="11342" y="5679"/>
                  </a:lnTo>
                  <a:cubicBezTo>
                    <a:pt x="11421" y="5601"/>
                    <a:pt x="11531" y="5561"/>
                    <a:pt x="11642" y="5561"/>
                  </a:cubicBezTo>
                  <a:close/>
                  <a:moveTo>
                    <a:pt x="4065" y="7664"/>
                  </a:moveTo>
                  <a:lnTo>
                    <a:pt x="5230" y="8861"/>
                  </a:lnTo>
                  <a:lnTo>
                    <a:pt x="2426" y="11665"/>
                  </a:lnTo>
                  <a:cubicBezTo>
                    <a:pt x="2269" y="11823"/>
                    <a:pt x="2064" y="11902"/>
                    <a:pt x="1855" y="11902"/>
                  </a:cubicBezTo>
                  <a:cubicBezTo>
                    <a:pt x="1647" y="11902"/>
                    <a:pt x="1434" y="11823"/>
                    <a:pt x="1261" y="11665"/>
                  </a:cubicBezTo>
                  <a:cubicBezTo>
                    <a:pt x="914" y="11350"/>
                    <a:pt x="914" y="10783"/>
                    <a:pt x="1261" y="10468"/>
                  </a:cubicBezTo>
                  <a:lnTo>
                    <a:pt x="4065" y="7664"/>
                  </a:lnTo>
                  <a:close/>
                  <a:moveTo>
                    <a:pt x="6971" y="1"/>
                  </a:moveTo>
                  <a:cubicBezTo>
                    <a:pt x="6648" y="1"/>
                    <a:pt x="6317" y="119"/>
                    <a:pt x="6050" y="355"/>
                  </a:cubicBezTo>
                  <a:lnTo>
                    <a:pt x="4002" y="2403"/>
                  </a:lnTo>
                  <a:cubicBezTo>
                    <a:pt x="3529" y="2875"/>
                    <a:pt x="3529" y="3663"/>
                    <a:pt x="4002" y="4167"/>
                  </a:cubicBezTo>
                  <a:cubicBezTo>
                    <a:pt x="4258" y="4424"/>
                    <a:pt x="4564" y="4544"/>
                    <a:pt x="4874" y="4544"/>
                  </a:cubicBezTo>
                  <a:cubicBezTo>
                    <a:pt x="5058" y="4544"/>
                    <a:pt x="5243" y="4501"/>
                    <a:pt x="5419" y="4419"/>
                  </a:cubicBezTo>
                  <a:lnTo>
                    <a:pt x="6081" y="5018"/>
                  </a:lnTo>
                  <a:lnTo>
                    <a:pt x="4285" y="6814"/>
                  </a:lnTo>
                  <a:cubicBezTo>
                    <a:pt x="4206" y="6735"/>
                    <a:pt x="4096" y="6695"/>
                    <a:pt x="3990" y="6695"/>
                  </a:cubicBezTo>
                  <a:cubicBezTo>
                    <a:pt x="3884" y="6695"/>
                    <a:pt x="3781" y="6735"/>
                    <a:pt x="3718" y="6814"/>
                  </a:cubicBezTo>
                  <a:lnTo>
                    <a:pt x="631" y="9869"/>
                  </a:lnTo>
                  <a:cubicBezTo>
                    <a:pt x="1" y="10500"/>
                    <a:pt x="1" y="11571"/>
                    <a:pt x="631" y="12201"/>
                  </a:cubicBezTo>
                  <a:cubicBezTo>
                    <a:pt x="965" y="12536"/>
                    <a:pt x="1405" y="12701"/>
                    <a:pt x="1840" y="12701"/>
                  </a:cubicBezTo>
                  <a:cubicBezTo>
                    <a:pt x="2264" y="12701"/>
                    <a:pt x="2682" y="12544"/>
                    <a:pt x="2994" y="12232"/>
                  </a:cubicBezTo>
                  <a:lnTo>
                    <a:pt x="6050" y="9176"/>
                  </a:lnTo>
                  <a:cubicBezTo>
                    <a:pt x="6207" y="9019"/>
                    <a:pt x="6207" y="8735"/>
                    <a:pt x="6050" y="8578"/>
                  </a:cubicBezTo>
                  <a:lnTo>
                    <a:pt x="7845" y="6814"/>
                  </a:lnTo>
                  <a:lnTo>
                    <a:pt x="8475" y="7444"/>
                  </a:lnTo>
                  <a:cubicBezTo>
                    <a:pt x="8255" y="7853"/>
                    <a:pt x="8318" y="8452"/>
                    <a:pt x="8696" y="8861"/>
                  </a:cubicBezTo>
                  <a:cubicBezTo>
                    <a:pt x="8932" y="9098"/>
                    <a:pt x="9247" y="9216"/>
                    <a:pt x="9566" y="9216"/>
                  </a:cubicBezTo>
                  <a:cubicBezTo>
                    <a:pt x="9885" y="9216"/>
                    <a:pt x="10208" y="9098"/>
                    <a:pt x="10460" y="8861"/>
                  </a:cubicBezTo>
                  <a:lnTo>
                    <a:pt x="12508" y="6814"/>
                  </a:lnTo>
                  <a:cubicBezTo>
                    <a:pt x="12981" y="6341"/>
                    <a:pt x="12981" y="5553"/>
                    <a:pt x="12508" y="5018"/>
                  </a:cubicBezTo>
                  <a:cubicBezTo>
                    <a:pt x="12274" y="4784"/>
                    <a:pt x="11979" y="4670"/>
                    <a:pt x="11669" y="4670"/>
                  </a:cubicBezTo>
                  <a:cubicBezTo>
                    <a:pt x="11479" y="4670"/>
                    <a:pt x="11282" y="4713"/>
                    <a:pt x="11090" y="4797"/>
                  </a:cubicBezTo>
                  <a:lnTo>
                    <a:pt x="8066" y="1773"/>
                  </a:lnTo>
                  <a:cubicBezTo>
                    <a:pt x="8255" y="1332"/>
                    <a:pt x="8223" y="733"/>
                    <a:pt x="7845" y="355"/>
                  </a:cubicBezTo>
                  <a:cubicBezTo>
                    <a:pt x="7609" y="119"/>
                    <a:pt x="7294" y="1"/>
                    <a:pt x="6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Google Shape;15733;p68">
              <a:extLst>
                <a:ext uri="{FF2B5EF4-FFF2-40B4-BE49-F238E27FC236}">
                  <a16:creationId xmlns:a16="http://schemas.microsoft.com/office/drawing/2014/main" id="{F425662F-FF64-982E-1173-4815536767C6}"/>
                </a:ext>
              </a:extLst>
            </p:cNvPr>
            <p:cNvSpPr/>
            <p:nvPr/>
          </p:nvSpPr>
          <p:spPr>
            <a:xfrm>
              <a:off x="-63532650" y="2901200"/>
              <a:ext cx="185900" cy="63025"/>
            </a:xfrm>
            <a:custGeom>
              <a:avLst/>
              <a:gdLst/>
              <a:ahLst/>
              <a:cxnLst/>
              <a:rect l="l" t="t" r="r" b="b"/>
              <a:pathLst>
                <a:path w="7436" h="2521" extrusionOk="0">
                  <a:moveTo>
                    <a:pt x="5356" y="851"/>
                  </a:moveTo>
                  <a:cubicBezTo>
                    <a:pt x="5577" y="851"/>
                    <a:pt x="5734" y="1040"/>
                    <a:pt x="5734" y="1261"/>
                  </a:cubicBezTo>
                  <a:lnTo>
                    <a:pt x="5734" y="1702"/>
                  </a:lnTo>
                  <a:lnTo>
                    <a:pt x="1607" y="1702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1702"/>
                  </a:lnTo>
                  <a:lnTo>
                    <a:pt x="378" y="1702"/>
                  </a:lnTo>
                  <a:cubicBezTo>
                    <a:pt x="158" y="1702"/>
                    <a:pt x="0" y="1891"/>
                    <a:pt x="0" y="2111"/>
                  </a:cubicBezTo>
                  <a:cubicBezTo>
                    <a:pt x="0" y="2332"/>
                    <a:pt x="189" y="2521"/>
                    <a:pt x="378" y="2521"/>
                  </a:cubicBezTo>
                  <a:lnTo>
                    <a:pt x="6995" y="2521"/>
                  </a:lnTo>
                  <a:cubicBezTo>
                    <a:pt x="7247" y="2521"/>
                    <a:pt x="7436" y="2332"/>
                    <a:pt x="7436" y="2111"/>
                  </a:cubicBezTo>
                  <a:cubicBezTo>
                    <a:pt x="7404" y="1891"/>
                    <a:pt x="7184" y="1702"/>
                    <a:pt x="6963" y="1702"/>
                  </a:cubicBezTo>
                  <a:lnTo>
                    <a:pt x="6553" y="1702"/>
                  </a:lnTo>
                  <a:lnTo>
                    <a:pt x="6553" y="1261"/>
                  </a:lnTo>
                  <a:cubicBezTo>
                    <a:pt x="6553" y="599"/>
                    <a:pt x="6018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oogle Shape;16886;p72">
            <a:extLst>
              <a:ext uri="{FF2B5EF4-FFF2-40B4-BE49-F238E27FC236}">
                <a16:creationId xmlns:a16="http://schemas.microsoft.com/office/drawing/2014/main" id="{D6D1337C-9E8E-39BA-D7D1-10BC21509148}"/>
              </a:ext>
            </a:extLst>
          </p:cNvPr>
          <p:cNvGrpSpPr/>
          <p:nvPr/>
        </p:nvGrpSpPr>
        <p:grpSpPr>
          <a:xfrm>
            <a:off x="1682230" y="3402667"/>
            <a:ext cx="577991" cy="535094"/>
            <a:chOff x="-6713450" y="2397900"/>
            <a:chExt cx="295375" cy="291450"/>
          </a:xfrm>
          <a:solidFill>
            <a:schemeClr val="bg1">
              <a:lumMod val="50000"/>
            </a:schemeClr>
          </a:solidFill>
        </p:grpSpPr>
        <p:sp>
          <p:nvSpPr>
            <p:cNvPr id="18" name="Google Shape;16887;p72">
              <a:extLst>
                <a:ext uri="{FF2B5EF4-FFF2-40B4-BE49-F238E27FC236}">
                  <a16:creationId xmlns:a16="http://schemas.microsoft.com/office/drawing/2014/main" id="{F2D7434C-7409-25D0-5051-75AEEC538980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Google Shape;16888;p72">
              <a:extLst>
                <a:ext uri="{FF2B5EF4-FFF2-40B4-BE49-F238E27FC236}">
                  <a16:creationId xmlns:a16="http://schemas.microsoft.com/office/drawing/2014/main" id="{325CD89D-A51D-C132-24C2-8B9A79619652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Google Shape;15335;p67">
            <a:extLst>
              <a:ext uri="{FF2B5EF4-FFF2-40B4-BE49-F238E27FC236}">
                <a16:creationId xmlns:a16="http://schemas.microsoft.com/office/drawing/2014/main" id="{69052212-91B6-5AB7-E77B-8CAE9CA1244C}"/>
              </a:ext>
            </a:extLst>
          </p:cNvPr>
          <p:cNvSpPr/>
          <p:nvPr/>
        </p:nvSpPr>
        <p:spPr>
          <a:xfrm>
            <a:off x="1605971" y="2502399"/>
            <a:ext cx="577991" cy="535094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build="p"/>
      <p:bldP spid="331" grpId="0" build="p"/>
      <p:bldP spid="332" grpId="0" build="p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E8C2-8427-A5FF-3145-F50935563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78F2AC-29F9-9604-5B1A-72CF1A76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B93C4782-D31E-998C-599C-F98B144C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690611" y="1133228"/>
            <a:ext cx="7762775" cy="32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697DB-47A5-B2B3-12CC-4D56AD48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5DABAE-F288-C23E-C285-185B2BA8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91806C0-FB12-5E94-F01B-4C342A15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020" y="1133228"/>
            <a:ext cx="7664115" cy="34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72333-2E16-B473-F6D4-E85D52C7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FA6537-56A0-30DF-1479-A6310899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5C128B10-FA2D-0C6F-185F-2E5A6D86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4"/>
          <a:stretch/>
        </p:blipFill>
        <p:spPr>
          <a:xfrm>
            <a:off x="653570" y="1358683"/>
            <a:ext cx="7705023" cy="28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3DE74-7C7E-90B8-AF78-BD7575AD5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8525FE-3F81-81FF-7633-06753EF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C611984-9D6D-6A61-4C5B-4CF55A09A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2"/>
          <a:stretch/>
        </p:blipFill>
        <p:spPr>
          <a:xfrm>
            <a:off x="750771" y="1133229"/>
            <a:ext cx="7739657" cy="32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1675620" y="2044700"/>
            <a:ext cx="5792759" cy="11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Montserrat Black" panose="00000A00000000000000" pitchFamily="2" charset="-18"/>
              </a:rPr>
              <a:t>KÖSZÖNÖM</a:t>
            </a:r>
            <a:br>
              <a:rPr lang="hu-HU" dirty="0">
                <a:latin typeface="Montserrat Black" panose="00000A00000000000000" pitchFamily="2" charset="-18"/>
              </a:rPr>
            </a:br>
            <a:r>
              <a:rPr lang="hu-HU" b="0" dirty="0">
                <a:latin typeface="Montserrat" panose="00000500000000000000" pitchFamily="2" charset="-18"/>
              </a:rPr>
              <a:t>A FIGYELMET!</a:t>
            </a:r>
            <a:endParaRPr b="0" dirty="0">
              <a:latin typeface="Montserrat" panose="00000500000000000000" pitchFamily="2" charset="-18"/>
            </a:endParaRPr>
          </a:p>
        </p:txBody>
      </p:sp>
      <p:pic>
        <p:nvPicPr>
          <p:cNvPr id="377" name="Google Shape;3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6309" y="3098800"/>
            <a:ext cx="2109400" cy="190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91" y="3597975"/>
            <a:ext cx="2109399" cy="14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E0A65C5C-2F39-18E0-7876-D08DA020D2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229349"/>
            <a:ext cx="750165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500" b="0" dirty="0">
                <a:latin typeface="Montserrat Black" panose="00000A00000000000000" pitchFamily="2" charset="-18"/>
              </a:rPr>
              <a:t>Rendszerszintű jogi keret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ED6A98D-B422-01D2-D4B7-14C7BBF9D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50" t="18765" r="15417" b="15556"/>
          <a:stretch/>
        </p:blipFill>
        <p:spPr>
          <a:xfrm>
            <a:off x="1789045" y="914401"/>
            <a:ext cx="5565910" cy="38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subTitle" idx="4"/>
          </p:nvPr>
        </p:nvSpPr>
        <p:spPr>
          <a:xfrm>
            <a:off x="4093050" y="1663074"/>
            <a:ext cx="4448765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hu-HU" altLang="hu-HU" sz="1400" dirty="0"/>
              <a:t>AZ EURÓPAI PARLAMENT ÉS A TANÁCS (EU) 2024/1689 RENDELETE (2024. június 13.)</a:t>
            </a:r>
          </a:p>
          <a:p>
            <a:pPr marL="0" indent="0"/>
            <a:r>
              <a:rPr lang="hu-HU" altLang="hu-HU" sz="1400" b="1" dirty="0">
                <a:solidFill>
                  <a:schemeClr val="bg1">
                    <a:lumMod val="50000"/>
                  </a:schemeClr>
                </a:solidFill>
              </a:rPr>
              <a:t>a mesterséges intelligenciára vonatkozó harmonizált szabályok megállapításáról</a:t>
            </a:r>
            <a:r>
              <a:rPr lang="hu-HU" altLang="hu-HU" sz="1400" dirty="0"/>
              <a:t>, valamint a 300/2008/EK, a 167/2013/EU, a 168/2013/EU, az (EU) 2018/858, az (EU) 2018/1139 és az (EU) 2019/2144 rendelet, továbbá a 2014/90/EU, az (EU) 2016/797 és az (EU) 2020/1828 irányelv módosításáról (a mesterséges intelligenciáról szóló rendelet)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pic>
        <p:nvPicPr>
          <p:cNvPr id="315" name="Google Shape;3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050" y="4086668"/>
            <a:ext cx="957901" cy="8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7795806-73C9-4D8E-EBD2-BD0776E6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22517" r="10579"/>
          <a:stretch/>
        </p:blipFill>
        <p:spPr>
          <a:xfrm>
            <a:off x="269506" y="943139"/>
            <a:ext cx="4639377" cy="3886200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11" name="Google Shape;301;p34">
            <a:extLst>
              <a:ext uri="{FF2B5EF4-FFF2-40B4-BE49-F238E27FC236}">
                <a16:creationId xmlns:a16="http://schemas.microsoft.com/office/drawing/2014/main" id="{4AB8C87D-AF1B-0047-C867-23AAE7AF8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587" y="457074"/>
            <a:ext cx="8322825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pontos megjelölése</a:t>
            </a:r>
            <a:endParaRPr sz="3500" b="0" dirty="0">
              <a:latin typeface="Montserrat Black" panose="00000A00000000000000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subTitle" idx="4"/>
          </p:nvPr>
        </p:nvSpPr>
        <p:spPr>
          <a:xfrm>
            <a:off x="4093050" y="1663074"/>
            <a:ext cx="4448765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/>
              <a:t>A Rendelet azon a feltételezésen alapszik, hogy az MI rendszerek TÉVEDNEK vagy TÉVEDHETNEK.  </a:t>
            </a:r>
            <a:endParaRPr sz="2800" dirty="0"/>
          </a:p>
        </p:txBody>
      </p:sp>
      <p:pic>
        <p:nvPicPr>
          <p:cNvPr id="315" name="Google Shape;3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050" y="4086668"/>
            <a:ext cx="957901" cy="8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7795806-73C9-4D8E-EBD2-BD0776E6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22517" r="10579"/>
          <a:stretch/>
        </p:blipFill>
        <p:spPr>
          <a:xfrm>
            <a:off x="75947" y="931771"/>
            <a:ext cx="4639377" cy="3886200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11" name="Google Shape;301;p34">
            <a:extLst>
              <a:ext uri="{FF2B5EF4-FFF2-40B4-BE49-F238E27FC236}">
                <a16:creationId xmlns:a16="http://schemas.microsoft.com/office/drawing/2014/main" id="{4AB8C87D-AF1B-0047-C867-23AAE7AF8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587" y="457074"/>
            <a:ext cx="8322825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célja</a:t>
            </a:r>
            <a:endParaRPr sz="3500" b="0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280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53;p30">
            <a:extLst>
              <a:ext uri="{FF2B5EF4-FFF2-40B4-BE49-F238E27FC236}">
                <a16:creationId xmlns:a16="http://schemas.microsoft.com/office/drawing/2014/main" id="{CE6483A0-C78E-9249-326F-EED67C7154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21175" y="3934320"/>
            <a:ext cx="1287841" cy="953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D1004AFF-8E45-B4A1-87B2-4F333203E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05978"/>
            <a:ext cx="7704000" cy="376500"/>
          </a:xfrm>
        </p:spPr>
        <p:txBody>
          <a:bodyPr/>
          <a:lstStyle/>
          <a:p>
            <a:pPr marL="139700" indent="0" algn="ctr">
              <a:buNone/>
            </a:pPr>
            <a:r>
              <a:rPr lang="hu-HU" sz="1400" dirty="0">
                <a:latin typeface="Montserrat" panose="00000500000000000000" pitchFamily="2" charset="-18"/>
              </a:rPr>
              <a:t>Miért van szükség a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mesterséges intelligenciára vonatkozó szabályokra</a:t>
            </a:r>
            <a:r>
              <a:rPr lang="hu-HU" sz="1400" dirty="0">
                <a:latin typeface="Montserrat" panose="00000500000000000000" pitchFamily="2" charset="-18"/>
              </a:rPr>
              <a:t>?</a:t>
            </a:r>
          </a:p>
          <a:p>
            <a:pPr marL="139700" indent="0">
              <a:buNone/>
            </a:pPr>
            <a:endParaRPr lang="hu-HU" dirty="0"/>
          </a:p>
        </p:txBody>
      </p:sp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3F763D78-2C16-1593-1590-A2C5F620E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479810"/>
            <a:ext cx="7501650" cy="60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29054519-3BD6-434F-A4A8-BB7810AECEE9}"/>
              </a:ext>
            </a:extLst>
          </p:cNvPr>
          <p:cNvSpPr txBox="1">
            <a:spLocks/>
          </p:cNvSpPr>
          <p:nvPr/>
        </p:nvSpPr>
        <p:spPr>
          <a:xfrm>
            <a:off x="720000" y="1913200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hu-HU" sz="2400" dirty="0"/>
              <a:t>A jogi szabályozás </a:t>
            </a:r>
            <a:r>
              <a:rPr lang="hu-HU" sz="2100" b="1" dirty="0">
                <a:latin typeface="Montserrat Black" panose="00000A00000000000000" pitchFamily="2" charset="-18"/>
              </a:rPr>
              <a:t>háttere és célja</a:t>
            </a:r>
            <a:r>
              <a:rPr lang="hu-HU" sz="2400" b="1" dirty="0"/>
              <a:t>:</a:t>
            </a:r>
            <a:r>
              <a:rPr lang="hu-HU" sz="2400" dirty="0"/>
              <a:t> 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B7820889-450C-64F9-C4AB-388F842461A3}"/>
              </a:ext>
            </a:extLst>
          </p:cNvPr>
          <p:cNvSpPr txBox="1">
            <a:spLocks/>
          </p:cNvSpPr>
          <p:nvPr/>
        </p:nvSpPr>
        <p:spPr>
          <a:xfrm>
            <a:off x="720000" y="2608023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None/>
              <a:defRPr/>
            </a:pPr>
            <a:r>
              <a:rPr lang="hu-HU" sz="2000" dirty="0"/>
              <a:t>Míg a legtöbb MI-rendszer </a:t>
            </a:r>
            <a:r>
              <a:rPr lang="hu-HU" sz="1900" b="1" dirty="0">
                <a:latin typeface="Montserrat Black" panose="00000A00000000000000" pitchFamily="2" charset="-18"/>
              </a:rPr>
              <a:t>nem jelent kockázatot</a:t>
            </a:r>
            <a:r>
              <a:rPr lang="hu-HU" sz="2000" dirty="0"/>
              <a:t>, és számos társadalmi kihívás megoldásához </a:t>
            </a:r>
            <a:r>
              <a:rPr lang="hu-HU" sz="1900" b="1" dirty="0">
                <a:latin typeface="Montserrat Black" panose="00000A00000000000000" pitchFamily="2" charset="-18"/>
              </a:rPr>
              <a:t>hozzájárulhat</a:t>
            </a:r>
            <a:r>
              <a:rPr lang="hu-HU" sz="2000" dirty="0"/>
              <a:t>, 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</a:rPr>
              <a:t>bizonyos MI-rendszerek olyan </a:t>
            </a:r>
            <a:r>
              <a:rPr lang="hu-HU" sz="1900" b="1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kockázatokat teremtenek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</a:rPr>
              <a:t>, amelyeket a nemkívánatos kimenetelek elkerülése érdekében </a:t>
            </a:r>
            <a:r>
              <a:rPr lang="hu-HU" sz="1900" b="1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kezelni szükséges</a:t>
            </a:r>
            <a:r>
              <a:rPr lang="hu-HU" sz="2000" dirty="0"/>
              <a:t>. </a:t>
            </a:r>
          </a:p>
          <a:p>
            <a:pPr marL="0" indent="0" algn="ctr">
              <a:buFontTx/>
              <a:buNone/>
              <a:defRPr/>
            </a:pPr>
            <a:endParaRPr lang="hu-HU" sz="1000" dirty="0"/>
          </a:p>
        </p:txBody>
      </p:sp>
      <p:pic>
        <p:nvPicPr>
          <p:cNvPr id="7" name="Google Shape;279;p32">
            <a:extLst>
              <a:ext uri="{FF2B5EF4-FFF2-40B4-BE49-F238E27FC236}">
                <a16:creationId xmlns:a16="http://schemas.microsoft.com/office/drawing/2014/main" id="{945F6D66-CE2F-817A-447B-E338104450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75" y="4156858"/>
            <a:ext cx="1143425" cy="804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0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53;p30">
            <a:extLst>
              <a:ext uri="{FF2B5EF4-FFF2-40B4-BE49-F238E27FC236}">
                <a16:creationId xmlns:a16="http://schemas.microsoft.com/office/drawing/2014/main" id="{CE6483A0-C78E-9249-326F-EED67C7154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21175" y="3934320"/>
            <a:ext cx="1287841" cy="953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D1004AFF-8E45-B4A1-87B2-4F333203E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05978"/>
            <a:ext cx="7704000" cy="376500"/>
          </a:xfrm>
        </p:spPr>
        <p:txBody>
          <a:bodyPr/>
          <a:lstStyle/>
          <a:p>
            <a:pPr marL="139700" indent="0" algn="ctr">
              <a:buNone/>
            </a:pPr>
            <a:r>
              <a:rPr lang="hu-HU" sz="1400" dirty="0">
                <a:latin typeface="Montserrat" panose="00000500000000000000" pitchFamily="2" charset="-18"/>
              </a:rPr>
              <a:t>Miért van szükség a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mesterséges intelligenciára vonatkozó szabályokra</a:t>
            </a:r>
            <a:r>
              <a:rPr lang="hu-HU" sz="1400" dirty="0">
                <a:latin typeface="Montserrat" panose="00000500000000000000" pitchFamily="2" charset="-18"/>
              </a:rPr>
              <a:t>?</a:t>
            </a:r>
          </a:p>
          <a:p>
            <a:pPr marL="139700" indent="0">
              <a:buNone/>
            </a:pPr>
            <a:endParaRPr lang="hu-HU" dirty="0"/>
          </a:p>
        </p:txBody>
      </p:sp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3F763D78-2C16-1593-1590-A2C5F620E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479810"/>
            <a:ext cx="7501650" cy="60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rendelethez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29054519-3BD6-434F-A4A8-BB7810AECEE9}"/>
              </a:ext>
            </a:extLst>
          </p:cNvPr>
          <p:cNvSpPr txBox="1">
            <a:spLocks/>
          </p:cNvSpPr>
          <p:nvPr/>
        </p:nvSpPr>
        <p:spPr>
          <a:xfrm>
            <a:off x="720000" y="1913200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hu-HU" sz="2400" dirty="0"/>
              <a:t>Lehetséges magyarázat: Jelenleg az MI vadnyugati korszakát éljük (</a:t>
            </a:r>
            <a:r>
              <a:rPr lang="hu-HU" sz="2400" dirty="0" err="1"/>
              <a:t>Bőgel</a:t>
            </a:r>
            <a:r>
              <a:rPr lang="hu-HU" sz="2400" dirty="0"/>
              <a:t>, 2025). </a:t>
            </a:r>
          </a:p>
          <a:p>
            <a:pPr marL="0" indent="0" algn="ctr">
              <a:buFontTx/>
              <a:buNone/>
              <a:defRPr/>
            </a:pPr>
            <a:endParaRPr lang="hu-HU" sz="2400" dirty="0"/>
          </a:p>
          <a:p>
            <a:pPr marL="0" indent="0" algn="ctr">
              <a:buFontTx/>
              <a:buNone/>
              <a:defRPr/>
            </a:pPr>
            <a:r>
              <a:rPr lang="hu-HU" sz="2400" dirty="0"/>
              <a:t>Öntudatra ébredésről viszont nincs szó, hiszen az MI-</a:t>
            </a:r>
            <a:r>
              <a:rPr lang="hu-HU" sz="2400" dirty="0" err="1"/>
              <a:t>nek</a:t>
            </a:r>
            <a:r>
              <a:rPr lang="hu-HU" sz="2400" dirty="0"/>
              <a:t> nincs morálja vagy öntudata (uo.).   </a:t>
            </a:r>
          </a:p>
        </p:txBody>
      </p:sp>
      <p:pic>
        <p:nvPicPr>
          <p:cNvPr id="7" name="Google Shape;279;p32">
            <a:extLst>
              <a:ext uri="{FF2B5EF4-FFF2-40B4-BE49-F238E27FC236}">
                <a16:creationId xmlns:a16="http://schemas.microsoft.com/office/drawing/2014/main" id="{945F6D66-CE2F-817A-447B-E338104450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75" y="4156858"/>
            <a:ext cx="1143425" cy="804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8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Lawyer Marketing Social Media Strategy by Slidesgo">
  <a:themeElements>
    <a:clrScheme name="Simple Light">
      <a:dk1>
        <a:srgbClr val="034A9E"/>
      </a:dk1>
      <a:lt1>
        <a:srgbClr val="E9E2D6"/>
      </a:lt1>
      <a:dk2>
        <a:srgbClr val="94A2B1"/>
      </a:dk2>
      <a:lt2>
        <a:srgbClr val="52759E"/>
      </a:lt2>
      <a:accent1>
        <a:srgbClr val="2A5F9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275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1534d6-a0f4-43a3-adc8-aa1820cfa88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F3AC91F3E232249AE90D44AB2BAF76C" ma:contentTypeVersion="18" ma:contentTypeDescription="Új dokumentum létrehozása." ma:contentTypeScope="" ma:versionID="bc20c80a73082c3bb37a058b660ce213">
  <xsd:schema xmlns:xsd="http://www.w3.org/2001/XMLSchema" xmlns:xs="http://www.w3.org/2001/XMLSchema" xmlns:p="http://schemas.microsoft.com/office/2006/metadata/properties" xmlns:ns3="c165a8d9-f96e-413b-8c89-0ba4f7bea283" xmlns:ns4="3f1534d6-a0f4-43a3-adc8-aa1820cfa888" targetNamespace="http://schemas.microsoft.com/office/2006/metadata/properties" ma:root="true" ma:fieldsID="87adb3975d72fb49d8e2cb8fefeeec71" ns3:_="" ns4:_="">
    <xsd:import namespace="c165a8d9-f96e-413b-8c89-0ba4f7bea283"/>
    <xsd:import namespace="3f1534d6-a0f4-43a3-adc8-aa1820cfa88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bjectDetectorVersions" minOccurs="0"/>
                <xsd:element ref="ns4:_activity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5a8d9-f96e-413b-8c89-0ba4f7bea2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Megosztási tipp kivonat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534d6-a0f4-43a3-adc8-aa1820cfa8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5A3033-2F1E-4517-8A9F-9C6A80A5A3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CE8F21-BC26-4A32-AE58-D5B889D63D48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3f1534d6-a0f4-43a3-adc8-aa1820cfa888"/>
    <ds:schemaRef ds:uri="http://schemas.microsoft.com/office/infopath/2007/PartnerControls"/>
    <ds:schemaRef ds:uri="c165a8d9-f96e-413b-8c89-0ba4f7bea28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08CAC0F-F11C-47E7-BB96-4B60C3BF16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65a8d9-f96e-413b-8c89-0ba4f7bea283"/>
    <ds:schemaRef ds:uri="3f1534d6-a0f4-43a3-adc8-aa1820cfa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1808</Words>
  <Application>Microsoft Office PowerPoint</Application>
  <PresentationFormat>Diavetítés a képernyőre (16:9 oldalarány)</PresentationFormat>
  <Paragraphs>149</Paragraphs>
  <Slides>44</Slides>
  <Notes>28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51" baseType="lpstr">
      <vt:lpstr>Nunito Light</vt:lpstr>
      <vt:lpstr>Montserrat Medium</vt:lpstr>
      <vt:lpstr>Arial</vt:lpstr>
      <vt:lpstr>Montserrat</vt:lpstr>
      <vt:lpstr>Bebas Neue</vt:lpstr>
      <vt:lpstr>Montserrat Black</vt:lpstr>
      <vt:lpstr>Lawyer Marketing Social Media Strategy by Slidesgo</vt:lpstr>
      <vt:lpstr>A MESTERSÉGES INTELLIGENCIA (MI) ALKALMAZÁSA A SZAKKÉPZÉSBEN</vt:lpstr>
      <vt:lpstr>Az oktatói továbbképzés során megszerezhető kompetenciák</vt:lpstr>
      <vt:lpstr>A területet érintő kulcskérdés</vt:lpstr>
      <vt:lpstr>A prezentáció tartalma</vt:lpstr>
      <vt:lpstr>Rendszerszintű jogi keret</vt:lpstr>
      <vt:lpstr>A rendelet pontos megjelölése</vt:lpstr>
      <vt:lpstr>A rendelet célja</vt:lpstr>
      <vt:lpstr>A rendelet tartalmi kivonata</vt:lpstr>
      <vt:lpstr>A rendelethez</vt:lpstr>
      <vt:lpstr>A Rendelet indoklása:</vt:lpstr>
      <vt:lpstr>A rendelet tartalmi kivonata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Konklúzió, következtetés a Rendelet alapján</vt:lpstr>
      <vt:lpstr>Konklúzió, következtetés a Rendelet alapján</vt:lpstr>
      <vt:lpstr>Konklúzió, következtetés a Rendelet alapján</vt:lpstr>
      <vt:lpstr>Kivétel szabályok</vt:lpstr>
      <vt:lpstr>Szakmai cél a Rendelet alapján</vt:lpstr>
      <vt:lpstr>Tiltás</vt:lpstr>
      <vt:lpstr>Tiltás – oktatási kontextusban</vt:lpstr>
      <vt:lpstr>Az MI-rendszerek oktatási célú használata – a jogalkotó támogatja!</vt:lpstr>
      <vt:lpstr>MMHH kisokos</vt:lpstr>
      <vt:lpstr>MMHH kisokos</vt:lpstr>
      <vt:lpstr>Specifikusan oktatási, szakképzési kontextusban történő MI-rendszer besorolása </vt:lpstr>
      <vt:lpstr>A Rendelet ajánlása az oktatási, szakképzési szektor vonatkozásában</vt:lpstr>
      <vt:lpstr>Az Európai Bizottság által kiadott iránymutatás</vt:lpstr>
      <vt:lpstr>A digitális oktatási cselekvési terv (2021–2027)</vt:lpstr>
      <vt:lpstr>Az Etikai iránymutatás szakmai tartalma</vt:lpstr>
      <vt:lpstr>Az Etikai iránymutatás szakmai tartalma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MESTERSÉGES INTELLIGENCIA (MI) ALKALMAZÁSA A SZAKKÉPZÉSBEN</dc:title>
  <dc:creator>Burger Emma</dc:creator>
  <cp:lastModifiedBy>Halász József</cp:lastModifiedBy>
  <cp:revision>9</cp:revision>
  <dcterms:modified xsi:type="dcterms:W3CDTF">2025-12-08T09:26:56Z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0x0101004F3AC91F3E232249AE90D44AB2BAF76C</vt:lpwstr>
  </property>
</Properties>
</file>