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83" r:id="rId26"/>
    <p:sldId id="284" r:id="rId27"/>
    <p:sldId id="285" r:id="rId28"/>
    <p:sldId id="279" r:id="rId29"/>
    <p:sldId id="281" r:id="rId30"/>
    <p:sldId id="282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BF9B-2F5F-4D7C-997C-B322809FC1A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E7A2-99AE-4C75-94BE-F01B947F81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84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2E7A2-99AE-4C75-94BE-F01B947F814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09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97D11F-95EC-4371-DF45-5E8CE89E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CB7DF0-88DD-971D-0F40-63D6A9908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8E41A4-FCED-1758-0C6B-CE817981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DCB1C0-9F0F-AC9E-A828-28C8EC4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130632-45AD-93E8-6ABD-EEC3719F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03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BC1758-952B-E649-A722-6BD26B23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7692DDA-0888-75E8-E134-21EE905C8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6EF900-EAA1-0512-BBDF-6106EC93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6E7DC3-EBC5-6C2E-C830-3B9B5825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3122AD-632D-35DD-4938-2F3FC862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31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62CD28F-2390-9A84-ED48-D3A82F5D3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E19B605-900C-EAC5-186A-648A8A627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0429C6-083A-2028-D9BE-5EEE8F6B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43766-75AB-5B68-20E2-76851D43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A6F8A6-9224-8D68-DACF-E13209DE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44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75A6C-4338-D8C1-C0ED-11B86E2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9B57B5-5C70-EDCC-4145-3C9A2E206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0FBC3C-EBF1-B0A1-092E-8F80C001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1C9652-E492-2F22-10B3-61E0C205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2E96E2-A24D-9482-0DB1-029CF9E0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6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68EFD0-2D75-2D5A-84C8-A2B0C93A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1B7AE7-5FA3-6E2C-0683-62B29668B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1603F7-2F97-8CD1-6A00-87339DC5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EB71EF-1475-AEE8-7F79-108278F2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77A50D-BD41-9D84-6DF5-8E84F17F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86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BCADA-8E88-50A4-5B88-19177AB1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F478F1-F4AD-B4E4-48A5-06300F146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1B9303-BB43-7856-D186-51E1ABC6C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AF9A63-EE4A-034A-C63A-EA2703E0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5DFB9B-4516-D295-EBFD-B98A7CA4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7C3AB9-4A59-42FD-CA5E-47879836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25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3401FE-F8F0-15E1-DCC5-B7CCBD59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5D75119-0004-669E-97C9-72622C7A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6C37C8-17EC-3FC3-4DC4-D2ECD2F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22B44F7-92EC-B20C-C52F-D5AB21608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6369898-3327-EF2C-C605-123BE4E6D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C181109-77B7-0720-2A3E-192BC714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585B58-B455-29D6-04D0-56E07817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9F149B7-A1E7-AE16-E441-1023E0FC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94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B0880A-1DA4-3FBD-9143-CF9160E4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E03676F-2340-024A-7278-AF1E5B1A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7FBCD10-0F5C-A7F9-5DC6-EBFECFF6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738945-C090-DBB2-B134-D0B31485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69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4FADB4B-D03E-512C-A082-AAC87631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0BC109-8042-D1B7-6D19-773A1620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684108-C4DE-9074-9E5C-863EA8E4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95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405C14-95E3-93AC-2C8F-720E539A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6B7C6F-1735-92F0-6BB9-BC2E492C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C62585-6224-0F3E-8B82-14F21AEDD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7C0867-1AB2-07E2-5B39-92B05B21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9B8C6C3-0EFF-457E-123F-26C5315E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4C303E-124D-F7F3-9BF3-10752852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7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98B897-F98E-D7AA-3657-7B482DFE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FC5E986-BDB0-859B-E6C6-79AC5CF5C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B70868-47B0-4625-68BA-6D5F8091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479665-3EA3-321E-C105-07453717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C7532D5-9B4A-9B02-37BB-48087C28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4BC501F-07A3-054C-1FD1-527B1815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8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5EA1663-EE20-5C74-31C9-2C3DE3ED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4859F4-559D-383C-85D4-63C27EA7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DC3144-F0AC-EC01-9BE2-089A975CE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6D4141-1228-4692-93DA-67C4D62EF788}" type="datetimeFigureOut">
              <a:rPr lang="hu-HU" smtClean="0"/>
              <a:t>2025. 12. 09.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FFFC2B-5E95-6C9A-7A98-14893F16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D8ED6F-16B7-5529-C929-5C01E287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C6B3E-9152-49B0-AD6A-075D4C842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3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8113C9-EB71-E76E-2F4A-54BF9AA2C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0414" y="640080"/>
            <a:ext cx="4758458" cy="3566160"/>
          </a:xfrm>
        </p:spPr>
        <p:txBody>
          <a:bodyPr anchor="b">
            <a:normAutofit/>
          </a:bodyPr>
          <a:lstStyle/>
          <a:p>
            <a:pPr algn="l"/>
            <a:r>
              <a:rPr lang="hu-HU" sz="7200" b="1" dirty="0">
                <a:solidFill>
                  <a:srgbClr val="FF0000"/>
                </a:solidFill>
              </a:rPr>
              <a:t>Angol reneszánsz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8C9FE8-57D1-DC3F-10BC-85935049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412" y="4636008"/>
            <a:ext cx="4758459" cy="1572768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>
                <a:solidFill>
                  <a:srgbClr val="FF0000"/>
                </a:solidFill>
              </a:rPr>
              <a:t>16. század</a:t>
            </a:r>
          </a:p>
        </p:txBody>
      </p:sp>
      <p:pic>
        <p:nvPicPr>
          <p:cNvPr id="5" name="Kép 4" descr="A képen játékbaba, ruházat, fedett pályás, Jelmez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B401505-A270-E0FF-036E-B6C0CEA8E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99"/>
          <a:stretch>
            <a:fillRect/>
          </a:stretch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679BBA-A71F-F20B-EFEB-3752D654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560" y="233681"/>
            <a:ext cx="7049988" cy="873760"/>
          </a:xfrm>
        </p:spPr>
        <p:txBody>
          <a:bodyPr anchor="t">
            <a:norm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Írói periódusai</a:t>
            </a:r>
          </a:p>
        </p:txBody>
      </p:sp>
      <p:pic>
        <p:nvPicPr>
          <p:cNvPr id="5" name="Kép 4" descr="A képen Emberi arc, személy, ruházat, f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46F3242-8005-183A-5261-E3B21BF23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r="22789"/>
          <a:stretch>
            <a:fillRect/>
          </a:stretch>
        </p:blipFill>
        <p:spPr>
          <a:xfrm>
            <a:off x="-1" y="10"/>
            <a:ext cx="4307841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D9BEBE-26B8-E3B2-69EB-7EC01129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268" y="1107441"/>
            <a:ext cx="7736732" cy="5750559"/>
          </a:xfrm>
        </p:spPr>
        <p:txBody>
          <a:bodyPr>
            <a:noAutofit/>
          </a:bodyPr>
          <a:lstStyle/>
          <a:p>
            <a:r>
              <a:rPr lang="hu-HU" sz="2400" dirty="0"/>
              <a:t>Első műve: A két veronai nemes</a:t>
            </a:r>
          </a:p>
          <a:p>
            <a:r>
              <a:rPr lang="hu-HU" sz="2400" dirty="0"/>
              <a:t>Utolsó: A vihar</a:t>
            </a:r>
          </a:p>
          <a:p>
            <a:r>
              <a:rPr lang="hu-HU" sz="2400" dirty="0"/>
              <a:t>4 periódust különböztetnek meg írói pályájában: </a:t>
            </a:r>
          </a:p>
          <a:p>
            <a:r>
              <a:rPr lang="hu-HU" sz="2400" dirty="0"/>
              <a:t>Első: 1590-ig főleg római és olasz mintára írta komédiáit és történelmi darabjait, az akkoriban népszerű és tradicionális </a:t>
            </a:r>
            <a:r>
              <a:rPr lang="hu-HU" sz="2400" dirty="0" err="1"/>
              <a:t>krónikázásnak</a:t>
            </a:r>
            <a:r>
              <a:rPr lang="hu-HU" sz="2400" dirty="0"/>
              <a:t> megfelelően.</a:t>
            </a:r>
          </a:p>
          <a:p>
            <a:r>
              <a:rPr lang="hu-HU" sz="2400" dirty="0"/>
              <a:t> A második periódus a </a:t>
            </a:r>
            <a:r>
              <a:rPr lang="hu-HU" sz="2400" i="1" dirty="0"/>
              <a:t>Rómeó és Júliá</a:t>
            </a:r>
            <a:r>
              <a:rPr lang="hu-HU" sz="2400" dirty="0"/>
              <a:t>val kezdődött 1595-ben, és 1599-ben a </a:t>
            </a:r>
            <a:r>
              <a:rPr lang="hu-HU" sz="2400" i="1" dirty="0"/>
              <a:t>Julius Caesar</a:t>
            </a:r>
            <a:r>
              <a:rPr lang="hu-HU" sz="2400" dirty="0"/>
              <a:t>ral fejeződött be. Ezekben az években írta meg legnagyobb komédiáit. </a:t>
            </a:r>
          </a:p>
          <a:p>
            <a:r>
              <a:rPr lang="hu-HU" sz="2400" dirty="0"/>
              <a:t>Az úgynevezett tragikus periódusban (1600-1608) Shakespeare főképpen tragédiákat írt – ekkor halt meg fia, </a:t>
            </a:r>
            <a:r>
              <a:rPr lang="hu-HU" sz="2400" dirty="0" err="1"/>
              <a:t>Hammet</a:t>
            </a:r>
            <a:r>
              <a:rPr lang="hu-HU" sz="2400" dirty="0"/>
              <a:t>.</a:t>
            </a:r>
          </a:p>
          <a:p>
            <a:r>
              <a:rPr lang="hu-HU" sz="2400" dirty="0"/>
              <a:t>1608 és 1613 között pedig tragikomédiákat írt (abban az időben Angliában ezt a műfajt „</a:t>
            </a:r>
            <a:r>
              <a:rPr lang="hu-HU" sz="2400" dirty="0" err="1"/>
              <a:t>romance</a:t>
            </a:r>
            <a:r>
              <a:rPr lang="hu-HU" sz="2400" dirty="0"/>
              <a:t>”-</a:t>
            </a:r>
            <a:r>
              <a:rPr lang="hu-HU" sz="2400" dirty="0" err="1"/>
              <a:t>nak</a:t>
            </a:r>
            <a:r>
              <a:rPr lang="hu-HU" sz="2400" dirty="0"/>
              <a:t> nevezték)</a:t>
            </a:r>
          </a:p>
        </p:txBody>
      </p:sp>
    </p:spTree>
    <p:extLst>
      <p:ext uri="{BB962C8B-B14F-4D97-AF65-F5344CB8AC3E}">
        <p14:creationId xmlns:p14="http://schemas.microsoft.com/office/powerpoint/2010/main" val="354266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ECFC4C-06D7-BB6D-1576-D3D40116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360" y="121921"/>
            <a:ext cx="6473029" cy="975359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</a:rPr>
              <a:t>Érdekességek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21BE88-4E9D-3C30-86E8-B1B4BB697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" y="1097280"/>
            <a:ext cx="9001761" cy="5737862"/>
          </a:xfrm>
        </p:spPr>
        <p:txBody>
          <a:bodyPr>
            <a:noAutofit/>
          </a:bodyPr>
          <a:lstStyle/>
          <a:p>
            <a:r>
              <a:rPr lang="hu-HU" sz="2000" dirty="0"/>
              <a:t>Közel 3000 ma is élő új angol szót alkotott </a:t>
            </a:r>
            <a:r>
              <a:rPr lang="en-GB" sz="2000" noProof="0" dirty="0"/>
              <a:t>– assassination, </a:t>
            </a:r>
            <a:r>
              <a:rPr lang="en-US" sz="2000" noProof="0" dirty="0"/>
              <a:t>accommodation, bloody, suspicious</a:t>
            </a:r>
            <a:endParaRPr lang="hu-HU" sz="2000" noProof="0" dirty="0"/>
          </a:p>
          <a:p>
            <a:r>
              <a:rPr lang="hu-HU" sz="2000" dirty="0"/>
              <a:t>Egyes tudósok vizsgálják, hogy a bizonyíthatóan létező William Shakespeare írhatott-e egyáltalán egyetlen színdarabot is (szülei írástudatlanok voltak)</a:t>
            </a:r>
          </a:p>
          <a:p>
            <a:r>
              <a:rPr lang="hu-HU" sz="2000" dirty="0"/>
              <a:t>Azzal érvelnek, hogy egy kisvárosban nevelkedett, egyszerű középkori iskolában tanult ember nem juthatott volna hozzá ahhoz a műveltséghez, mitológiai ismeretekhez, amelynek műveiben vannak</a:t>
            </a:r>
          </a:p>
          <a:p>
            <a:r>
              <a:rPr lang="hu-HU" sz="2000" dirty="0"/>
              <a:t>Egy nemes származású férfi írhatta műveit, akinek </a:t>
            </a:r>
            <a:r>
              <a:rPr lang="hu-HU" sz="2000" dirty="0" err="1"/>
              <a:t>iskolázottsága</a:t>
            </a:r>
            <a:r>
              <a:rPr lang="hu-HU" sz="2000" dirty="0"/>
              <a:t> megvolt, ám származása tiltotta az akkortájt alantasnak, rangon alulinak számító színészkedést és tollforgatást </a:t>
            </a:r>
          </a:p>
          <a:p>
            <a:r>
              <a:rPr lang="hu-HU" sz="2000" dirty="0"/>
              <a:t>A szakértők többé-kevésbé egyetértenek abban, hogy ez a nemes úr </a:t>
            </a:r>
            <a:r>
              <a:rPr lang="hu-HU" sz="2000" b="1" dirty="0">
                <a:solidFill>
                  <a:srgbClr val="C00000"/>
                </a:solidFill>
              </a:rPr>
              <a:t>Edward de </a:t>
            </a:r>
            <a:r>
              <a:rPr lang="hu-HU" sz="2000" b="1" dirty="0" err="1">
                <a:solidFill>
                  <a:srgbClr val="C00000"/>
                </a:solidFill>
              </a:rPr>
              <a:t>Vere</a:t>
            </a:r>
            <a:r>
              <a:rPr lang="hu-HU" sz="2000" b="1" dirty="0">
                <a:solidFill>
                  <a:srgbClr val="C00000"/>
                </a:solidFill>
              </a:rPr>
              <a:t>, Oxford grófja </a:t>
            </a:r>
            <a:r>
              <a:rPr lang="hu-HU" sz="2000" b="1" dirty="0"/>
              <a:t>l</a:t>
            </a:r>
            <a:r>
              <a:rPr lang="hu-HU" sz="2000" dirty="0"/>
              <a:t>ehetett. </a:t>
            </a:r>
          </a:p>
          <a:p>
            <a:r>
              <a:rPr lang="hu-HU" sz="2000" dirty="0"/>
              <a:t>Elméletük szerint de </a:t>
            </a:r>
            <a:r>
              <a:rPr lang="hu-HU" sz="2000" dirty="0" err="1"/>
              <a:t>Vere</a:t>
            </a:r>
            <a:r>
              <a:rPr lang="hu-HU" sz="2000" dirty="0"/>
              <a:t> megegyezett Shakespeare-rel, hogy az ő neve alatt jelenjenek meg a művek, és az üzlettel mindenki jól járt: Shakespeare meggazdagodott és learatta a dicsőséget, de </a:t>
            </a:r>
            <a:r>
              <a:rPr lang="hu-HU" sz="2000" dirty="0" err="1"/>
              <a:t>Vere</a:t>
            </a:r>
            <a:r>
              <a:rPr lang="hu-HU" sz="2000" dirty="0"/>
              <a:t> pedig kiélhette írói ambícióit. </a:t>
            </a:r>
          </a:p>
          <a:p>
            <a:r>
              <a:rPr lang="hu-HU" sz="2000" dirty="0"/>
              <a:t>Komoly irodalomtörténészek egyébként ezt az elméletet határozottan cáfolják.</a:t>
            </a:r>
          </a:p>
        </p:txBody>
      </p:sp>
      <p:pic>
        <p:nvPicPr>
          <p:cNvPr id="5" name="Kép 4" descr="A képen Emberi arc, személy, ovális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040DE09-D775-B120-8D39-524850E2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r="4234" b="2"/>
          <a:stretch>
            <a:fillRect/>
          </a:stretch>
        </p:blipFill>
        <p:spPr>
          <a:xfrm>
            <a:off x="8990762" y="1391921"/>
            <a:ext cx="3232225" cy="44399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6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6AE4D-8743-EF86-CA0F-D7F530EB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50196"/>
            <a:ext cx="5994399" cy="1417645"/>
          </a:xfrm>
        </p:spPr>
        <p:txBody>
          <a:bodyPr anchor="t"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</a:rPr>
              <a:t>Shakespeare idézetek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DCB523-301B-7AA4-EF2C-C632D7F9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031132"/>
            <a:ext cx="7587574" cy="565414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Szeget szeggel</a:t>
            </a:r>
          </a:p>
          <a:p>
            <a:r>
              <a:rPr lang="hu-HU" sz="2400" dirty="0"/>
              <a:t>Minden jó, ha vége jó</a:t>
            </a:r>
          </a:p>
          <a:p>
            <a:r>
              <a:rPr lang="hu-HU" sz="2400" dirty="0"/>
              <a:t>„Elvégre te is tartozol Istennek egy halállal.” (</a:t>
            </a:r>
            <a:r>
              <a:rPr lang="hu-HU" sz="2400" dirty="0" err="1"/>
              <a:t>IV.Henrik</a:t>
            </a:r>
            <a:r>
              <a:rPr lang="hu-HU" sz="2400" dirty="0"/>
              <a:t>)</a:t>
            </a:r>
          </a:p>
          <a:p>
            <a:r>
              <a:rPr lang="hu-HU" sz="2400" dirty="0"/>
              <a:t>„Lenni vagy nem lenni: az itt a kérdés” (Hamlet)</a:t>
            </a:r>
          </a:p>
          <a:p>
            <a:r>
              <a:rPr lang="hu-HU" sz="2400" dirty="0"/>
              <a:t>"Színház az egész világ, és színész benne minden férfi és nő: Fellép és lelép: s mindenkit sok szerep vár életében” (Ahogy tetszik)</a:t>
            </a:r>
          </a:p>
          <a:p>
            <a:r>
              <a:rPr lang="hu-HU" sz="2400" dirty="0"/>
              <a:t>„A szerelem csak füst és könnyű pára” (Rómeó és Júlia)</a:t>
            </a:r>
          </a:p>
          <a:p>
            <a:r>
              <a:rPr lang="hu-HU" sz="2400" dirty="0"/>
              <a:t>„Koldus-szegény királyi gazdagon,</a:t>
            </a:r>
            <a:br>
              <a:rPr lang="hu-HU" sz="2400" dirty="0"/>
            </a:br>
            <a:r>
              <a:rPr lang="hu-HU" sz="2400" dirty="0"/>
              <a:t>Részeg vagyok és mindig szomjazom.” (75. Szonett)</a:t>
            </a:r>
          </a:p>
          <a:p>
            <a:r>
              <a:rPr lang="hu-HU" sz="2400" dirty="0"/>
              <a:t>„Eh, mi a név? Mit rózsának hívunk,</a:t>
            </a:r>
            <a:br>
              <a:rPr lang="hu-HU" sz="2400" dirty="0"/>
            </a:br>
            <a:r>
              <a:rPr lang="hu-HU" sz="2400" dirty="0"/>
              <a:t>Bárhogy nevezzük, éppoly illatos” (Rómeó és Júlia)</a:t>
            </a:r>
          </a:p>
          <a:p>
            <a:r>
              <a:rPr lang="hu-HU" sz="2400" dirty="0"/>
              <a:t>„Valóság sose</a:t>
            </a:r>
            <a:br>
              <a:rPr lang="hu-HU" sz="2400" dirty="0"/>
            </a:br>
            <a:r>
              <a:rPr lang="hu-HU" sz="2400" dirty="0"/>
              <a:t>Ijeszt úgy, mint képzelt borzadály.” (</a:t>
            </a:r>
            <a:r>
              <a:rPr lang="hu-HU" sz="2400" dirty="0" err="1"/>
              <a:t>Machbet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endParaRPr lang="hu-HU" sz="1700" dirty="0"/>
          </a:p>
          <a:p>
            <a:endParaRPr lang="hu-HU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növény, virág, Kerti rózsák, sziro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261880E-9867-7ABE-5951-7511BCE8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78" y="845481"/>
            <a:ext cx="3448997" cy="5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2F78C7-7538-BC2F-740F-0DD5FA64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325369"/>
            <a:ext cx="6605081" cy="1782809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Rómeó és Júlia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BECEC6-CC90-7CEF-1184-E2EFEA89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" y="2623570"/>
            <a:ext cx="6361889" cy="416127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1594 és 1596 között keletkezett</a:t>
            </a:r>
          </a:p>
          <a:p>
            <a:r>
              <a:rPr lang="hu-HU" sz="2400" dirty="0"/>
              <a:t>A legtöbbször feldolgozott alkotás (balett, operett, mese, film </a:t>
            </a:r>
            <a:r>
              <a:rPr lang="hu-HU" sz="2400" dirty="0" err="1"/>
              <a:t>stb</a:t>
            </a:r>
            <a:r>
              <a:rPr lang="hu-HU" sz="2400" dirty="0"/>
              <a:t>)</a:t>
            </a:r>
          </a:p>
          <a:p>
            <a:r>
              <a:rPr lang="hu-HU" sz="2400" dirty="0"/>
              <a:t>Szerelmi tragédia </a:t>
            </a:r>
          </a:p>
          <a:p>
            <a:r>
              <a:rPr lang="hu-HU" sz="2400" dirty="0"/>
              <a:t>Műfaja: konfliktusos dráma</a:t>
            </a:r>
          </a:p>
          <a:p>
            <a:r>
              <a:rPr lang="hu-HU" sz="2400" dirty="0"/>
              <a:t>A szerelem reneszánsz értelmezése: a szerelem az egész emberre hat, testi lelki viszony, szabad párválasztás, hitvesi viszony</a:t>
            </a:r>
          </a:p>
          <a:p>
            <a:r>
              <a:rPr lang="hu-HU" sz="2400" dirty="0"/>
              <a:t>A fiatalok szerelmüket, közös jövőjüket védik az elavult, makacs szokások ellenében</a:t>
            </a:r>
          </a:p>
          <a:p>
            <a:r>
              <a:rPr lang="hu-HU" sz="2400" b="1" dirty="0" err="1"/>
              <a:t>Capulet</a:t>
            </a:r>
            <a:r>
              <a:rPr lang="hu-HU" sz="2400" dirty="0"/>
              <a:t> (Júlia) és </a:t>
            </a:r>
            <a:r>
              <a:rPr lang="hu-HU" sz="2400" b="1" dirty="0" err="1"/>
              <a:t>Montague</a:t>
            </a:r>
            <a:r>
              <a:rPr lang="hu-HU" sz="2400" b="1" dirty="0"/>
              <a:t> </a:t>
            </a:r>
            <a:r>
              <a:rPr lang="hu-HU" sz="2400" dirty="0"/>
              <a:t>(Rómeó) család ősi viszálya/ </a:t>
            </a:r>
            <a:r>
              <a:rPr lang="hu-HU" sz="2400" dirty="0" err="1"/>
              <a:t>Vendetta</a:t>
            </a:r>
            <a:r>
              <a:rPr lang="hu-HU" sz="2400" dirty="0"/>
              <a:t> – titkos szerelem</a:t>
            </a:r>
          </a:p>
        </p:txBody>
      </p:sp>
      <p:pic>
        <p:nvPicPr>
          <p:cNvPr id="5" name="Kép 4" descr="A képen személy, Emberi arc, ruházat, n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0DC77A8-0636-9EDC-C936-84ACACCF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29080"/>
          <a:stretch>
            <a:fillRect/>
          </a:stretch>
        </p:blipFill>
        <p:spPr>
          <a:xfrm>
            <a:off x="6593840" y="10"/>
            <a:ext cx="559663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86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B0A800-FDA0-D3A8-B4C6-18AF065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</a:rPr>
              <a:t>Világnézetek ütközése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72DFA8-61EF-99DF-4F8A-93F4B46D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29" y="1799617"/>
            <a:ext cx="11682919" cy="4766553"/>
          </a:xfrm>
        </p:spPr>
        <p:txBody>
          <a:bodyPr/>
          <a:lstStyle/>
          <a:p>
            <a:r>
              <a:rPr lang="hu-HU" b="1" dirty="0">
                <a:solidFill>
                  <a:srgbClr val="C00000"/>
                </a:solidFill>
              </a:rPr>
              <a:t>ŐSI CSALÁDOK	</a:t>
            </a:r>
            <a:r>
              <a:rPr lang="hu-HU" dirty="0"/>
              <a:t>					</a:t>
            </a:r>
            <a:r>
              <a:rPr lang="hu-HU" b="1" dirty="0">
                <a:solidFill>
                  <a:srgbClr val="C00000"/>
                </a:solidFill>
              </a:rPr>
              <a:t>FIATALOK</a:t>
            </a:r>
          </a:p>
          <a:p>
            <a:r>
              <a:rPr lang="hu-HU" dirty="0"/>
              <a:t>Középkori világnézet					Reneszánsz életszemlélet</a:t>
            </a:r>
          </a:p>
          <a:p>
            <a:r>
              <a:rPr lang="hu-HU" dirty="0"/>
              <a:t>Alá-fölérendeltség – szülői akarat			Szabad párválasztás</a:t>
            </a:r>
          </a:p>
          <a:p>
            <a:r>
              <a:rPr lang="hu-HU" dirty="0"/>
              <a:t>A gyermek a szülő/család tulajdona		Boldogság a fontos</a:t>
            </a:r>
          </a:p>
          <a:p>
            <a:r>
              <a:rPr lang="hu-HU" dirty="0"/>
              <a:t>Engedelmességgel tartozik				Földi élet számít</a:t>
            </a:r>
          </a:p>
          <a:p>
            <a:r>
              <a:rPr lang="hu-HU" dirty="0"/>
              <a:t>Érdekházasság – vagyon, befolyás			Hitvesi szerelem</a:t>
            </a:r>
          </a:p>
          <a:p>
            <a:r>
              <a:rPr lang="hu-HU" dirty="0"/>
              <a:t>Lovagi párbaj, virtus					Humánum védelme</a:t>
            </a:r>
          </a:p>
          <a:p>
            <a:r>
              <a:rPr lang="hu-HU" dirty="0"/>
              <a:t>Büszkeség, </a:t>
            </a:r>
            <a:r>
              <a:rPr lang="hu-HU" dirty="0" err="1"/>
              <a:t>vendetta</a:t>
            </a:r>
            <a:r>
              <a:rPr lang="hu-HU" dirty="0"/>
              <a:t>					Megbocsájtás, kibékülés</a:t>
            </a:r>
          </a:p>
        </p:txBody>
      </p:sp>
      <p:sp>
        <p:nvSpPr>
          <p:cNvPr id="4" name="Nyíl: balra-jobbra mutató 3">
            <a:extLst>
              <a:ext uri="{FF2B5EF4-FFF2-40B4-BE49-F238E27FC236}">
                <a16:creationId xmlns:a16="http://schemas.microsoft.com/office/drawing/2014/main" id="{1B383226-7427-3BCD-9F5D-ADF55A300B0B}"/>
              </a:ext>
            </a:extLst>
          </p:cNvPr>
          <p:cNvSpPr/>
          <p:nvPr/>
        </p:nvSpPr>
        <p:spPr>
          <a:xfrm>
            <a:off x="5710135" y="3710255"/>
            <a:ext cx="1789890" cy="71984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ív, Valentin-nap, kreativit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20DE964-26E8-4FC1-7087-19A5092E1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36" y="0"/>
            <a:ext cx="2149812" cy="21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6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5C3D3AB-9F98-7718-D2EB-83AAA971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075722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0070C0"/>
                </a:solidFill>
              </a:rPr>
              <a:t>Szereplők: Rómeó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CEFD07-CED3-5ECA-AFDE-8AD1B8FC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03" y="1763285"/>
            <a:ext cx="8287459" cy="5039851"/>
          </a:xfrm>
        </p:spPr>
        <p:txBody>
          <a:bodyPr anchor="t">
            <a:noAutofit/>
          </a:bodyPr>
          <a:lstStyle/>
          <a:p>
            <a:r>
              <a:rPr lang="hu-HU" sz="2400" dirty="0"/>
              <a:t>Személye: </a:t>
            </a:r>
            <a:r>
              <a:rPr lang="hu-HU" sz="2400" dirty="0" err="1"/>
              <a:t>Montague</a:t>
            </a:r>
            <a:r>
              <a:rPr lang="hu-HU" sz="2400" dirty="0"/>
              <a:t> fia</a:t>
            </a:r>
          </a:p>
          <a:p>
            <a:r>
              <a:rPr lang="hu-HU" sz="2400" b="1" dirty="0"/>
              <a:t>Jelleme</a:t>
            </a:r>
            <a:r>
              <a:rPr lang="hu-HU" sz="2400" dirty="0"/>
              <a:t>: szenvedélyes, szerelmes, először még másba (Róza), elszánt, karakán, meggondolatlan, érzelmeit követi, álmodozó fiatalemberből felelős ifjú férj lesz</a:t>
            </a:r>
          </a:p>
          <a:p>
            <a:r>
              <a:rPr lang="hu-HU" sz="2400" b="1" dirty="0"/>
              <a:t>Tettei</a:t>
            </a:r>
            <a:r>
              <a:rPr lang="hu-HU" sz="2400" dirty="0"/>
              <a:t>: Szépen, kifinomultan fejezi ki magát, költőien udvarol, kezdeményező, leleményes (álarcosbál, erkély)</a:t>
            </a:r>
          </a:p>
          <a:p>
            <a:r>
              <a:rPr lang="hu-HU" sz="2400" b="1" dirty="0"/>
              <a:t>DE</a:t>
            </a:r>
            <a:r>
              <a:rPr lang="hu-HU" sz="2400" dirty="0"/>
              <a:t>: szerelmükért Júlia többet tesz, nagyobb áldozatot hoz</a:t>
            </a:r>
          </a:p>
          <a:p>
            <a:r>
              <a:rPr lang="hu-HU" sz="2400" dirty="0" err="1"/>
              <a:t>Tybalt</a:t>
            </a:r>
            <a:r>
              <a:rPr lang="hu-HU" sz="2400" dirty="0"/>
              <a:t> megöli </a:t>
            </a:r>
            <a:r>
              <a:rPr lang="hu-HU" sz="2400" dirty="0" err="1"/>
              <a:t>Mercutiót</a:t>
            </a:r>
            <a:r>
              <a:rPr lang="hu-HU" sz="2400" dirty="0"/>
              <a:t>, legjobb barátját</a:t>
            </a:r>
          </a:p>
          <a:p>
            <a:r>
              <a:rPr lang="hu-HU" sz="2400" dirty="0"/>
              <a:t>Rómeó megöli </a:t>
            </a:r>
            <a:r>
              <a:rPr lang="hu-HU" sz="2400" dirty="0" err="1"/>
              <a:t>Tybaltot</a:t>
            </a:r>
            <a:r>
              <a:rPr lang="hu-HU" sz="2400" dirty="0"/>
              <a:t>, Júlia bátyját, ezért Veronából száműzik</a:t>
            </a:r>
          </a:p>
          <a:p>
            <a:r>
              <a:rPr lang="hu-HU" sz="2400" dirty="0"/>
              <a:t>Tragikus hős, aki nem tudja fékezni </a:t>
            </a:r>
            <a:r>
              <a:rPr lang="hu-HU" sz="2400" dirty="0" err="1"/>
              <a:t>indulatait</a:t>
            </a:r>
            <a:endParaRPr lang="hu-HU" sz="2400" dirty="0"/>
          </a:p>
          <a:p>
            <a:r>
              <a:rPr lang="hu-HU" sz="2400" dirty="0"/>
              <a:t>Sorsa: A végén meghal, mérget iszik</a:t>
            </a:r>
          </a:p>
        </p:txBody>
      </p:sp>
      <p:pic>
        <p:nvPicPr>
          <p:cNvPr id="5" name="Kép 4" descr="A képen személy, Emberi arc, ruházat, aja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15C5BFD-E413-8BA6-1514-AC961C98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15332" b="2"/>
          <a:stretch>
            <a:fillRect/>
          </a:stretch>
        </p:blipFill>
        <p:spPr>
          <a:xfrm>
            <a:off x="8494311" y="2067115"/>
            <a:ext cx="3697689" cy="3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2C9C4F-E2D7-1C77-2586-4C324DA4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276381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Szereplők: Júlia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606BF-DB25-6EB3-1129-C05F0923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3286"/>
            <a:ext cx="8095487" cy="4982954"/>
          </a:xfrm>
        </p:spPr>
        <p:txBody>
          <a:bodyPr anchor="t">
            <a:normAutofit fontScale="92500" lnSpcReduction="10000"/>
          </a:bodyPr>
          <a:lstStyle/>
          <a:p>
            <a:r>
              <a:rPr lang="hu-HU" dirty="0"/>
              <a:t>Személye: </a:t>
            </a:r>
            <a:r>
              <a:rPr lang="hu-HU" dirty="0" err="1"/>
              <a:t>Capulet</a:t>
            </a:r>
            <a:r>
              <a:rPr lang="hu-HU" dirty="0"/>
              <a:t> lánya – nincs még 14 éves</a:t>
            </a:r>
          </a:p>
          <a:p>
            <a:r>
              <a:rPr lang="hu-HU" b="1" dirty="0"/>
              <a:t>Jelleme:</a:t>
            </a:r>
            <a:r>
              <a:rPr lang="hu-HU" dirty="0"/>
              <a:t> érettebb, felelősebb, mélyebb karakter, mint Rómeó, eleinte szófogadó, illemtudó, majd a szerelem miatt válik a naiv kamaszlányból súlyos döntéseket hozó, felelősségteljes nővé</a:t>
            </a:r>
          </a:p>
          <a:p>
            <a:r>
              <a:rPr lang="hu-HU" dirty="0"/>
              <a:t>Szülei nem értik meg, elvárják, hogy a családi érdekek szerint döntsön –Paris felesége legyen</a:t>
            </a:r>
          </a:p>
          <a:p>
            <a:r>
              <a:rPr lang="hu-HU" b="1" dirty="0"/>
              <a:t>Segítői:</a:t>
            </a:r>
            <a:r>
              <a:rPr lang="hu-HU" dirty="0"/>
              <a:t> Dajka, Lőrinc barát</a:t>
            </a:r>
          </a:p>
          <a:p>
            <a:r>
              <a:rPr lang="hu-HU" b="1" dirty="0"/>
              <a:t>Tettei:</a:t>
            </a:r>
            <a:r>
              <a:rPr lang="hu-HU" dirty="0"/>
              <a:t> Súlyosabbak: szembeszáll a szüleivel, rokona gyilkosában a szerelmét látja, odaadja az ártatlanságát, felvállalja őszintén a testi-lelki szerelmet, tetszhalál</a:t>
            </a:r>
          </a:p>
          <a:p>
            <a:r>
              <a:rPr lang="hu-HU" dirty="0"/>
              <a:t>Sorsa: öngyilkosság tőrrel</a:t>
            </a:r>
          </a:p>
          <a:p>
            <a:endParaRPr lang="hu-HU" sz="2000" dirty="0"/>
          </a:p>
        </p:txBody>
      </p:sp>
      <p:pic>
        <p:nvPicPr>
          <p:cNvPr id="5" name="Kép 4" descr="A képen személy, csók, fa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07D81B-BBCF-0516-24B8-53651863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r="26926" b="1"/>
          <a:stretch>
            <a:fillRect/>
          </a:stretch>
        </p:blipFill>
        <p:spPr>
          <a:xfrm>
            <a:off x="8247887" y="2011701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24CB87-7D37-B9C6-09A8-5DAA467A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94769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FF0000"/>
                </a:solidFill>
              </a:rPr>
              <a:t>Szereplők: Paris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38869D-DA83-C00C-1EB6-6CCE8451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911493"/>
            <a:ext cx="7558391" cy="4772576"/>
          </a:xfrm>
        </p:spPr>
        <p:txBody>
          <a:bodyPr anchor="t">
            <a:normAutofit/>
          </a:bodyPr>
          <a:lstStyle/>
          <a:p>
            <a:r>
              <a:rPr lang="hu-HU" sz="2400" dirty="0"/>
              <a:t>Személye: fiatal gróf, a herceg rokona, gazdag, előkelő, vonzó, ideális férjjelölt Júliának</a:t>
            </a:r>
          </a:p>
          <a:p>
            <a:r>
              <a:rPr lang="hu-HU" sz="2400" dirty="0"/>
              <a:t>Jelleme: régimódi, Júlia apjától kéri meg a kezét, ügyetlen kardforgató, Rómeó könnyedén legyőzi, megöli Júlia sírjánál</a:t>
            </a:r>
          </a:p>
          <a:p>
            <a:r>
              <a:rPr lang="hu-HU" sz="2400" dirty="0"/>
              <a:t>Tettei: nincs sok szerepe, a hagyományos értékrendet, házassági modellt képviseli, megkéri Júlia kezét, őszintén gyászolja</a:t>
            </a:r>
          </a:p>
          <a:p>
            <a:r>
              <a:rPr lang="hu-HU" sz="2400" dirty="0"/>
              <a:t>Sorsa: Rómeó párbajban megöli</a:t>
            </a:r>
          </a:p>
        </p:txBody>
      </p:sp>
      <p:pic>
        <p:nvPicPr>
          <p:cNvPr id="5" name="Kép 4" descr="A képen Emberi arc, ruházat, portré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EE708BA-1E80-2FAB-FDC8-6F9589E2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1"/>
          <a:stretch>
            <a:fillRect/>
          </a:stretch>
        </p:blipFill>
        <p:spPr>
          <a:xfrm>
            <a:off x="8040189" y="1911493"/>
            <a:ext cx="3550824" cy="3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B2D771-C11E-99B8-1FE7-0D3EB7A0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247933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Szereplők: </a:t>
            </a:r>
            <a:r>
              <a:rPr lang="hu-HU" sz="5400" b="1" dirty="0" err="1">
                <a:solidFill>
                  <a:srgbClr val="C00000"/>
                </a:solidFill>
              </a:rPr>
              <a:t>Mercutio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30A318-4A4B-275E-3F40-16644363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78" y="1992376"/>
            <a:ext cx="7705122" cy="4743704"/>
          </a:xfrm>
        </p:spPr>
        <p:txBody>
          <a:bodyPr anchor="t">
            <a:normAutofit/>
          </a:bodyPr>
          <a:lstStyle/>
          <a:p>
            <a:r>
              <a:rPr lang="hu-HU" sz="2400" dirty="0"/>
              <a:t>Személye: A herceg rokona, Rómeó barátja</a:t>
            </a:r>
          </a:p>
          <a:p>
            <a:r>
              <a:rPr lang="hu-HU" sz="2400" b="1" dirty="0"/>
              <a:t>Jelleme</a:t>
            </a:r>
            <a:r>
              <a:rPr lang="hu-HU" sz="2400" dirty="0"/>
              <a:t>: vicces, életvidám, sziporkázó, szókimondó, szabadszájú, kalandvágyó, igazi reneszánsz jellem, ő a leglíraibb és legkedveltebb szereplő – </a:t>
            </a:r>
            <a:r>
              <a:rPr lang="hu-HU" sz="2400" dirty="0" err="1"/>
              <a:t>Mab</a:t>
            </a:r>
            <a:r>
              <a:rPr lang="hu-HU" sz="2400" dirty="0"/>
              <a:t>-királynő monológja – képzelőerő, álmok, varázslás tündére </a:t>
            </a:r>
          </a:p>
          <a:p>
            <a:r>
              <a:rPr lang="hu-HU" sz="2400" dirty="0"/>
              <a:t>Tettei: provokálta </a:t>
            </a:r>
            <a:r>
              <a:rPr lang="hu-HU" sz="2400" dirty="0" err="1"/>
              <a:t>Tybaltot</a:t>
            </a:r>
            <a:r>
              <a:rPr lang="hu-HU" sz="2400" dirty="0"/>
              <a:t>, párviadal, </a:t>
            </a:r>
            <a:r>
              <a:rPr lang="hu-HU" sz="2400" dirty="0" err="1"/>
              <a:t>Mercutio</a:t>
            </a:r>
            <a:r>
              <a:rPr lang="hu-HU" sz="2400" dirty="0"/>
              <a:t> halála – haldokolva megátkozza mindkét családot - elmélyíti a konfliktust, Rómeó bosszúja</a:t>
            </a:r>
          </a:p>
          <a:p>
            <a:r>
              <a:rPr lang="hu-HU" sz="2400" dirty="0"/>
              <a:t>Sorsa: </a:t>
            </a:r>
            <a:r>
              <a:rPr lang="hu-HU" sz="2400" dirty="0" err="1"/>
              <a:t>Tybalt</a:t>
            </a:r>
            <a:r>
              <a:rPr lang="hu-HU" sz="2400" dirty="0"/>
              <a:t> megöli – halála sorsforduló a műben</a:t>
            </a:r>
          </a:p>
        </p:txBody>
      </p:sp>
      <p:pic>
        <p:nvPicPr>
          <p:cNvPr id="5" name="Kép 4" descr="A képen személy, Emberi arc, mosoly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3E20525-1CC5-9D4E-5919-D71CF70F7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>
            <a:fillRect/>
          </a:stretch>
        </p:blipFill>
        <p:spPr>
          <a:xfrm>
            <a:off x="8031258" y="19923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E856C18-9DFC-69AD-7C6A-F5888BBC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76481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Szereplők: </a:t>
            </a:r>
            <a:r>
              <a:rPr lang="hu-HU" sz="5400" b="1" dirty="0" err="1">
                <a:solidFill>
                  <a:srgbClr val="C00000"/>
                </a:solidFill>
              </a:rPr>
              <a:t>Tybalt</a:t>
            </a:r>
            <a:endParaRPr lang="hu-HU" sz="5400" b="1" dirty="0">
              <a:solidFill>
                <a:srgbClr val="C00000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156618-A3EB-AB68-81D6-49A3B500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11493"/>
            <a:ext cx="7401338" cy="4777851"/>
          </a:xfrm>
        </p:spPr>
        <p:txBody>
          <a:bodyPr anchor="t">
            <a:normAutofit/>
          </a:bodyPr>
          <a:lstStyle/>
          <a:p>
            <a:r>
              <a:rPr lang="hu-HU" sz="2400" dirty="0"/>
              <a:t>Személye: </a:t>
            </a:r>
            <a:r>
              <a:rPr lang="hu-HU" sz="2400" dirty="0" err="1"/>
              <a:t>Capulettné</a:t>
            </a:r>
            <a:r>
              <a:rPr lang="hu-HU" sz="2400" dirty="0"/>
              <a:t> unokaöccse</a:t>
            </a:r>
          </a:p>
          <a:p>
            <a:r>
              <a:rPr lang="hu-HU" sz="2400" b="1" dirty="0"/>
              <a:t>Jelleme</a:t>
            </a:r>
            <a:r>
              <a:rPr lang="hu-HU" sz="2400" dirty="0"/>
              <a:t>: intrikus, gőgös, sok benne a gyűlölet</a:t>
            </a:r>
          </a:p>
          <a:p>
            <a:r>
              <a:rPr lang="hu-HU" sz="2400" dirty="0"/>
              <a:t>Tettei: megöli </a:t>
            </a:r>
            <a:r>
              <a:rPr lang="hu-HU" sz="2400" dirty="0" err="1"/>
              <a:t>Mercutiót</a:t>
            </a:r>
            <a:r>
              <a:rPr lang="hu-HU" sz="2400" dirty="0"/>
              <a:t>, tette kárt okoz, de nem vezetik önző indítékok, a családi becsület-tekintély őrzésének megszállottja, dühödt ellensége a </a:t>
            </a:r>
            <a:r>
              <a:rPr lang="hu-HU" sz="2400" dirty="0" err="1"/>
              <a:t>Montague</a:t>
            </a:r>
            <a:r>
              <a:rPr lang="hu-HU" sz="2400" dirty="0"/>
              <a:t> családnak, mindent ebből a perspektívából néz</a:t>
            </a:r>
          </a:p>
          <a:p>
            <a:r>
              <a:rPr lang="hu-HU" sz="2400" dirty="0"/>
              <a:t>Sorsa: Beleköt a nyílt utcán Rómeóba, aki ki akar térni a párbaj elől (mivel titokban Júlia a felesége, így rokonok), </a:t>
            </a:r>
            <a:r>
              <a:rPr lang="hu-HU" sz="2400" dirty="0" err="1"/>
              <a:t>Tybalt</a:t>
            </a:r>
            <a:r>
              <a:rPr lang="hu-HU" sz="2400" dirty="0"/>
              <a:t> orvul leszúrja </a:t>
            </a:r>
            <a:r>
              <a:rPr lang="hu-HU" sz="2400" dirty="0" err="1"/>
              <a:t>Mercutiot</a:t>
            </a:r>
            <a:r>
              <a:rPr lang="hu-HU" sz="2400" dirty="0"/>
              <a:t>, ezért végül Rómeó párbajban megöli – </a:t>
            </a:r>
            <a:r>
              <a:rPr lang="hu-HU" sz="2400" dirty="0" err="1"/>
              <a:t>Tybalt</a:t>
            </a:r>
            <a:r>
              <a:rPr lang="hu-HU" sz="2400" dirty="0"/>
              <a:t> provokációja, gyilkossága, halála vezet a tragédiához</a:t>
            </a:r>
          </a:p>
        </p:txBody>
      </p:sp>
      <p:pic>
        <p:nvPicPr>
          <p:cNvPr id="5" name="Kép 4" descr="A képen személy, Emberi arc, ruházat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4579E84-047F-A9D5-0202-D77780E2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r="5579" b="-2"/>
          <a:stretch>
            <a:fillRect/>
          </a:stretch>
        </p:blipFill>
        <p:spPr>
          <a:xfrm>
            <a:off x="7976616" y="212445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6FB2BE-AC6C-7888-0A4E-2ECF7887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1440" y="3637280"/>
            <a:ext cx="50800" cy="2946399"/>
          </a:xfrm>
        </p:spPr>
        <p:txBody>
          <a:bodyPr anchor="ctr">
            <a:normAutofit/>
          </a:bodyPr>
          <a:lstStyle/>
          <a:p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5" name="Kép 4" descr="A képen közlekedés, vízijármű, festmény, haj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BEF9F40-FD94-1B37-6877-2EDCBA99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3" b="12210"/>
          <a:stretch>
            <a:fillRect/>
          </a:stretch>
        </p:blipFill>
        <p:spPr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513A5C-586E-0A31-F714-A2DEE816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3281680"/>
            <a:ext cx="11734800" cy="3576309"/>
          </a:xfrm>
        </p:spPr>
        <p:txBody>
          <a:bodyPr anchor="ctr">
            <a:normAutofit fontScale="92500" lnSpcReduction="20000"/>
          </a:bodyPr>
          <a:lstStyle/>
          <a:p>
            <a:r>
              <a:rPr lang="hu-HU" sz="2400" dirty="0"/>
              <a:t>16.század végére Anglia Európa nagyhatalma lett</a:t>
            </a:r>
          </a:p>
          <a:p>
            <a:r>
              <a:rPr lang="hu-HU" sz="2400" dirty="0"/>
              <a:t>1588-ban </a:t>
            </a:r>
            <a:r>
              <a:rPr lang="hu-HU" sz="2400" b="1" dirty="0"/>
              <a:t>Francis Drake </a:t>
            </a:r>
            <a:r>
              <a:rPr lang="hu-HU" sz="2400" dirty="0"/>
              <a:t>(a királynő kalóza) vezetésével legyőzték a győzhetetlen </a:t>
            </a:r>
            <a:r>
              <a:rPr lang="hu-HU" sz="2400" b="1" dirty="0"/>
              <a:t>Spanyol Armadát</a:t>
            </a:r>
          </a:p>
          <a:p>
            <a:r>
              <a:rPr lang="hu-HU" sz="2400" b="1" dirty="0"/>
              <a:t>Angol gyarmatosítás </a:t>
            </a:r>
            <a:r>
              <a:rPr lang="hu-HU" sz="2400" dirty="0"/>
              <a:t>kezdete – gazdasági jólét – kialakuló polgárság</a:t>
            </a:r>
          </a:p>
          <a:p>
            <a:r>
              <a:rPr lang="hu-HU" sz="2400" dirty="0"/>
              <a:t>Az angol tudomány, kultúra, irodalom virágkora</a:t>
            </a:r>
          </a:p>
          <a:p>
            <a:r>
              <a:rPr lang="hu-HU" sz="2400" b="1" dirty="0"/>
              <a:t>Erzsébet-kori </a:t>
            </a:r>
            <a:r>
              <a:rPr lang="hu-HU" sz="2400" dirty="0"/>
              <a:t>(1558-1603), </a:t>
            </a:r>
            <a:r>
              <a:rPr lang="hu-HU" sz="2400" b="1" dirty="0"/>
              <a:t>Jakab-kori </a:t>
            </a:r>
            <a:r>
              <a:rPr lang="hu-HU" sz="2400" dirty="0"/>
              <a:t>(1603-1625) virágzás</a:t>
            </a:r>
          </a:p>
          <a:p>
            <a:r>
              <a:rPr lang="hu-HU" sz="2400" dirty="0"/>
              <a:t>I. Erzsébet támogatta a színjátszást – nyomában a főurak is – főúri patrónusok</a:t>
            </a:r>
          </a:p>
          <a:p>
            <a:r>
              <a:rPr lang="hu-HU" sz="2400" dirty="0"/>
              <a:t>Új színházak épülnek – </a:t>
            </a:r>
            <a:r>
              <a:rPr lang="hu-HU" sz="2400" dirty="0" err="1"/>
              <a:t>Globe</a:t>
            </a:r>
            <a:r>
              <a:rPr lang="hu-HU" sz="2400" dirty="0"/>
              <a:t> – dráma az uralkodó műfaj – polgárság ezt igényelte – mindig új darabot követeltek – változatos történet sok szereplővel, látványosság, dráma, feszültség</a:t>
            </a:r>
          </a:p>
          <a:p>
            <a:r>
              <a:rPr lang="hu-HU" sz="2400" dirty="0"/>
              <a:t>William Shakespeare (1564-1616)</a:t>
            </a:r>
          </a:p>
        </p:txBody>
      </p:sp>
    </p:spTree>
    <p:extLst>
      <p:ext uri="{BB962C8B-B14F-4D97-AF65-F5344CB8AC3E}">
        <p14:creationId xmlns:p14="http://schemas.microsoft.com/office/powerpoint/2010/main" val="13138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0C80A83-E8F3-1620-77A1-819E8D33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314038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Szereplők: Dajka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315F5D-4275-9AB2-3582-19F07D05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828799"/>
            <a:ext cx="7203440" cy="4790661"/>
          </a:xfrm>
        </p:spPr>
        <p:txBody>
          <a:bodyPr anchor="t">
            <a:normAutofit/>
          </a:bodyPr>
          <a:lstStyle/>
          <a:p>
            <a:r>
              <a:rPr lang="hu-HU" sz="2400" dirty="0"/>
              <a:t>Személye: Júlia dajkája - anyja 13 évesen megszülte Júliát, dajka nevelte fel, minden rezdülését ismeri, nem ítélkezik, Júlia vele bizalmas, szerelmi közbenjáró, a szerelmesek segítője</a:t>
            </a:r>
          </a:p>
          <a:p>
            <a:r>
              <a:rPr lang="hu-HU" sz="2400" b="1" dirty="0"/>
              <a:t>Jelleme:</a:t>
            </a:r>
            <a:r>
              <a:rPr lang="hu-HU" sz="2400" dirty="0"/>
              <a:t> komikus mellékszereplő, vulgáris humorú, szókimondó, vérbő, jószívű, de nem kifinomult lelkű</a:t>
            </a:r>
          </a:p>
          <a:p>
            <a:r>
              <a:rPr lang="hu-HU" sz="2400" dirty="0"/>
              <a:t>Tettei: eleinte támogatja a szerelmeseket, később házasságpárti lesz, hűséges a gazdáihoz, nem az elvekhez</a:t>
            </a:r>
          </a:p>
          <a:p>
            <a:r>
              <a:rPr lang="hu-HU" sz="2400" dirty="0"/>
              <a:t>Sorsa: életben marad</a:t>
            </a:r>
          </a:p>
        </p:txBody>
      </p:sp>
      <p:pic>
        <p:nvPicPr>
          <p:cNvPr id="5" name="Kép 4" descr="A képen Emberi arc, ruházat, személy, fátyo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88ADAE3-6382-6E98-395A-668285CC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 r="1746" b="2"/>
          <a:stretch>
            <a:fillRect/>
          </a:stretch>
        </p:blipFill>
        <p:spPr>
          <a:xfrm>
            <a:off x="7833360" y="2112264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530A88-17C7-1F1D-01F6-FA4D8B98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6450800" cy="998836"/>
          </a:xfrm>
        </p:spPr>
        <p:txBody>
          <a:bodyPr anchor="b">
            <a:normAutofit/>
          </a:bodyPr>
          <a:lstStyle/>
          <a:p>
            <a:r>
              <a:rPr lang="hu-HU" sz="5000" b="1" dirty="0">
                <a:solidFill>
                  <a:srgbClr val="C00000"/>
                </a:solidFill>
              </a:rPr>
              <a:t>Szereplők: Lőrinc barát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747D55-8C27-43A3-592A-E7056575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2409444"/>
            <a:ext cx="6307263" cy="4177348"/>
          </a:xfrm>
        </p:spPr>
        <p:txBody>
          <a:bodyPr anchor="t">
            <a:normAutofit fontScale="85000" lnSpcReduction="20000"/>
          </a:bodyPr>
          <a:lstStyle/>
          <a:p>
            <a:r>
              <a:rPr lang="hu-HU" sz="2400" dirty="0"/>
              <a:t>Személye: Tudós, lelki vezető, célja a felek kibékítése, bölcs, idős ember, a szerelmesek legfőbb támogatója</a:t>
            </a:r>
          </a:p>
          <a:p>
            <a:r>
              <a:rPr lang="hu-HU" sz="2400" dirty="0"/>
              <a:t>Jelleme: Magasztos erkölcsi elvek, távlati célok vezérlik (megbékélés, házasság védelme), komoly, tiszteletre méltó, önzetlenül támogató, humanista természetbúvár</a:t>
            </a:r>
          </a:p>
          <a:p>
            <a:r>
              <a:rPr lang="hu-HU" sz="2400" dirty="0"/>
              <a:t>Tettei: házasság szentesítése, főzet, üzenet küldése Rómeónak</a:t>
            </a:r>
          </a:p>
          <a:p>
            <a:r>
              <a:rPr lang="hu-HU" sz="2400" dirty="0"/>
              <a:t>Jó szándéka paradox módon tragédiát idéz elő – nemes szándék – reménytelen helyzet – túl régi és nagy a viszály</a:t>
            </a:r>
          </a:p>
          <a:p>
            <a:r>
              <a:rPr lang="hu-HU" sz="2400" dirty="0"/>
              <a:t>A tragédia egyik kulcsszereplője – a tragédia elkerülését tervezi, de segítségével mégis bekövetkezik – kommunikációs probléma – hírvivő késlekedése karantén miatt</a:t>
            </a:r>
          </a:p>
          <a:p>
            <a:endParaRPr lang="hu-HU" sz="1500" dirty="0"/>
          </a:p>
        </p:txBody>
      </p:sp>
      <p:pic>
        <p:nvPicPr>
          <p:cNvPr id="5" name="Kép 4" descr="A képen személy, Emberi arc, szöveg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F601206-8673-02E1-16DA-91E61D5D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7" y="2562708"/>
            <a:ext cx="5458968" cy="37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BB8AA0-2F3A-034F-38C0-8B0189D2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u-HU" sz="4800" b="1" dirty="0">
                <a:solidFill>
                  <a:srgbClr val="0070C0"/>
                </a:solidFill>
              </a:rPr>
              <a:t>Drámai művek szerkezeti egységei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200093F6-A205-BCE6-3781-9C056458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" y="2203078"/>
            <a:ext cx="8747759" cy="4267991"/>
          </a:xfrm>
        </p:spPr>
        <p:txBody>
          <a:bodyPr anchor="ctr">
            <a:noAutofit/>
          </a:bodyPr>
          <a:lstStyle/>
          <a:p>
            <a:r>
              <a:rPr lang="hu-HU" sz="2400" b="1" u="sng" dirty="0"/>
              <a:t>Expozíció</a:t>
            </a:r>
            <a:r>
              <a:rPr lang="hu-HU" sz="2400" dirty="0"/>
              <a:t>: Bevezető rész, előkészítés, alapszituáció/ drámai szituáció – Megismerjük az előzményeket, jellemeket, viszonyokat, törekvéseket, konfliktust</a:t>
            </a:r>
          </a:p>
          <a:p>
            <a:r>
              <a:rPr lang="hu-HU" sz="2400" b="1" u="sng" dirty="0"/>
              <a:t>Bonyodalom:</a:t>
            </a:r>
            <a:r>
              <a:rPr lang="hu-HU" sz="2400" dirty="0"/>
              <a:t> A drámai harc kiindulópontja, az alaphelyzetből következő eseménysor, a konfliktus magja</a:t>
            </a:r>
          </a:p>
          <a:p>
            <a:r>
              <a:rPr lang="hu-HU" sz="2400" b="1" u="sng" dirty="0"/>
              <a:t>Késleltetés</a:t>
            </a:r>
            <a:r>
              <a:rPr lang="hu-HU" sz="2400" dirty="0"/>
              <a:t>: Lehetséges megoldást ígérő helyzet, szituáció</a:t>
            </a:r>
          </a:p>
          <a:p>
            <a:r>
              <a:rPr lang="hu-HU" sz="2400" b="1" u="sng" dirty="0"/>
              <a:t>Krízis, fordulópont</a:t>
            </a:r>
            <a:r>
              <a:rPr lang="hu-HU" sz="2400" dirty="0"/>
              <a:t>: Tetőpont, a legizgalmasabb rész, a feszültség csúcsa</a:t>
            </a:r>
          </a:p>
          <a:p>
            <a:r>
              <a:rPr lang="hu-HU" sz="2400" b="1" u="sng" dirty="0"/>
              <a:t>Katasztrófa:</a:t>
            </a:r>
            <a:r>
              <a:rPr lang="hu-HU" sz="2400" dirty="0"/>
              <a:t> A tragédiában értékvesztés következik be</a:t>
            </a:r>
          </a:p>
          <a:p>
            <a:r>
              <a:rPr lang="hu-HU" sz="2400" b="1" u="sng" dirty="0"/>
              <a:t>Tragikus végkifejlet</a:t>
            </a:r>
            <a:r>
              <a:rPr lang="hu-HU" sz="2400" dirty="0"/>
              <a:t>: Befejezés, megoldás, új egyensúlyi helyzet</a:t>
            </a:r>
          </a:p>
        </p:txBody>
      </p:sp>
      <p:pic>
        <p:nvPicPr>
          <p:cNvPr id="7" name="Kép 6" descr="A képen ruházat, maszk, Masz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9B671BE-048D-04FF-B198-26474681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3" b="-3"/>
          <a:stretch>
            <a:fillRect/>
          </a:stretch>
        </p:blipFill>
        <p:spPr>
          <a:xfrm>
            <a:off x="8746334" y="2984302"/>
            <a:ext cx="3354225" cy="24189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DA91028-2A4B-DFA5-CE6E-516FEA15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Rómeó és Júlia szerkezete</a:t>
            </a:r>
          </a:p>
        </p:txBody>
      </p:sp>
      <p:pic>
        <p:nvPicPr>
          <p:cNvPr id="7" name="Kép 6" descr="A képen fedett pályás, menyasszonyi ruha, szobor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189373A-47F3-F8EA-D9B9-CF82F9A7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16415" b="1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B9BB57-8240-D0F0-D592-4ADEF54E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4" y="0"/>
            <a:ext cx="7875086" cy="6857999"/>
          </a:xfrm>
        </p:spPr>
        <p:txBody>
          <a:bodyPr anchor="ctr">
            <a:noAutofit/>
          </a:bodyPr>
          <a:lstStyle/>
          <a:p>
            <a:r>
              <a:rPr lang="hu-HU" sz="2400" b="1" u="sng" dirty="0">
                <a:solidFill>
                  <a:srgbClr val="C00000"/>
                </a:solidFill>
              </a:rPr>
              <a:t>Expozíció: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</a:p>
          <a:p>
            <a:r>
              <a:rPr lang="hu-HU" sz="2400" dirty="0" err="1"/>
              <a:t>Montague</a:t>
            </a:r>
            <a:r>
              <a:rPr lang="hu-HU" sz="2400" dirty="0"/>
              <a:t>/ </a:t>
            </a:r>
            <a:r>
              <a:rPr lang="hu-HU" sz="2400" dirty="0" err="1"/>
              <a:t>Capulet</a:t>
            </a:r>
            <a:r>
              <a:rPr lang="hu-HU" sz="2400" dirty="0"/>
              <a:t> család közötti viszály – tragikus szituáció</a:t>
            </a:r>
          </a:p>
          <a:p>
            <a:r>
              <a:rPr lang="hu-HU" sz="2400" dirty="0"/>
              <a:t>Ellentét feszül a középkori értékrend (szülői önkény) és reneszánsz értékrend (szabad választás) között</a:t>
            </a:r>
          </a:p>
          <a:p>
            <a:r>
              <a:rPr lang="hu-HU" sz="2400" dirty="0"/>
              <a:t>Idősek (</a:t>
            </a:r>
            <a:r>
              <a:rPr lang="hu-HU" sz="2400" dirty="0" err="1"/>
              <a:t>Capulet</a:t>
            </a:r>
            <a:r>
              <a:rPr lang="hu-HU" sz="2400" dirty="0"/>
              <a:t> házaspár) és fiatalok (Rómeó, Rómeó barátai, Júlia) között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Bonyodalom:</a:t>
            </a:r>
          </a:p>
          <a:p>
            <a:r>
              <a:rPr lang="hu-HU" sz="2400" dirty="0"/>
              <a:t>Az álarcosbálon találkoznak a fiatalok, felismerik szerelmüket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Fordulópont:</a:t>
            </a:r>
          </a:p>
          <a:p>
            <a:r>
              <a:rPr lang="hu-HU" sz="2400" dirty="0" err="1"/>
              <a:t>Mercutiót</a:t>
            </a:r>
            <a:r>
              <a:rPr lang="hu-HU" sz="2400" dirty="0"/>
              <a:t> megöli </a:t>
            </a:r>
            <a:r>
              <a:rPr lang="hu-HU" sz="2400" dirty="0" err="1"/>
              <a:t>Tybalt</a:t>
            </a:r>
            <a:r>
              <a:rPr lang="hu-HU" sz="2400" dirty="0"/>
              <a:t>, </a:t>
            </a:r>
            <a:r>
              <a:rPr lang="hu-HU" sz="2400" dirty="0" err="1"/>
              <a:t>Tybaltot</a:t>
            </a:r>
            <a:r>
              <a:rPr lang="hu-HU" sz="2400" dirty="0"/>
              <a:t> megöli Rómeó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Tetőpont:</a:t>
            </a:r>
          </a:p>
          <a:p>
            <a:r>
              <a:rPr lang="hu-HU" sz="2400" dirty="0"/>
              <a:t>Kriptajelenet, a két szerelmes halála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Megoldás: </a:t>
            </a:r>
          </a:p>
          <a:p>
            <a:r>
              <a:rPr lang="hu-HU" sz="2400" dirty="0"/>
              <a:t>A két család megbékélése, aranyszobor a szerelmesekről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6C1468-EA20-B48B-16FD-D3292667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Rómeó és Júlia verselése/ hangneme</a:t>
            </a:r>
          </a:p>
        </p:txBody>
      </p:sp>
      <p:pic>
        <p:nvPicPr>
          <p:cNvPr id="5" name="Kép 4" descr="A képen ruházat, személy, épület, lábbeli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2550C7C-9A66-81CB-A440-DC790137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 b="-2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75D62D-E791-5960-49E5-0A6ADE81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4" y="81280"/>
            <a:ext cx="7793806" cy="6695440"/>
          </a:xfrm>
        </p:spPr>
        <p:txBody>
          <a:bodyPr anchor="ctr">
            <a:normAutofit/>
          </a:bodyPr>
          <a:lstStyle/>
          <a:p>
            <a:r>
              <a:rPr lang="hu-HU" sz="2400" dirty="0" err="1"/>
              <a:t>Blank</a:t>
            </a:r>
            <a:r>
              <a:rPr lang="hu-HU" sz="2400" dirty="0"/>
              <a:t> verse: 10-11 szótagos rímtelen jambikus (</a:t>
            </a:r>
            <a:r>
              <a:rPr lang="el-GR" sz="2400" dirty="0"/>
              <a:t>υ –</a:t>
            </a:r>
            <a:r>
              <a:rPr lang="hu-HU" sz="2400" dirty="0"/>
              <a:t>) sorok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Kevert hangnem: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Komikus: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</a:p>
          <a:p>
            <a:r>
              <a:rPr lang="hu-HU" sz="2400" dirty="0"/>
              <a:t>Szolgák civakodása (komikus, erotikus szójátékok)</a:t>
            </a:r>
          </a:p>
          <a:p>
            <a:r>
              <a:rPr lang="hu-HU" sz="2400" dirty="0"/>
              <a:t>Dajka beszéde (ironikus, erotikus)</a:t>
            </a:r>
          </a:p>
          <a:p>
            <a:r>
              <a:rPr lang="hu-HU" sz="2400" dirty="0"/>
              <a:t>Rómeó barátai (játékos, komikus, erotikus)</a:t>
            </a:r>
          </a:p>
          <a:p>
            <a:r>
              <a:rPr lang="hu-HU" sz="2400" dirty="0"/>
              <a:t>Szerelmesek (szenvedélyes, patetikus)</a:t>
            </a:r>
          </a:p>
          <a:p>
            <a:r>
              <a:rPr lang="hu-HU" sz="2400" b="1" dirty="0">
                <a:solidFill>
                  <a:srgbClr val="C00000"/>
                </a:solidFill>
              </a:rPr>
              <a:t>DE: </a:t>
            </a:r>
            <a:r>
              <a:rPr lang="hu-HU" sz="2400" b="1" dirty="0" err="1">
                <a:solidFill>
                  <a:srgbClr val="C00000"/>
                </a:solidFill>
              </a:rPr>
              <a:t>Tybalt</a:t>
            </a:r>
            <a:r>
              <a:rPr lang="hu-HU" sz="2400" b="1" dirty="0">
                <a:solidFill>
                  <a:srgbClr val="C00000"/>
                </a:solidFill>
              </a:rPr>
              <a:t> és </a:t>
            </a:r>
            <a:r>
              <a:rPr lang="hu-HU" sz="2400" b="1" dirty="0" err="1">
                <a:solidFill>
                  <a:srgbClr val="C00000"/>
                </a:solidFill>
              </a:rPr>
              <a:t>Mercutio</a:t>
            </a:r>
            <a:r>
              <a:rPr lang="hu-HU" sz="2400" b="1" dirty="0">
                <a:solidFill>
                  <a:srgbClr val="C00000"/>
                </a:solidFill>
              </a:rPr>
              <a:t> halála – Fordulópont</a:t>
            </a:r>
          </a:p>
          <a:p>
            <a:r>
              <a:rPr lang="hu-HU" sz="2400" b="1" u="sng" dirty="0">
                <a:solidFill>
                  <a:srgbClr val="C00000"/>
                </a:solidFill>
              </a:rPr>
              <a:t>Tragikus:</a:t>
            </a:r>
          </a:p>
          <a:p>
            <a:r>
              <a:rPr lang="hu-HU" sz="2400" dirty="0"/>
              <a:t>Nászéjszaka után Rómeó és Júlia (elégikus –trubadúrlíra)</a:t>
            </a:r>
          </a:p>
          <a:p>
            <a:r>
              <a:rPr lang="hu-HU" sz="2400" dirty="0"/>
              <a:t>Lőrinc barát (elégikus)</a:t>
            </a:r>
          </a:p>
          <a:p>
            <a:r>
              <a:rPr lang="hu-HU" sz="2400" dirty="0"/>
              <a:t>Júlia szüleivel való konfliktusa (elégikus)</a:t>
            </a:r>
          </a:p>
          <a:p>
            <a:r>
              <a:rPr lang="hu-HU" sz="2400" dirty="0"/>
              <a:t>Zárszó (elégikus)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9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F80C65-8380-44F0-AEF8-27A78727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9516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dráma tér és időviszonyai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6A1395-E96A-B58A-8437-C08453F5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82" y="1518969"/>
            <a:ext cx="7700663" cy="4973906"/>
          </a:xfrm>
        </p:spPr>
        <p:txBody>
          <a:bodyPr>
            <a:noAutofit/>
          </a:bodyPr>
          <a:lstStyle/>
          <a:p>
            <a:r>
              <a:rPr lang="hu-HU" sz="2400" dirty="0"/>
              <a:t>Nem követi az ókori drámák előírásait (egy térben, egy időben, egy szálon futó cselekmény) – Hármas egység elve</a:t>
            </a:r>
          </a:p>
          <a:p>
            <a:r>
              <a:rPr lang="hu-HU" sz="2400" dirty="0"/>
              <a:t>Párhuzamos szálon fut a cselekmény (Verona – Mantova – ide száműzik Rómeót)</a:t>
            </a:r>
          </a:p>
          <a:p>
            <a:r>
              <a:rPr lang="hu-HU" sz="2400" dirty="0"/>
              <a:t>Utcán, belső tereken játszódik (hálószoba, kripta)</a:t>
            </a:r>
          </a:p>
          <a:p>
            <a:r>
              <a:rPr lang="hu-HU" sz="2400" dirty="0"/>
              <a:t>A nézők szeme láttára történik a halál (ókorban nem!!!)</a:t>
            </a:r>
          </a:p>
          <a:p>
            <a:r>
              <a:rPr lang="hu-HU" sz="2400" dirty="0"/>
              <a:t>A cselekmény 5 nap alatt játszódik, nappalok és éjszakák váltakozása </a:t>
            </a:r>
          </a:p>
          <a:p>
            <a:r>
              <a:rPr lang="hu-HU" sz="2400" dirty="0"/>
              <a:t>Éjszaka: bál, erkélyjelenet, szerelem, halál</a:t>
            </a:r>
          </a:p>
          <a:p>
            <a:r>
              <a:rPr lang="hu-HU" sz="2400" dirty="0"/>
              <a:t>Nappal: mindig elválasztja a szerelmeseket, csak éjszaka találkozhatnak</a:t>
            </a:r>
          </a:p>
        </p:txBody>
      </p:sp>
      <p:pic>
        <p:nvPicPr>
          <p:cNvPr id="5" name="Kép 4" descr="A képen Emberi arc, személy, fa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46E0E34-450E-27F7-45AC-E64F975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r="17035" b="-2"/>
          <a:stretch>
            <a:fillRect/>
          </a:stretch>
        </p:blipFill>
        <p:spPr>
          <a:xfrm>
            <a:off x="8104866" y="1518969"/>
            <a:ext cx="3808852" cy="380885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5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B6F7A6F-FAFE-4237-9903-CD5737E0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0231120" cy="1325563"/>
          </a:xfrm>
        </p:spPr>
        <p:txBody>
          <a:bodyPr>
            <a:normAutofit/>
          </a:bodyPr>
          <a:lstStyle/>
          <a:p>
            <a:r>
              <a:rPr lang="hu-HU" sz="4100" b="1" dirty="0">
                <a:solidFill>
                  <a:srgbClr val="C00000"/>
                </a:solidFill>
              </a:rPr>
              <a:t>Félreértések, véletlenek, kommunikációs zavar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E3E3CC-51C6-61C9-A225-A35D8E2EB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706776"/>
            <a:ext cx="7733726" cy="4968344"/>
          </a:xfrm>
        </p:spPr>
        <p:txBody>
          <a:bodyPr>
            <a:normAutofit/>
          </a:bodyPr>
          <a:lstStyle/>
          <a:p>
            <a:r>
              <a:rPr lang="hu-HU" dirty="0" err="1"/>
              <a:t>Capulet</a:t>
            </a:r>
            <a:r>
              <a:rPr lang="hu-HU" dirty="0"/>
              <a:t> báli meghívóját az írástudatlan szolga Rómeóval olvastatja el</a:t>
            </a:r>
          </a:p>
          <a:p>
            <a:r>
              <a:rPr lang="hu-HU" dirty="0"/>
              <a:t>Rómeó nem kapja meg Lőrinc barát üzenetét</a:t>
            </a:r>
          </a:p>
          <a:p>
            <a:r>
              <a:rPr lang="hu-HU" dirty="0"/>
              <a:t>Vesztegzár a járvány miatt – küldönc nem tud időben Rómeóhoz érni – Rómeó csak Júlia haláláról értesül</a:t>
            </a:r>
          </a:p>
          <a:p>
            <a:r>
              <a:rPr lang="hu-HU" dirty="0"/>
              <a:t>Előrehozott esküvő – Júlia előbb veszi be az altatót, előbb </a:t>
            </a:r>
            <a:r>
              <a:rPr lang="hu-HU" dirty="0" err="1"/>
              <a:t>érbed</a:t>
            </a:r>
            <a:r>
              <a:rPr lang="hu-HU" dirty="0"/>
              <a:t> a 42 órás tetszhalott állapotból</a:t>
            </a:r>
          </a:p>
          <a:p>
            <a:r>
              <a:rPr lang="hu-HU" dirty="0"/>
              <a:t>Lőrinc barát nem ér oda időben a kriptához, hogy megakadályozza Rómeó öngyilkosságát</a:t>
            </a:r>
          </a:p>
        </p:txBody>
      </p:sp>
      <p:pic>
        <p:nvPicPr>
          <p:cNvPr id="5" name="Kép 4" descr="A képen személy, ruházat, fedett pályás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C06A7AB-5BEF-B7EA-0FF4-3DED8A82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22602" b="-1"/>
          <a:stretch>
            <a:fillRect/>
          </a:stretch>
        </p:blipFill>
        <p:spPr>
          <a:xfrm>
            <a:off x="8150247" y="1554480"/>
            <a:ext cx="3889392" cy="388939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21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250087-B7DA-ED07-3C44-D5D4CA13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4544704"/>
            <a:ext cx="5266368" cy="1811645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</a:rPr>
              <a:t>Miért a legnépszerűbb?</a:t>
            </a:r>
          </a:p>
        </p:txBody>
      </p:sp>
      <p:pic>
        <p:nvPicPr>
          <p:cNvPr id="5" name="Kép 4" descr="A képen növény, virág, kökörcsin, Hóvirá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7732D67-365F-BEE7-DAD7-6026A4F7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" b="2"/>
          <a:stretch>
            <a:fillRect/>
          </a:stretch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0FEA8B-E679-466E-9BCF-8DF20119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519" y="272374"/>
            <a:ext cx="5875507" cy="6410528"/>
          </a:xfrm>
        </p:spPr>
        <p:txBody>
          <a:bodyPr anchor="ctr">
            <a:noAutofit/>
          </a:bodyPr>
          <a:lstStyle/>
          <a:p>
            <a:r>
              <a:rPr lang="hu-HU" sz="2400" dirty="0"/>
              <a:t>Generációs különbségek drámája</a:t>
            </a:r>
          </a:p>
          <a:p>
            <a:r>
              <a:rPr lang="hu-HU" sz="2400" dirty="0"/>
              <a:t>Szerelmi tragédia</a:t>
            </a:r>
          </a:p>
          <a:p>
            <a:r>
              <a:rPr lang="hu-HU" sz="2400" dirty="0"/>
              <a:t>Családi ellentétek drámája</a:t>
            </a:r>
          </a:p>
          <a:p>
            <a:r>
              <a:rPr lang="hu-HU" sz="2400" dirty="0"/>
              <a:t>Középkori – Reneszánsz gondolkodás ütközése</a:t>
            </a:r>
          </a:p>
          <a:p>
            <a:r>
              <a:rPr lang="hu-HU" sz="2400" dirty="0"/>
              <a:t>Felnőtté válás drámája</a:t>
            </a:r>
          </a:p>
          <a:p>
            <a:r>
              <a:rPr lang="hu-HU" sz="2400" dirty="0"/>
              <a:t>Véletlenek tragédiája</a:t>
            </a:r>
          </a:p>
          <a:p>
            <a:r>
              <a:rPr lang="hu-HU" sz="2400" dirty="0"/>
              <a:t>Egyetemes, időtlen téma</a:t>
            </a:r>
          </a:p>
          <a:p>
            <a:r>
              <a:rPr lang="hu-HU" sz="2400" dirty="0"/>
              <a:t>Az emberi szív örök vágya a kiteljesedésre</a:t>
            </a:r>
          </a:p>
          <a:p>
            <a:r>
              <a:rPr lang="hu-HU" sz="2400" dirty="0"/>
              <a:t>Tiszta szerelem (érdek nélküli) drámája</a:t>
            </a:r>
          </a:p>
          <a:p>
            <a:r>
              <a:rPr lang="hu-HU" sz="2400" dirty="0"/>
              <a:t>Fiatal, ideális pár áll szemben a megkövesedett társadalmi normákkal, és áldozatává válik</a:t>
            </a:r>
          </a:p>
          <a:p>
            <a:r>
              <a:rPr lang="hu-HU" sz="2400" dirty="0"/>
              <a:t>Két ártatlan fiatal szerelmesnek meg kell halnia a helyzet miatt, amibe születtek</a:t>
            </a:r>
          </a:p>
        </p:txBody>
      </p:sp>
    </p:spTree>
    <p:extLst>
      <p:ext uri="{BB962C8B-B14F-4D97-AF65-F5344CB8AC3E}">
        <p14:creationId xmlns:p14="http://schemas.microsoft.com/office/powerpoint/2010/main" val="13161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4A5470C-6B99-EC2C-0DA0-794FB98E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231344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Hamlet, dán királyfi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8A6472-B59B-DE7F-51B6-6093B321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58" y="1827848"/>
            <a:ext cx="8081042" cy="4912296"/>
          </a:xfrm>
        </p:spPr>
        <p:txBody>
          <a:bodyPr anchor="t">
            <a:normAutofit/>
          </a:bodyPr>
          <a:lstStyle/>
          <a:p>
            <a:r>
              <a:rPr lang="hu-HU" sz="2000" b="1" dirty="0"/>
              <a:t>Bosszúdráma</a:t>
            </a:r>
            <a:r>
              <a:rPr lang="hu-HU" sz="2000" dirty="0"/>
              <a:t>: A konfliktus alapja valamely korábban elszenvedett sérelem, s ennek kegyetlen és véres megtorlása szervezi a drámai küzdelmet</a:t>
            </a:r>
          </a:p>
          <a:p>
            <a:r>
              <a:rPr lang="hu-HU" sz="2000" dirty="0"/>
              <a:t>1600-1601 között keletkezett</a:t>
            </a:r>
          </a:p>
          <a:p>
            <a:r>
              <a:rPr lang="hu-HU" sz="2000" dirty="0"/>
              <a:t>A teljes mű színpadi előadása 6 órát vesz igénybe, ezért a rendezők rövidítik a művet</a:t>
            </a:r>
          </a:p>
          <a:p>
            <a:r>
              <a:rPr lang="hu-HU" sz="2000" dirty="0"/>
              <a:t>4000 sora van, a Hamlet Shakespeare leghosszabb műve</a:t>
            </a:r>
          </a:p>
          <a:p>
            <a:r>
              <a:rPr lang="hu-HU" sz="2000" dirty="0"/>
              <a:t>A dráma központi konfliktusa Hamlet bosszúvágya és az ezzel járó erkölcsi aggályai között feszül. </a:t>
            </a:r>
          </a:p>
          <a:p>
            <a:r>
              <a:rPr lang="hu-HU" sz="2000" dirty="0"/>
              <a:t>Bár apja szelleme bosszút követel, Hamlet belső lelki vívódást tapasztal, mivel a bosszú ellentétes a személyiségével</a:t>
            </a:r>
          </a:p>
          <a:p>
            <a:r>
              <a:rPr lang="hu-HU" sz="2000" dirty="0"/>
              <a:t>Hamlet arra kényszerül, hogy színlelje az őrültséget, hogy életét megvédje és bebizonyítsa Claudius bűnösségét</a:t>
            </a:r>
          </a:p>
        </p:txBody>
      </p:sp>
      <p:pic>
        <p:nvPicPr>
          <p:cNvPr id="5" name="Kép 4" descr="A képen Emberi arc, ruházat, szöveg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689AE52-F77D-AAE0-95FC-72AB9932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r="5051"/>
          <a:stretch>
            <a:fillRect/>
          </a:stretch>
        </p:blipFill>
        <p:spPr>
          <a:xfrm>
            <a:off x="8257032" y="1911493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0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B4D860-C06B-AC45-5696-33845FB3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9" y="392347"/>
            <a:ext cx="5334000" cy="1047347"/>
          </a:xfrm>
        </p:spPr>
        <p:txBody>
          <a:bodyPr anchor="ctr">
            <a:normAutofit/>
          </a:bodyPr>
          <a:lstStyle/>
          <a:p>
            <a:r>
              <a:rPr lang="hu-HU" sz="4800" b="1" dirty="0">
                <a:solidFill>
                  <a:srgbClr val="C00000"/>
                </a:solidFill>
              </a:rPr>
              <a:t>Szonettek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66F474-5A3F-7302-9A96-6A7E7447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5" y="1556426"/>
            <a:ext cx="6770451" cy="5179653"/>
          </a:xfrm>
        </p:spPr>
        <p:txBody>
          <a:bodyPr anchor="ctr">
            <a:normAutofit/>
          </a:bodyPr>
          <a:lstStyle/>
          <a:p>
            <a:r>
              <a:rPr lang="hu-HU" dirty="0"/>
              <a:t>Shakespeare szonettjei az angol irodalom egyik legtöbbet olvasott költeményei</a:t>
            </a:r>
          </a:p>
          <a:p>
            <a:r>
              <a:rPr lang="hu-HU" dirty="0"/>
              <a:t>1592 és 1598 között íródott 154 szonettjét később egy gyűjteménybe foglalták</a:t>
            </a:r>
          </a:p>
          <a:p>
            <a:r>
              <a:rPr lang="hu-HU" dirty="0"/>
              <a:t>Pártfogójának ajánlja őket</a:t>
            </a:r>
          </a:p>
          <a:p>
            <a:r>
              <a:rPr lang="hu-HU" dirty="0"/>
              <a:t>Titokzatos </a:t>
            </a:r>
            <a:r>
              <a:rPr lang="hu-HU"/>
              <a:t>Black Lady-</a:t>
            </a:r>
            <a:r>
              <a:rPr lang="hu-HU" dirty="0" err="1"/>
              <a:t>nek</a:t>
            </a:r>
            <a:r>
              <a:rPr lang="hu-HU" dirty="0"/>
              <a:t> szólnak</a:t>
            </a:r>
          </a:p>
          <a:p>
            <a:r>
              <a:rPr lang="hu-HU" dirty="0"/>
              <a:t>LXXV. Szonett: legszebb szerelmes vallomás </a:t>
            </a:r>
          </a:p>
          <a:p>
            <a:r>
              <a:rPr lang="hu-HU" dirty="0"/>
              <a:t>Shakespeare-i szonett: 14 soros versforma </a:t>
            </a:r>
            <a:r>
              <a:rPr lang="hu-HU" dirty="0" err="1"/>
              <a:t>abab</a:t>
            </a:r>
            <a:r>
              <a:rPr lang="hu-HU" dirty="0"/>
              <a:t> </a:t>
            </a:r>
            <a:r>
              <a:rPr lang="hu-HU" dirty="0" err="1"/>
              <a:t>cdcd</a:t>
            </a:r>
            <a:r>
              <a:rPr lang="hu-HU" dirty="0"/>
              <a:t> </a:t>
            </a:r>
            <a:r>
              <a:rPr lang="hu-HU" dirty="0" err="1"/>
              <a:t>efef</a:t>
            </a:r>
            <a:r>
              <a:rPr lang="hu-HU" dirty="0"/>
              <a:t> </a:t>
            </a:r>
            <a:r>
              <a:rPr lang="hu-HU" dirty="0" err="1"/>
              <a:t>gg</a:t>
            </a:r>
            <a:endParaRPr lang="hu-HU" dirty="0"/>
          </a:p>
          <a:p>
            <a:endParaRPr lang="hu-HU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ép 6" descr="A képen szöveg, virág, levél, rózs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F4ED22-205D-0160-AA47-9F5AD273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38" y="81280"/>
            <a:ext cx="4591811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7D1FAF9-6A59-661E-7EEF-C2D61840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sz="5400"/>
              <a:t>William Shakespeare (1564-1616)</a:t>
            </a:r>
          </a:p>
        </p:txBody>
      </p:sp>
      <p:pic>
        <p:nvPicPr>
          <p:cNvPr id="5" name="Kép 4" descr="A képen Emberi arc, portré, ember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3B98A8B-EC08-9AEC-B008-FA7DC022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69C0AB-816D-CB80-B75E-7850EA3B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532888"/>
            <a:ext cx="7616952" cy="4203192"/>
          </a:xfrm>
        </p:spPr>
        <p:txBody>
          <a:bodyPr>
            <a:normAutofit fontScale="92500"/>
          </a:bodyPr>
          <a:lstStyle/>
          <a:p>
            <a:r>
              <a:rPr lang="hu-HU" sz="2400" dirty="0" err="1"/>
              <a:t>Statford</a:t>
            </a:r>
            <a:r>
              <a:rPr lang="hu-HU" sz="2400" dirty="0"/>
              <a:t> –</a:t>
            </a:r>
            <a:r>
              <a:rPr lang="hu-HU" sz="2400" dirty="0" err="1"/>
              <a:t>upon</a:t>
            </a:r>
            <a:r>
              <a:rPr lang="hu-HU" sz="2400" dirty="0"/>
              <a:t>-Avon-ban született</a:t>
            </a:r>
          </a:p>
          <a:p>
            <a:r>
              <a:rPr lang="hu-HU" sz="2400" dirty="0"/>
              <a:t>18 éves korában vette feleségül a nála 8 évvel idősebb Anne </a:t>
            </a:r>
            <a:r>
              <a:rPr lang="hu-HU" sz="2400" dirty="0" err="1"/>
              <a:t>Hathaway</a:t>
            </a:r>
            <a:r>
              <a:rPr lang="hu-HU" sz="2400" dirty="0"/>
              <a:t>-t (3 hónapos terhesen) - 3 gyermekük született</a:t>
            </a:r>
          </a:p>
          <a:p>
            <a:r>
              <a:rPr lang="hu-HU" sz="2400" dirty="0"/>
              <a:t>22 évesen elhagyja családját- Londonban él, színész, drámaíró, üzletember, a </a:t>
            </a:r>
            <a:r>
              <a:rPr lang="hu-HU" sz="2400" dirty="0" err="1"/>
              <a:t>Globe</a:t>
            </a:r>
            <a:r>
              <a:rPr lang="hu-HU" sz="2400" dirty="0"/>
              <a:t> színház főrészvényese</a:t>
            </a:r>
          </a:p>
          <a:p>
            <a:r>
              <a:rPr lang="hu-HU" sz="2400" dirty="0"/>
              <a:t>Drámaírói sikerei miatt meggazdagodott, több házat vásárolt - 37 darabot írt + 154 szonettet</a:t>
            </a:r>
          </a:p>
          <a:p>
            <a:r>
              <a:rPr lang="hu-HU" sz="2400" dirty="0"/>
              <a:t>Fia (</a:t>
            </a:r>
            <a:r>
              <a:rPr lang="hu-HU" sz="2400" dirty="0" err="1"/>
              <a:t>Hammet</a:t>
            </a:r>
            <a:r>
              <a:rPr lang="hu-HU" sz="2400" dirty="0"/>
              <a:t>) </a:t>
            </a:r>
            <a:r>
              <a:rPr lang="hu-HU" sz="2400" dirty="0" err="1"/>
              <a:t>bubópestisben</a:t>
            </a:r>
            <a:r>
              <a:rPr lang="hu-HU" sz="2400" dirty="0"/>
              <a:t> meghalt – Hamlet karaktere</a:t>
            </a:r>
          </a:p>
          <a:p>
            <a:r>
              <a:rPr lang="hu-HU" sz="2400" dirty="0"/>
              <a:t>Utolsó éveit </a:t>
            </a:r>
            <a:r>
              <a:rPr lang="hu-HU" sz="2400" dirty="0" err="1"/>
              <a:t>Statfordban</a:t>
            </a:r>
            <a:r>
              <a:rPr lang="hu-HU" sz="2400" dirty="0"/>
              <a:t>, a világtól elzárkózva töltötte</a:t>
            </a:r>
          </a:p>
          <a:p>
            <a:r>
              <a:rPr lang="hu-HU" sz="2400" dirty="0"/>
              <a:t>1616. április 23-án halt meg, a születésnapján 52 évesen </a:t>
            </a:r>
            <a:r>
              <a:rPr lang="hu-HU" sz="2400" dirty="0" err="1"/>
              <a:t>Statford</a:t>
            </a:r>
            <a:r>
              <a:rPr lang="hu-HU" sz="2400" dirty="0"/>
              <a:t>-</a:t>
            </a:r>
            <a:r>
              <a:rPr lang="hu-HU" sz="2400" dirty="0" err="1"/>
              <a:t>upon</a:t>
            </a:r>
            <a:r>
              <a:rPr lang="hu-HU" sz="2400" dirty="0"/>
              <a:t>-Avonban</a:t>
            </a:r>
          </a:p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48175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BDFC019-4425-F388-1A96-1A38BE06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48640"/>
            <a:ext cx="11018520" cy="1124314"/>
          </a:xfrm>
        </p:spPr>
        <p:txBody>
          <a:bodyPr anchor="b">
            <a:normAutofit fontScale="90000"/>
          </a:bodyPr>
          <a:lstStyle/>
          <a:p>
            <a:r>
              <a:rPr lang="hu-HU" sz="5300" b="1" dirty="0">
                <a:solidFill>
                  <a:srgbClr val="0070C0"/>
                </a:solidFill>
              </a:rPr>
              <a:t>LXXV. Szonett </a:t>
            </a:r>
            <a:br>
              <a:rPr lang="hu-HU" sz="4600" b="1" dirty="0"/>
            </a:br>
            <a:endParaRPr lang="hu-HU" sz="4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81E0C5-8344-B203-65C4-66BC0F32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863345"/>
            <a:ext cx="7447279" cy="4823967"/>
          </a:xfrm>
        </p:spPr>
        <p:txBody>
          <a:bodyPr anchor="t">
            <a:normAutofit lnSpcReduction="10000"/>
          </a:bodyPr>
          <a:lstStyle/>
          <a:p>
            <a:r>
              <a:rPr lang="hu-HU" sz="2400" dirty="0"/>
              <a:t>Az vagy nekem, mint testnek a kenyér</a:t>
            </a:r>
            <a:br>
              <a:rPr lang="hu-HU" sz="2400" dirty="0"/>
            </a:br>
            <a:r>
              <a:rPr lang="hu-HU" sz="2400" dirty="0"/>
              <a:t>S tavaszi zápor fűszere a földnek;</a:t>
            </a:r>
            <a:br>
              <a:rPr lang="hu-HU" sz="2400" dirty="0"/>
            </a:br>
            <a:r>
              <a:rPr lang="hu-HU" sz="2400" dirty="0"/>
              <a:t>Lelkem miattad örök harcban él,</a:t>
            </a:r>
            <a:br>
              <a:rPr lang="hu-HU" sz="2400" dirty="0"/>
            </a:br>
            <a:r>
              <a:rPr lang="hu-HU" sz="2400" dirty="0"/>
              <a:t>Mint fösvény, kit pénze gondja öl meg;</a:t>
            </a:r>
          </a:p>
          <a:p>
            <a:r>
              <a:rPr lang="hu-HU" sz="2400" dirty="0"/>
              <a:t>Csupa fény és boldogság büszke elmém,</a:t>
            </a:r>
            <a:br>
              <a:rPr lang="hu-HU" sz="2400" dirty="0"/>
            </a:br>
            <a:r>
              <a:rPr lang="hu-HU" sz="2400" dirty="0"/>
              <a:t>Majd fél: az idő ellop, eltemet;</a:t>
            </a:r>
            <a:br>
              <a:rPr lang="hu-HU" sz="2400" dirty="0"/>
            </a:br>
            <a:r>
              <a:rPr lang="hu-HU" sz="2400" dirty="0"/>
              <a:t>Csak az enyém légy, néha azt szeretném,</a:t>
            </a:r>
            <a:br>
              <a:rPr lang="hu-HU" sz="2400" dirty="0"/>
            </a:br>
            <a:r>
              <a:rPr lang="hu-HU" sz="2400" dirty="0"/>
              <a:t>Majd, hogy a világ lássa kincsemet;</a:t>
            </a:r>
          </a:p>
          <a:p>
            <a:r>
              <a:rPr lang="hu-HU" sz="2400" dirty="0"/>
              <a:t>Arcod varázsa csordultig betölt</a:t>
            </a:r>
            <a:br>
              <a:rPr lang="hu-HU" sz="2400" dirty="0"/>
            </a:br>
            <a:r>
              <a:rPr lang="hu-HU" sz="2400" dirty="0"/>
              <a:t>S egy pillantásodért is sorvadok;</a:t>
            </a:r>
            <a:br>
              <a:rPr lang="hu-HU" sz="2400" dirty="0"/>
            </a:br>
            <a:r>
              <a:rPr lang="hu-HU" sz="2400" dirty="0"/>
              <a:t>Nincs más, nem is akarok más gyönyört,</a:t>
            </a:r>
            <a:br>
              <a:rPr lang="hu-HU" sz="2400" dirty="0"/>
            </a:br>
            <a:r>
              <a:rPr lang="hu-HU" sz="2400" dirty="0"/>
              <a:t>Csak amit tőled kaptam s még kapok.</a:t>
            </a:r>
          </a:p>
          <a:p>
            <a:r>
              <a:rPr lang="hu-HU" sz="2400" dirty="0"/>
              <a:t>   Koldus-szegény királyi gazdagon,</a:t>
            </a:r>
            <a:br>
              <a:rPr lang="hu-HU" sz="2400" dirty="0"/>
            </a:br>
            <a:r>
              <a:rPr lang="hu-HU" sz="2400" dirty="0"/>
              <a:t>   Részeg vagyok és mindig szomjazom.</a:t>
            </a:r>
          </a:p>
          <a:p>
            <a:pPr marL="0" indent="0">
              <a:buNone/>
            </a:pPr>
            <a:endParaRPr lang="hu-HU" sz="1700" dirty="0"/>
          </a:p>
        </p:txBody>
      </p:sp>
      <p:pic>
        <p:nvPicPr>
          <p:cNvPr id="5" name="Kép 4" descr="A képen rugó, fű, sárga, sáfrán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23EAA49-1049-D63E-9798-E0F259B9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25231"/>
          <a:stretch>
            <a:fillRect/>
          </a:stretch>
        </p:blipFill>
        <p:spPr>
          <a:xfrm>
            <a:off x="785853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9470EA-6675-9568-D360-28E40E58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145" y="1"/>
            <a:ext cx="5785252" cy="1410510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Középkori dráma és színjátszás</a:t>
            </a:r>
          </a:p>
        </p:txBody>
      </p:sp>
      <p:pic>
        <p:nvPicPr>
          <p:cNvPr id="5" name="Kép 4" descr="A képen kültéri, ég, felhő, fű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19E887D-3C58-A2DD-7D70-9D89F3BA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3592" b="-2"/>
          <a:stretch>
            <a:fillRect/>
          </a:stretch>
        </p:blipFill>
        <p:spPr>
          <a:xfrm>
            <a:off x="2" y="1587"/>
            <a:ext cx="524320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2C2778-61A6-5A6C-9A0A-7B8E64FF6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209" y="1517515"/>
            <a:ext cx="6858000" cy="5009746"/>
          </a:xfrm>
        </p:spPr>
        <p:txBody>
          <a:bodyPr>
            <a:noAutofit/>
          </a:bodyPr>
          <a:lstStyle/>
          <a:p>
            <a:r>
              <a:rPr lang="hu-HU" sz="2400" b="1" dirty="0"/>
              <a:t>Bibliai történeteket </a:t>
            </a:r>
            <a:r>
              <a:rPr lang="hu-HU" sz="2400" dirty="0"/>
              <a:t>jelenítettek meg, bemutatták a mennyországot, poklot, a történet laza epizódokból állt</a:t>
            </a:r>
          </a:p>
          <a:p>
            <a:r>
              <a:rPr lang="hu-HU" sz="2400" b="1" u="sng" dirty="0"/>
              <a:t>Liturgikus drámák</a:t>
            </a:r>
            <a:r>
              <a:rPr lang="hu-HU" sz="2400" dirty="0"/>
              <a:t>: templomokban bemutatott párbeszédes jelenetek – Krisztus születése, megfeszítése, feltámadása</a:t>
            </a:r>
          </a:p>
          <a:p>
            <a:r>
              <a:rPr lang="hu-HU" sz="2400" b="1" u="sng" dirty="0"/>
              <a:t>Misztériumdrámák</a:t>
            </a:r>
            <a:r>
              <a:rPr lang="hu-HU" sz="2400" dirty="0"/>
              <a:t>: Bibliai történeteket adtak elő</a:t>
            </a:r>
          </a:p>
          <a:p>
            <a:r>
              <a:rPr lang="hu-HU" sz="2400" b="1" u="sng" dirty="0" err="1"/>
              <a:t>Mirákulum</a:t>
            </a:r>
            <a:r>
              <a:rPr lang="hu-HU" sz="2400" dirty="0"/>
              <a:t>: Szentek életét, csodáit, vértanúhalálát mutatta be</a:t>
            </a:r>
          </a:p>
          <a:p>
            <a:r>
              <a:rPr lang="hu-HU" sz="2400" b="1" u="sng" dirty="0"/>
              <a:t>Moralitás</a:t>
            </a:r>
            <a:r>
              <a:rPr lang="hu-HU" sz="2400" dirty="0"/>
              <a:t>: Megszemélyesített jellemvonások, bűnök, erények viaskodnak az ember lelkéért</a:t>
            </a:r>
          </a:p>
          <a:p>
            <a:r>
              <a:rPr lang="hu-HU" sz="2400" b="1" dirty="0"/>
              <a:t>Vásárok, nagyobb ünnepek </a:t>
            </a:r>
            <a:r>
              <a:rPr lang="hu-HU" sz="2400" dirty="0"/>
              <a:t>alkalmával, katedrálisok előtt</a:t>
            </a:r>
          </a:p>
        </p:txBody>
      </p:sp>
    </p:spTree>
    <p:extLst>
      <p:ext uri="{BB962C8B-B14F-4D97-AF65-F5344CB8AC3E}">
        <p14:creationId xmlns:p14="http://schemas.microsoft.com/office/powerpoint/2010/main" val="103043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B53FE5-02B0-ED6F-6FED-B6FE0609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178429"/>
            <a:ext cx="11018520" cy="1136561"/>
          </a:xfrm>
        </p:spPr>
        <p:txBody>
          <a:bodyPr anchor="b">
            <a:normAutofit fontScale="90000"/>
          </a:bodyPr>
          <a:lstStyle/>
          <a:p>
            <a:r>
              <a:rPr lang="hu-HU" sz="5400" b="1" dirty="0">
                <a:solidFill>
                  <a:srgbClr val="0070C0"/>
                </a:solidFill>
              </a:rPr>
              <a:t>Shakespeare színháza </a:t>
            </a:r>
            <a:r>
              <a:rPr lang="hu-HU" sz="5400" b="1" dirty="0" err="1">
                <a:solidFill>
                  <a:srgbClr val="0070C0"/>
                </a:solidFill>
              </a:rPr>
              <a:t>Globe</a:t>
            </a:r>
            <a:r>
              <a:rPr lang="hu-HU" sz="5400" b="1" dirty="0">
                <a:solidFill>
                  <a:srgbClr val="0070C0"/>
                </a:solidFill>
              </a:rPr>
              <a:t> 1599-1613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BDC4BE-003F-E8AC-66AD-B0BD5384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11493"/>
            <a:ext cx="7051040" cy="4707968"/>
          </a:xfrm>
        </p:spPr>
        <p:txBody>
          <a:bodyPr anchor="t">
            <a:normAutofit lnSpcReduction="10000"/>
          </a:bodyPr>
          <a:lstStyle/>
          <a:p>
            <a:r>
              <a:rPr lang="hu-HU" sz="2200" dirty="0"/>
              <a:t>1576 és 1616 között 10 nyilvános színházat építettek London külvárosaiban</a:t>
            </a:r>
          </a:p>
          <a:p>
            <a:r>
              <a:rPr lang="hu-HU" sz="2200" b="1" dirty="0" err="1"/>
              <a:t>Globe</a:t>
            </a:r>
            <a:r>
              <a:rPr lang="hu-HU" sz="2200" b="1" dirty="0"/>
              <a:t> </a:t>
            </a:r>
            <a:r>
              <a:rPr lang="hu-HU" sz="2200" dirty="0"/>
              <a:t>–1599-ben épült, Shakespeare résztulajdonos-  kívülről nyolcszögletű, belülről kör alakú, felül nyitott, többemeletes színházépület</a:t>
            </a:r>
          </a:p>
          <a:p>
            <a:r>
              <a:rPr lang="hu-HU" sz="2200" dirty="0"/>
              <a:t>A bejárattal szemben egy kép volt, amelyen Hercules egy glóbuszt tart a vállán, a színház elnevezése feltételezhetően ebből ered – „Az egész világ színházat csinál” felirat latinul</a:t>
            </a:r>
          </a:p>
          <a:p>
            <a:r>
              <a:rPr lang="hu-HU" sz="2200" dirty="0"/>
              <a:t>Szegényebbek is válthattak állójegyet, a gazdagabbak a galérián ültek</a:t>
            </a:r>
          </a:p>
          <a:p>
            <a:r>
              <a:rPr lang="hu-HU" sz="2200" dirty="0"/>
              <a:t>A galériát (3 szint) és a színpadot nádtető fedte – kigyulladt előadás közben, leégett a </a:t>
            </a:r>
            <a:r>
              <a:rPr lang="hu-HU" sz="2200" dirty="0" err="1"/>
              <a:t>Globe</a:t>
            </a:r>
            <a:r>
              <a:rPr lang="hu-HU" sz="2200" dirty="0"/>
              <a:t> (egy ágyúlövést adtak le a VIII. Henrik előadásán 1613-ban)</a:t>
            </a:r>
          </a:p>
          <a:p>
            <a:endParaRPr lang="hu-HU" sz="2200" dirty="0"/>
          </a:p>
        </p:txBody>
      </p:sp>
      <p:pic>
        <p:nvPicPr>
          <p:cNvPr id="5" name="Kép 4" descr="A képen épület, kültéri, ég, abla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DE1E8CD-299A-53C0-2AA0-1D4A5B85B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r="21567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, képernyőkép, há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5EC0857-FC31-E185-8D5F-A2769473C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7151"/>
          <a:stretch>
            <a:fillRect/>
          </a:stretch>
        </p:blipFill>
        <p:spPr>
          <a:xfrm>
            <a:off x="6440558" y="10"/>
            <a:ext cx="575143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A21D980-019B-F368-B370-F901D9F3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6"/>
            <a:ext cx="5126475" cy="1119118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</a:rPr>
              <a:t>Színpad beosztása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6928F8-8AFF-9D66-13C3-27C3B543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1656522"/>
            <a:ext cx="6334536" cy="5327374"/>
          </a:xfrm>
        </p:spPr>
        <p:txBody>
          <a:bodyPr>
            <a:normAutofit/>
          </a:bodyPr>
          <a:lstStyle/>
          <a:p>
            <a:r>
              <a:rPr lang="hu-HU" b="1" u="sng" dirty="0"/>
              <a:t>Előszínpad</a:t>
            </a:r>
            <a:r>
              <a:rPr lang="hu-HU" dirty="0"/>
              <a:t> – benyúlt a földszinti közösség közé – itt zajlottak a csatajelenetek, Rómeó és Júlia utcajelenetei</a:t>
            </a:r>
          </a:p>
          <a:p>
            <a:r>
              <a:rPr lang="hu-HU" b="1" u="sng" dirty="0"/>
              <a:t>Hátsó színpad </a:t>
            </a:r>
            <a:r>
              <a:rPr lang="hu-HU" dirty="0"/>
              <a:t>– az épületek szobáiban játszódó események ábrázolására – függöny takarta el – belső jelenetek ábrázolásánál félrehúzták</a:t>
            </a:r>
          </a:p>
          <a:p>
            <a:r>
              <a:rPr lang="hu-HU" b="1" u="sng" dirty="0"/>
              <a:t>Színpad fölötti erkély </a:t>
            </a:r>
            <a:r>
              <a:rPr lang="hu-HU" dirty="0"/>
              <a:t>– magasban, hegyen, várerkélyen játszódó jelenetek</a:t>
            </a:r>
          </a:p>
        </p:txBody>
      </p:sp>
    </p:spTree>
    <p:extLst>
      <p:ext uri="{BB962C8B-B14F-4D97-AF65-F5344CB8AC3E}">
        <p14:creationId xmlns:p14="http://schemas.microsoft.com/office/powerpoint/2010/main" val="317522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1FF59D8-D054-8013-8220-B9BE2326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777751"/>
          </a:xfrm>
        </p:spPr>
        <p:txBody>
          <a:bodyPr anchor="b">
            <a:normAutofit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Shakespeare színháza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35F90B-6086-51C9-3713-5D11E047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2692400"/>
            <a:ext cx="6665825" cy="4129024"/>
          </a:xfrm>
        </p:spPr>
        <p:txBody>
          <a:bodyPr>
            <a:normAutofit lnSpcReduction="10000"/>
          </a:bodyPr>
          <a:lstStyle/>
          <a:p>
            <a:r>
              <a:rPr lang="hu-HU" sz="2200" dirty="0"/>
              <a:t>Nem voltak díszletek – a prológus és a párbeszédek utaltak a helyszínre és az időre</a:t>
            </a:r>
          </a:p>
          <a:p>
            <a:r>
              <a:rPr lang="hu-HU" sz="2200" dirty="0"/>
              <a:t>Nem használtak világítást – napfény – az előadásokat kora délután tartották</a:t>
            </a:r>
          </a:p>
          <a:p>
            <a:r>
              <a:rPr lang="hu-HU" sz="2200" dirty="0"/>
              <a:t>A női szerepeket fiúk játszották – színes jelmezek</a:t>
            </a:r>
          </a:p>
          <a:p>
            <a:r>
              <a:rPr lang="hu-HU" sz="2200" dirty="0"/>
              <a:t>Durva tréfák – a korabeli közönség igényelte a felszabadult nevetés lehetőségét</a:t>
            </a:r>
          </a:p>
          <a:p>
            <a:r>
              <a:rPr lang="hu-HU" sz="2200" dirty="0"/>
              <a:t>Az angol dráma tudatos szerkezettel összefogott, sűrített, pergő, mozgalmas cselekményt ábrázol árnyalt jellemrajzzal</a:t>
            </a:r>
          </a:p>
          <a:p>
            <a:r>
              <a:rPr lang="hu-HU" sz="2200" dirty="0"/>
              <a:t>Fontos szerepe volt a zenének – hangulatot teremtett</a:t>
            </a:r>
          </a:p>
          <a:p>
            <a:endParaRPr lang="hu-HU" sz="2200" dirty="0"/>
          </a:p>
          <a:p>
            <a:endParaRPr lang="hu-HU" sz="2200" dirty="0"/>
          </a:p>
          <a:p>
            <a:pPr marL="0" indent="0">
              <a:buNone/>
            </a:pPr>
            <a:endParaRPr lang="hu-HU" sz="2200" dirty="0"/>
          </a:p>
          <a:p>
            <a:endParaRPr lang="hu-HU" sz="2200" dirty="0"/>
          </a:p>
        </p:txBody>
      </p:sp>
      <p:pic>
        <p:nvPicPr>
          <p:cNvPr id="5" name="Kép 4" descr="A képen épület, Méretarányos modell, fedett pályás, há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A5E0AEE-1026-91FC-A39F-AA09E84E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r="29273"/>
          <a:stretch>
            <a:fillRect/>
          </a:stretch>
        </p:blipFill>
        <p:spPr>
          <a:xfrm>
            <a:off x="6731540" y="10"/>
            <a:ext cx="545893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520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00D996-62AF-B856-09C2-295BCFA0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25120"/>
            <a:ext cx="4490720" cy="6087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Drámaírók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9A4548-BC48-80CE-5A6D-91A7D13B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62" y="1229360"/>
            <a:ext cx="5919737" cy="5628640"/>
          </a:xfrm>
        </p:spPr>
        <p:txBody>
          <a:bodyPr anchor="t">
            <a:normAutofit fontScale="92500" lnSpcReduction="20000"/>
          </a:bodyPr>
          <a:lstStyle/>
          <a:p>
            <a:r>
              <a:rPr lang="hu-HU" sz="2400" b="1" dirty="0">
                <a:solidFill>
                  <a:srgbClr val="595959"/>
                </a:solidFill>
              </a:rPr>
              <a:t>Thomas </a:t>
            </a:r>
            <a:r>
              <a:rPr lang="hu-HU" sz="2400" b="1" dirty="0" err="1">
                <a:solidFill>
                  <a:srgbClr val="595959"/>
                </a:solidFill>
              </a:rPr>
              <a:t>Kyd</a:t>
            </a:r>
            <a:r>
              <a:rPr lang="hu-HU" sz="2400" b="1" dirty="0">
                <a:solidFill>
                  <a:srgbClr val="595959"/>
                </a:solidFill>
              </a:rPr>
              <a:t> </a:t>
            </a:r>
            <a:r>
              <a:rPr lang="hu-HU" sz="2400" dirty="0">
                <a:solidFill>
                  <a:srgbClr val="595959"/>
                </a:solidFill>
              </a:rPr>
              <a:t>(tőle ered a Hamlet-téma) drámaíró, fordító</a:t>
            </a:r>
          </a:p>
          <a:p>
            <a:r>
              <a:rPr lang="hu-HU" sz="2400" b="1" dirty="0">
                <a:solidFill>
                  <a:srgbClr val="595959"/>
                </a:solidFill>
              </a:rPr>
              <a:t>Christopher </a:t>
            </a:r>
            <a:r>
              <a:rPr lang="hu-HU" sz="2400" b="1" dirty="0" err="1">
                <a:solidFill>
                  <a:srgbClr val="595959"/>
                </a:solidFill>
              </a:rPr>
              <a:t>Marlow</a:t>
            </a:r>
            <a:r>
              <a:rPr lang="hu-HU" sz="2400" b="1" dirty="0">
                <a:solidFill>
                  <a:srgbClr val="595959"/>
                </a:solidFill>
              </a:rPr>
              <a:t> </a:t>
            </a:r>
            <a:r>
              <a:rPr lang="hu-HU" sz="2400" dirty="0">
                <a:solidFill>
                  <a:srgbClr val="595959"/>
                </a:solidFill>
              </a:rPr>
              <a:t>(ő emelte be Faust alakját az irodalomba)</a:t>
            </a:r>
          </a:p>
          <a:p>
            <a:r>
              <a:rPr lang="hu-HU" sz="2400" b="1" dirty="0" err="1">
                <a:solidFill>
                  <a:srgbClr val="595959"/>
                </a:solidFill>
              </a:rPr>
              <a:t>Ben</a:t>
            </a:r>
            <a:r>
              <a:rPr lang="hu-HU" sz="2400" b="1" dirty="0">
                <a:solidFill>
                  <a:srgbClr val="595959"/>
                </a:solidFill>
              </a:rPr>
              <a:t> Johnson </a:t>
            </a:r>
            <a:r>
              <a:rPr lang="hu-HU" sz="2400" dirty="0">
                <a:solidFill>
                  <a:srgbClr val="595959"/>
                </a:solidFill>
              </a:rPr>
              <a:t>(</a:t>
            </a:r>
            <a:r>
              <a:rPr lang="hu-HU" sz="2400" dirty="0" err="1">
                <a:solidFill>
                  <a:srgbClr val="595959"/>
                </a:solidFill>
              </a:rPr>
              <a:t>Volpone</a:t>
            </a:r>
            <a:r>
              <a:rPr lang="hu-HU" sz="2400" dirty="0">
                <a:solidFill>
                  <a:srgbClr val="595959"/>
                </a:solidFill>
              </a:rPr>
              <a:t> vagy a pénz komédiája – ma is játsszák – az angol irodalom legjelentősebb komédiája) – Shakespeare indította el pályáján</a:t>
            </a:r>
          </a:p>
          <a:p>
            <a:r>
              <a:rPr lang="hu-HU" sz="2400" dirty="0">
                <a:solidFill>
                  <a:srgbClr val="595959"/>
                </a:solidFill>
              </a:rPr>
              <a:t>Baráti kapcsolat, egymás ötleteit, szövegeit felhasználták, újraírták</a:t>
            </a:r>
          </a:p>
          <a:p>
            <a:r>
              <a:rPr lang="hu-HU" sz="2400" dirty="0">
                <a:solidFill>
                  <a:srgbClr val="595959"/>
                </a:solidFill>
              </a:rPr>
              <a:t>Egyesek szerint </a:t>
            </a:r>
            <a:r>
              <a:rPr lang="hu-HU" sz="2400" dirty="0" err="1">
                <a:solidFill>
                  <a:srgbClr val="595959"/>
                </a:solidFill>
              </a:rPr>
              <a:t>Marlow</a:t>
            </a:r>
            <a:r>
              <a:rPr lang="hu-HU" sz="2400" dirty="0">
                <a:solidFill>
                  <a:srgbClr val="595959"/>
                </a:solidFill>
              </a:rPr>
              <a:t> írta Shakespeare darabjait</a:t>
            </a:r>
          </a:p>
          <a:p>
            <a:r>
              <a:rPr lang="hu-HU" sz="2400" dirty="0">
                <a:solidFill>
                  <a:srgbClr val="595959"/>
                </a:solidFill>
              </a:rPr>
              <a:t>A VI. Henriket együtt írták (</a:t>
            </a:r>
            <a:r>
              <a:rPr lang="hu-HU" sz="2400" dirty="0" err="1">
                <a:solidFill>
                  <a:srgbClr val="595959"/>
                </a:solidFill>
              </a:rPr>
              <a:t>Marlow</a:t>
            </a:r>
            <a:r>
              <a:rPr lang="hu-HU" sz="2400" dirty="0">
                <a:solidFill>
                  <a:srgbClr val="595959"/>
                </a:solidFill>
              </a:rPr>
              <a:t> + Shakespeare)</a:t>
            </a:r>
          </a:p>
          <a:p>
            <a:r>
              <a:rPr lang="hu-HU" sz="2400" dirty="0">
                <a:solidFill>
                  <a:srgbClr val="595959"/>
                </a:solidFill>
              </a:rPr>
              <a:t>A drámák nem követik az ókori szabályokat (egy térben, egy időben, kevés szereplő) – történetet mesélnek el izgalmasan, színesen</a:t>
            </a:r>
          </a:p>
          <a:p>
            <a:r>
              <a:rPr lang="hu-HU" sz="2400" dirty="0">
                <a:solidFill>
                  <a:srgbClr val="595959"/>
                </a:solidFill>
              </a:rPr>
              <a:t>A reneszánsz alatt csak Angliában jellemző a dráma </a:t>
            </a:r>
            <a:r>
              <a:rPr lang="hu-HU" sz="2400">
                <a:solidFill>
                  <a:srgbClr val="595959"/>
                </a:solidFill>
              </a:rPr>
              <a:t>mint műfaj</a:t>
            </a:r>
            <a:endParaRPr lang="hu-HU" sz="2400" dirty="0">
              <a:solidFill>
                <a:srgbClr val="595959"/>
              </a:solidFill>
            </a:endParaRPr>
          </a:p>
        </p:txBody>
      </p:sp>
      <p:pic>
        <p:nvPicPr>
          <p:cNvPr id="5" name="Kép 4" descr="A képen Emberi arc, festmény, portré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20CEC8-B582-28F8-EBF9-3B1FAD3A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64" y="1628106"/>
            <a:ext cx="5743474" cy="32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3D12D8-FE5A-6B8A-8842-175F99F2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020"/>
            <a:ext cx="6381345" cy="898763"/>
          </a:xfrm>
        </p:spPr>
        <p:txBody>
          <a:bodyPr anchor="b">
            <a:no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Shakespeare drámái - 37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C2EE67-6968-B040-B344-ED3140ED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702340"/>
            <a:ext cx="7818798" cy="5029200"/>
          </a:xfrm>
        </p:spPr>
        <p:txBody>
          <a:bodyPr anchor="t">
            <a:normAutofit/>
          </a:bodyPr>
          <a:lstStyle/>
          <a:p>
            <a:r>
              <a:rPr lang="hu-HU" b="1" u="sng" dirty="0"/>
              <a:t>Történelmi drámák</a:t>
            </a:r>
            <a:r>
              <a:rPr lang="hu-HU" dirty="0"/>
              <a:t>: Julius Caesar, II. Richárd, III. Richárd, Antonius és Kleopátra, János király, Titus </a:t>
            </a:r>
            <a:r>
              <a:rPr lang="hu-HU" dirty="0" err="1"/>
              <a:t>Andronicus</a:t>
            </a:r>
            <a:r>
              <a:rPr lang="hu-HU" dirty="0"/>
              <a:t>, IV. Henrik, VIII. Henrik</a:t>
            </a:r>
          </a:p>
          <a:p>
            <a:r>
              <a:rPr lang="hu-HU" b="1" u="sng" dirty="0"/>
              <a:t>Komédiák</a:t>
            </a:r>
            <a:r>
              <a:rPr lang="hu-HU" dirty="0"/>
              <a:t>: A makrancos hölgy, Szentivánéji álom, Sok hűhó semmiért, Ahogy tetszik, Vízkereszt, vagy amit akartok, A velencei kalmár, Szeget szeggel</a:t>
            </a:r>
          </a:p>
          <a:p>
            <a:r>
              <a:rPr lang="hu-HU" b="1" u="sng" dirty="0"/>
              <a:t>Tragédiák:</a:t>
            </a:r>
            <a:r>
              <a:rPr lang="hu-HU" dirty="0"/>
              <a:t> Rómeó és Júlia, Hamlet, </a:t>
            </a:r>
            <a:r>
              <a:rPr lang="hu-HU" dirty="0" err="1"/>
              <a:t>Machbet</a:t>
            </a:r>
            <a:r>
              <a:rPr lang="hu-HU" dirty="0"/>
              <a:t>, </a:t>
            </a:r>
            <a:r>
              <a:rPr lang="hu-HU" dirty="0" err="1"/>
              <a:t>Othello</a:t>
            </a:r>
            <a:r>
              <a:rPr lang="hu-HU" dirty="0"/>
              <a:t>, Lear király</a:t>
            </a:r>
          </a:p>
          <a:p>
            <a:r>
              <a:rPr lang="hu-HU" b="1" u="sng" dirty="0"/>
              <a:t>Tragikomédiák</a:t>
            </a:r>
            <a:r>
              <a:rPr lang="hu-HU" dirty="0"/>
              <a:t>: Téli rege, A vihar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 descr="A képen szöveg, Emberi arc, nő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01AA52C-31D6-236C-BC32-CF470BD48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6" y="1033330"/>
            <a:ext cx="3701993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2588</Words>
  <Application>Microsoft Office PowerPoint</Application>
  <PresentationFormat>Szélesvásznú</PresentationFormat>
  <Paragraphs>224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Office-téma</vt:lpstr>
      <vt:lpstr>Angol reneszánsz</vt:lpstr>
      <vt:lpstr>PowerPoint-bemutató</vt:lpstr>
      <vt:lpstr>William Shakespeare (1564-1616)</vt:lpstr>
      <vt:lpstr>Középkori dráma és színjátszás</vt:lpstr>
      <vt:lpstr>Shakespeare színháza Globe 1599-1613 </vt:lpstr>
      <vt:lpstr>Színpad beosztása</vt:lpstr>
      <vt:lpstr>Shakespeare színháza</vt:lpstr>
      <vt:lpstr>Drámaírók</vt:lpstr>
      <vt:lpstr>Shakespeare drámái - 37 </vt:lpstr>
      <vt:lpstr>Írói periódusai</vt:lpstr>
      <vt:lpstr>Érdekességek</vt:lpstr>
      <vt:lpstr>Shakespeare idézetek</vt:lpstr>
      <vt:lpstr>Rómeó és Júlia</vt:lpstr>
      <vt:lpstr>Világnézetek ütközése</vt:lpstr>
      <vt:lpstr>Szereplők: Rómeó</vt:lpstr>
      <vt:lpstr>Szereplők: Júlia</vt:lpstr>
      <vt:lpstr>Szereplők: Paris</vt:lpstr>
      <vt:lpstr>Szereplők: Mercutio</vt:lpstr>
      <vt:lpstr>Szereplők: Tybalt</vt:lpstr>
      <vt:lpstr>Szereplők: Dajka</vt:lpstr>
      <vt:lpstr>Szereplők: Lőrinc barát</vt:lpstr>
      <vt:lpstr>Drámai művek szerkezeti egységei</vt:lpstr>
      <vt:lpstr>Rómeó és Júlia szerkezete</vt:lpstr>
      <vt:lpstr>Rómeó és Júlia verselése/ hangneme</vt:lpstr>
      <vt:lpstr>A dráma tér és időviszonyai</vt:lpstr>
      <vt:lpstr>Félreértések, véletlenek, kommunikációs zavar</vt:lpstr>
      <vt:lpstr>Miért a legnépszerűbb?</vt:lpstr>
      <vt:lpstr>Hamlet, dán királyfi</vt:lpstr>
      <vt:lpstr>Szonettek</vt:lpstr>
      <vt:lpstr>LXXV. Szonett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Egri Erzsébet</dc:creator>
  <cp:lastModifiedBy>Egri Erzsébet</cp:lastModifiedBy>
  <cp:revision>92</cp:revision>
  <dcterms:created xsi:type="dcterms:W3CDTF">2025-12-03T17:00:28Z</dcterms:created>
  <dcterms:modified xsi:type="dcterms:W3CDTF">2025-12-09T08:48:01Z</dcterms:modified>
</cp:coreProperties>
</file>