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pline Sans"/>
      <p:regular r:id="rId17"/>
    </p:embeddedFont>
    <p:embeddedFont>
      <p:font typeface="Spline Sans"/>
      <p:regular r:id="rId18"/>
    </p:embeddedFont>
    <p:embeddedFont>
      <p:font typeface="Barlow"/>
      <p:regular r:id="rId19"/>
    </p:embeddedFont>
    <p:embeddedFont>
      <p:font typeface="Barlow"/>
      <p:regular r:id="rId20"/>
    </p:embeddedFont>
    <p:embeddedFont>
      <p:font typeface="Barlow"/>
      <p:regular r:id="rId21"/>
    </p:embeddedFont>
    <p:embeddedFont>
      <p:font typeface="Barlow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321356" y="3389233"/>
            <a:ext cx="873883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Adattárolók a Digitális Kultúrában</a:t>
            </a:r>
            <a:endParaRPr lang="en-US" sz="4300" dirty="0"/>
          </a:p>
        </p:txBody>
      </p:sp>
      <p:sp>
        <p:nvSpPr>
          <p:cNvPr id="5" name="Text 2"/>
          <p:cNvSpPr/>
          <p:nvPr/>
        </p:nvSpPr>
        <p:spPr>
          <a:xfrm>
            <a:off x="1321356" y="4445318"/>
            <a:ext cx="1198768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Részletes ismertető 9. évfolyamos tanulók számára</a:t>
            </a:r>
            <a:endParaRPr lang="en-US" sz="1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9105" y="465653"/>
            <a:ext cx="5101114" cy="364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Összefoglalás és gyakorlati feladatok</a:t>
            </a:r>
            <a:endParaRPr lang="en-US" sz="2250" dirty="0"/>
          </a:p>
        </p:txBody>
      </p:sp>
      <p:sp>
        <p:nvSpPr>
          <p:cNvPr id="4" name="Text 1"/>
          <p:cNvSpPr/>
          <p:nvPr/>
        </p:nvSpPr>
        <p:spPr>
          <a:xfrm>
            <a:off x="459105" y="1026795"/>
            <a:ext cx="8225790" cy="4198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Az adattárolók </a:t>
            </a:r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sokfélesége</a:t>
            </a:r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lehetővé teszi a digitális világ működését. Minden típusnak megvannak az egyedi előnyei, és fontos, hogy megértsük, mikor melyiket érdemes használni.</a:t>
            </a:r>
            <a:endParaRPr lang="en-US" sz="1000" dirty="0"/>
          </a:p>
        </p:txBody>
      </p:sp>
      <p:sp>
        <p:nvSpPr>
          <p:cNvPr id="5" name="Shape 2"/>
          <p:cNvSpPr/>
          <p:nvPr/>
        </p:nvSpPr>
        <p:spPr>
          <a:xfrm>
            <a:off x="459105" y="1594128"/>
            <a:ext cx="8225790" cy="787122"/>
          </a:xfrm>
          <a:prstGeom prst="roundRect">
            <a:avLst>
              <a:gd name="adj" fmla="val 25000"/>
            </a:avLst>
          </a:prstGeom>
          <a:solidFill>
            <a:srgbClr val="0A081B">
              <a:alpha val="75000"/>
            </a:srgbClr>
          </a:solidFill>
          <a:ln w="15240">
            <a:solidFill>
              <a:srgbClr val="16FFBB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474345" y="1609368"/>
            <a:ext cx="524708" cy="756642"/>
          </a:xfrm>
          <a:prstGeom prst="roundRect">
            <a:avLst>
              <a:gd name="adj" fmla="val 34018"/>
            </a:avLst>
          </a:prstGeom>
          <a:solidFill>
            <a:srgbClr val="0A081B"/>
          </a:solidFill>
          <a:ln/>
        </p:spPr>
      </p:sp>
      <p:sp>
        <p:nvSpPr>
          <p:cNvPr id="7" name="Text 4"/>
          <p:cNvSpPr/>
          <p:nvPr/>
        </p:nvSpPr>
        <p:spPr>
          <a:xfrm>
            <a:off x="630674" y="1864757"/>
            <a:ext cx="196691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1130141" y="1740456"/>
            <a:ext cx="1659493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Ismerd meg eszközeidet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1130141" y="2001322"/>
            <a:ext cx="7408426" cy="209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Tudd, milyen adattárolók vannak a számítógépedben, telefonodban és más eszközeidben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459105" y="2512338"/>
            <a:ext cx="8225790" cy="787122"/>
          </a:xfrm>
          <a:prstGeom prst="roundRect">
            <a:avLst>
              <a:gd name="adj" fmla="val 25000"/>
            </a:avLst>
          </a:prstGeom>
          <a:solidFill>
            <a:srgbClr val="0A081B">
              <a:alpha val="75000"/>
            </a:srgbClr>
          </a:solidFill>
          <a:ln w="15240">
            <a:solidFill>
              <a:srgbClr val="29DDDA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474345" y="2527578"/>
            <a:ext cx="524708" cy="756642"/>
          </a:xfrm>
          <a:prstGeom prst="roundRect">
            <a:avLst>
              <a:gd name="adj" fmla="val 34018"/>
            </a:avLst>
          </a:prstGeom>
          <a:solidFill>
            <a:srgbClr val="0A081B"/>
          </a:solidFill>
          <a:ln/>
        </p:spPr>
      </p:sp>
      <p:sp>
        <p:nvSpPr>
          <p:cNvPr id="12" name="Text 9"/>
          <p:cNvSpPr/>
          <p:nvPr/>
        </p:nvSpPr>
        <p:spPr>
          <a:xfrm>
            <a:off x="630674" y="2782967"/>
            <a:ext cx="196691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1130141" y="2658666"/>
            <a:ext cx="1457563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Használd tudatosan</a:t>
            </a:r>
            <a:endParaRPr lang="en-US" sz="1100" dirty="0"/>
          </a:p>
        </p:txBody>
      </p:sp>
      <p:sp>
        <p:nvSpPr>
          <p:cNvPr id="14" name="Text 11"/>
          <p:cNvSpPr/>
          <p:nvPr/>
        </p:nvSpPr>
        <p:spPr>
          <a:xfrm>
            <a:off x="1130141" y="2919532"/>
            <a:ext cx="7408426" cy="209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Gondolj arra, hová mentesz adatokat, és készíts rendszeresen biztonsági másolatot</a:t>
            </a:r>
            <a:endParaRPr lang="en-US" sz="1000" dirty="0"/>
          </a:p>
        </p:txBody>
      </p:sp>
      <p:sp>
        <p:nvSpPr>
          <p:cNvPr id="15" name="Shape 12"/>
          <p:cNvSpPr/>
          <p:nvPr/>
        </p:nvSpPr>
        <p:spPr>
          <a:xfrm>
            <a:off x="459105" y="3430548"/>
            <a:ext cx="8225790" cy="787122"/>
          </a:xfrm>
          <a:prstGeom prst="roundRect">
            <a:avLst>
              <a:gd name="adj" fmla="val 25000"/>
            </a:avLst>
          </a:prstGeom>
          <a:solidFill>
            <a:srgbClr val="0A081B">
              <a:alpha val="75000"/>
            </a:srgbClr>
          </a:solidFill>
          <a:ln w="15240">
            <a:solidFill>
              <a:srgbClr val="37A7E7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474345" y="3445788"/>
            <a:ext cx="524708" cy="756642"/>
          </a:xfrm>
          <a:prstGeom prst="roundRect">
            <a:avLst>
              <a:gd name="adj" fmla="val 34018"/>
            </a:avLst>
          </a:prstGeom>
          <a:solidFill>
            <a:srgbClr val="0A081B"/>
          </a:solidFill>
          <a:ln/>
        </p:spPr>
      </p:sp>
      <p:sp>
        <p:nvSpPr>
          <p:cNvPr id="17" name="Text 14"/>
          <p:cNvSpPr/>
          <p:nvPr/>
        </p:nvSpPr>
        <p:spPr>
          <a:xfrm>
            <a:off x="630674" y="3701177"/>
            <a:ext cx="196691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130141" y="3576876"/>
            <a:ext cx="1457563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Maradj naprakész</a:t>
            </a:r>
            <a:endParaRPr lang="en-US" sz="1100" dirty="0"/>
          </a:p>
        </p:txBody>
      </p:sp>
      <p:sp>
        <p:nvSpPr>
          <p:cNvPr id="19" name="Text 16"/>
          <p:cNvSpPr/>
          <p:nvPr/>
        </p:nvSpPr>
        <p:spPr>
          <a:xfrm>
            <a:off x="1130141" y="3837742"/>
            <a:ext cx="7408426" cy="209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technológia folyamatosan fejlődik, kövess új trendeket az adattárolás területén</a:t>
            </a:r>
            <a:endParaRPr lang="en-US" sz="1000" dirty="0"/>
          </a:p>
        </p:txBody>
      </p:sp>
      <p:sp>
        <p:nvSpPr>
          <p:cNvPr id="20" name="Text 17"/>
          <p:cNvSpPr/>
          <p:nvPr/>
        </p:nvSpPr>
        <p:spPr>
          <a:xfrm>
            <a:off x="655796" y="4561880"/>
            <a:ext cx="1749147" cy="218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Gyakorlati feladat</a:t>
            </a:r>
            <a:endParaRPr lang="en-US" sz="1350" dirty="0"/>
          </a:p>
        </p:txBody>
      </p:sp>
      <p:sp>
        <p:nvSpPr>
          <p:cNvPr id="21" name="Text 18"/>
          <p:cNvSpPr/>
          <p:nvPr/>
        </p:nvSpPr>
        <p:spPr>
          <a:xfrm>
            <a:off x="655796" y="4977170"/>
            <a:ext cx="8029099" cy="4198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Készíts egy rövid prezentációt a saját számítógéped vagy okostelefonod adattárolóiról! Derítsd ki, milyen típusú tárolót használ, mekkora a kapacitása, és mennyi szabad hely áll rendelkezésre. Illusztráld fotókkal vagy képernyőképekkel!</a:t>
            </a:r>
            <a:endParaRPr lang="en-US" sz="1000" dirty="0"/>
          </a:p>
        </p:txBody>
      </p:sp>
      <p:sp>
        <p:nvSpPr>
          <p:cNvPr id="22" name="Shape 19"/>
          <p:cNvSpPr/>
          <p:nvPr/>
        </p:nvSpPr>
        <p:spPr>
          <a:xfrm>
            <a:off x="459105" y="4365188"/>
            <a:ext cx="15240" cy="1179314"/>
          </a:xfrm>
          <a:prstGeom prst="rect">
            <a:avLst/>
          </a:prstGeom>
          <a:solidFill>
            <a:srgbClr val="16FFBB"/>
          </a:solidFill>
          <a:ln/>
        </p:spPr>
      </p:sp>
      <p:sp>
        <p:nvSpPr>
          <p:cNvPr id="23" name="Shape 20"/>
          <p:cNvSpPr/>
          <p:nvPr/>
        </p:nvSpPr>
        <p:spPr>
          <a:xfrm>
            <a:off x="459105" y="5692021"/>
            <a:ext cx="295156" cy="295156"/>
          </a:xfrm>
          <a:prstGeom prst="roundRect">
            <a:avLst>
              <a:gd name="adj" fmla="val 66670"/>
            </a:avLst>
          </a:prstGeom>
          <a:solidFill>
            <a:srgbClr val="0A081B"/>
          </a:solidFill>
          <a:ln w="15240">
            <a:solidFill>
              <a:srgbClr val="16FFBB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885349" y="5737027"/>
            <a:ext cx="1532811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Ellenőrizd eszközeidet</a:t>
            </a:r>
            <a:endParaRPr lang="en-US" sz="1100" dirty="0"/>
          </a:p>
        </p:txBody>
      </p:sp>
      <p:sp>
        <p:nvSpPr>
          <p:cNvPr id="25" name="Text 22"/>
          <p:cNvSpPr/>
          <p:nvPr/>
        </p:nvSpPr>
        <p:spPr>
          <a:xfrm>
            <a:off x="885349" y="5997893"/>
            <a:ext cx="7799546" cy="209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Nézd meg a rendszerbeállításokat</a:t>
            </a:r>
            <a:endParaRPr lang="en-US" sz="1000" dirty="0"/>
          </a:p>
        </p:txBody>
      </p:sp>
      <p:sp>
        <p:nvSpPr>
          <p:cNvPr id="26" name="Shape 23"/>
          <p:cNvSpPr/>
          <p:nvPr/>
        </p:nvSpPr>
        <p:spPr>
          <a:xfrm>
            <a:off x="459105" y="6470094"/>
            <a:ext cx="295156" cy="295156"/>
          </a:xfrm>
          <a:prstGeom prst="roundRect">
            <a:avLst>
              <a:gd name="adj" fmla="val 66670"/>
            </a:avLst>
          </a:prstGeom>
          <a:solidFill>
            <a:srgbClr val="0A081B"/>
          </a:solidFill>
          <a:ln w="15240">
            <a:solidFill>
              <a:srgbClr val="29DDDA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885349" y="6515100"/>
            <a:ext cx="1574959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Készíts dokumentációt</a:t>
            </a:r>
            <a:endParaRPr lang="en-US" sz="1100" dirty="0"/>
          </a:p>
        </p:txBody>
      </p:sp>
      <p:sp>
        <p:nvSpPr>
          <p:cNvPr id="28" name="Text 25"/>
          <p:cNvSpPr/>
          <p:nvPr/>
        </p:nvSpPr>
        <p:spPr>
          <a:xfrm>
            <a:off x="885349" y="6775966"/>
            <a:ext cx="7799546" cy="209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Fotók, képernyőképek gyűjtése</a:t>
            </a:r>
            <a:endParaRPr lang="en-US" sz="1000" dirty="0"/>
          </a:p>
        </p:txBody>
      </p:sp>
      <p:sp>
        <p:nvSpPr>
          <p:cNvPr id="29" name="Shape 26"/>
          <p:cNvSpPr/>
          <p:nvPr/>
        </p:nvSpPr>
        <p:spPr>
          <a:xfrm>
            <a:off x="459105" y="7248168"/>
            <a:ext cx="295156" cy="295156"/>
          </a:xfrm>
          <a:prstGeom prst="roundRect">
            <a:avLst>
              <a:gd name="adj" fmla="val 66670"/>
            </a:avLst>
          </a:prstGeom>
          <a:solidFill>
            <a:srgbClr val="0A081B"/>
          </a:solidFill>
          <a:ln w="15240">
            <a:solidFill>
              <a:srgbClr val="37A7E7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885349" y="7293173"/>
            <a:ext cx="1675328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Prezentáld eredményeid</a:t>
            </a:r>
            <a:endParaRPr lang="en-US" sz="1100" dirty="0"/>
          </a:p>
        </p:txBody>
      </p:sp>
      <p:sp>
        <p:nvSpPr>
          <p:cNvPr id="31" name="Text 28"/>
          <p:cNvSpPr/>
          <p:nvPr/>
        </p:nvSpPr>
        <p:spPr>
          <a:xfrm>
            <a:off x="885349" y="7554039"/>
            <a:ext cx="7799546" cy="209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Oszd meg tapasztalataidat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1356" y="439579"/>
            <a:ext cx="3552111" cy="443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Mi az adattárolás?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1321356" y="1266944"/>
            <a:ext cx="5798939" cy="1022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Az adattárolás a 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digitális információk megőrzésének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folyamata, amely különböző eszközök és technológiák segítségével történik. A modern világban minden digitális tartalom - legyen az fénykép, zenefájl, dokumentum vagy videó - valamilyen adattároló eszközön található meg.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1321356" y="2433757"/>
            <a:ext cx="5798939" cy="767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Fontos, hogy az adatok </a:t>
            </a:r>
            <a:pPr algn="l" indent="0" marL="0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biztonságban és könnyen elérhetőek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legyenek. Az adattárolás fejlődése lehetővé tette, hogy egyre több információt őrizzünk meg egyre kisebb fizikai térben, miközben a hozzáférés sebessége is folyamatosan nő.</a:t>
            </a:r>
            <a:endParaRPr lang="en-US" sz="12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7725" y="1302901"/>
            <a:ext cx="5798939" cy="5798939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1321356" y="7461409"/>
            <a:ext cx="3889296" cy="1562933"/>
          </a:xfrm>
          <a:prstGeom prst="roundRect">
            <a:avLst>
              <a:gd name="adj" fmla="val 15341"/>
            </a:avLst>
          </a:prstGeom>
          <a:solidFill>
            <a:srgbClr val="0A081B"/>
          </a:solidFill>
          <a:ln w="15240">
            <a:solidFill>
              <a:srgbClr val="16FFBB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1496378" y="7636431"/>
            <a:ext cx="479465" cy="479465"/>
          </a:xfrm>
          <a:prstGeom prst="roundRect">
            <a:avLst>
              <a:gd name="adj" fmla="val 19069349"/>
            </a:avLst>
          </a:prstGeom>
          <a:solidFill>
            <a:srgbClr val="16FFBB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28180" y="7768233"/>
            <a:ext cx="215741" cy="21574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496378" y="8275677"/>
            <a:ext cx="1776055" cy="222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Biztonság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1496378" y="8593574"/>
            <a:ext cx="3539252" cy="255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Adatok védelme</a:t>
            </a:r>
            <a:endParaRPr lang="en-US" sz="1250" dirty="0"/>
          </a:p>
        </p:txBody>
      </p:sp>
      <p:sp>
        <p:nvSpPr>
          <p:cNvPr id="11" name="Shape 7"/>
          <p:cNvSpPr/>
          <p:nvPr/>
        </p:nvSpPr>
        <p:spPr>
          <a:xfrm>
            <a:off x="5370433" y="7461409"/>
            <a:ext cx="3889415" cy="1562933"/>
          </a:xfrm>
          <a:prstGeom prst="roundRect">
            <a:avLst>
              <a:gd name="adj" fmla="val 15341"/>
            </a:avLst>
          </a:prstGeom>
          <a:solidFill>
            <a:srgbClr val="0A081B"/>
          </a:solidFill>
          <a:ln w="15240">
            <a:solidFill>
              <a:srgbClr val="29DDDA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5545455" y="7636431"/>
            <a:ext cx="479465" cy="479465"/>
          </a:xfrm>
          <a:prstGeom prst="roundRect">
            <a:avLst>
              <a:gd name="adj" fmla="val 19069349"/>
            </a:avLst>
          </a:prstGeom>
          <a:solidFill>
            <a:srgbClr val="29DDDA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77257" y="7768233"/>
            <a:ext cx="215741" cy="21574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545455" y="8275677"/>
            <a:ext cx="1776055" cy="222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Sebesség</a:t>
            </a:r>
            <a:endParaRPr lang="en-US" sz="1350" dirty="0"/>
          </a:p>
        </p:txBody>
      </p:sp>
      <p:sp>
        <p:nvSpPr>
          <p:cNvPr id="15" name="Text 10"/>
          <p:cNvSpPr/>
          <p:nvPr/>
        </p:nvSpPr>
        <p:spPr>
          <a:xfrm>
            <a:off x="5545455" y="8593574"/>
            <a:ext cx="3539371" cy="255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Gyors hozzáférés</a:t>
            </a:r>
            <a:endParaRPr lang="en-US" sz="1250" dirty="0"/>
          </a:p>
        </p:txBody>
      </p:sp>
      <p:sp>
        <p:nvSpPr>
          <p:cNvPr id="16" name="Shape 11"/>
          <p:cNvSpPr/>
          <p:nvPr/>
        </p:nvSpPr>
        <p:spPr>
          <a:xfrm>
            <a:off x="9419630" y="7461409"/>
            <a:ext cx="3889415" cy="1562933"/>
          </a:xfrm>
          <a:prstGeom prst="roundRect">
            <a:avLst>
              <a:gd name="adj" fmla="val 15341"/>
            </a:avLst>
          </a:prstGeom>
          <a:solidFill>
            <a:srgbClr val="0A081B"/>
          </a:solidFill>
          <a:ln w="15240">
            <a:solidFill>
              <a:srgbClr val="37A7E7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9594652" y="7636431"/>
            <a:ext cx="479465" cy="479465"/>
          </a:xfrm>
          <a:prstGeom prst="roundRect">
            <a:avLst>
              <a:gd name="adj" fmla="val 19069349"/>
            </a:avLst>
          </a:prstGeom>
          <a:solidFill>
            <a:srgbClr val="37A7E7"/>
          </a:solidFill>
          <a:ln/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26454" y="7768233"/>
            <a:ext cx="215741" cy="215741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594652" y="8275677"/>
            <a:ext cx="1776055" cy="222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Kapacitás</a:t>
            </a:r>
            <a:endParaRPr lang="en-US" sz="1350" dirty="0"/>
          </a:p>
        </p:txBody>
      </p:sp>
      <p:sp>
        <p:nvSpPr>
          <p:cNvPr id="20" name="Text 14"/>
          <p:cNvSpPr/>
          <p:nvPr/>
        </p:nvSpPr>
        <p:spPr>
          <a:xfrm>
            <a:off x="9594652" y="8593574"/>
            <a:ext cx="3539371" cy="255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Nagy tárterület</a:t>
            </a:r>
            <a:endParaRPr lang="en-US" sz="1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1356" y="1323142"/>
            <a:ext cx="6309122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Az adattárolók fő típusai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1321356" y="2872978"/>
            <a:ext cx="3831312" cy="2965728"/>
          </a:xfrm>
          <a:prstGeom prst="roundRect">
            <a:avLst>
              <a:gd name="adj" fmla="val 4933"/>
            </a:avLst>
          </a:prstGeom>
          <a:solidFill>
            <a:srgbClr val="0A081B">
              <a:alpha val="7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1321356" y="2842498"/>
            <a:ext cx="3831312" cy="121920"/>
          </a:xfrm>
          <a:prstGeom prst="roundRect">
            <a:avLst>
              <a:gd name="adj" fmla="val 303750"/>
            </a:avLst>
          </a:prstGeom>
          <a:solidFill>
            <a:srgbClr val="16FFBB"/>
          </a:solidFill>
          <a:ln/>
        </p:spPr>
      </p:sp>
      <p:sp>
        <p:nvSpPr>
          <p:cNvPr id="5" name="Shape 3"/>
          <p:cNvSpPr/>
          <p:nvPr/>
        </p:nvSpPr>
        <p:spPr>
          <a:xfrm>
            <a:off x="2866668" y="2502694"/>
            <a:ext cx="740569" cy="740569"/>
          </a:xfrm>
          <a:prstGeom prst="roundRect">
            <a:avLst>
              <a:gd name="adj" fmla="val 123473"/>
            </a:avLst>
          </a:prstGeom>
          <a:solidFill>
            <a:srgbClr val="16FFBB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088838" y="2724864"/>
            <a:ext cx="296228" cy="29622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598652" y="3490198"/>
            <a:ext cx="2909888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Mágneses adattárolók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1598652" y="3981212"/>
            <a:ext cx="3276719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Merevlemezek (HDD), mágnesszalagok - hagyományos technológia nagy kapacitással</a:t>
            </a:r>
            <a:endParaRPr lang="en-US" sz="1900" dirty="0"/>
          </a:p>
        </p:txBody>
      </p:sp>
      <p:sp>
        <p:nvSpPr>
          <p:cNvPr id="9" name="Shape 6"/>
          <p:cNvSpPr/>
          <p:nvPr/>
        </p:nvSpPr>
        <p:spPr>
          <a:xfrm>
            <a:off x="5399484" y="2872978"/>
            <a:ext cx="3831312" cy="2965728"/>
          </a:xfrm>
          <a:prstGeom prst="roundRect">
            <a:avLst>
              <a:gd name="adj" fmla="val 4933"/>
            </a:avLst>
          </a:prstGeom>
          <a:solidFill>
            <a:srgbClr val="0A081B">
              <a:alpha val="75000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5399484" y="2842498"/>
            <a:ext cx="3831312" cy="121920"/>
          </a:xfrm>
          <a:prstGeom prst="roundRect">
            <a:avLst>
              <a:gd name="adj" fmla="val 303750"/>
            </a:avLst>
          </a:prstGeom>
          <a:solidFill>
            <a:srgbClr val="29DDDA"/>
          </a:solidFill>
          <a:ln/>
        </p:spPr>
      </p:sp>
      <p:sp>
        <p:nvSpPr>
          <p:cNvPr id="11" name="Shape 8"/>
          <p:cNvSpPr/>
          <p:nvPr/>
        </p:nvSpPr>
        <p:spPr>
          <a:xfrm>
            <a:off x="6944797" y="2502694"/>
            <a:ext cx="740569" cy="740569"/>
          </a:xfrm>
          <a:prstGeom prst="roundRect">
            <a:avLst>
              <a:gd name="adj" fmla="val 123473"/>
            </a:avLst>
          </a:prstGeom>
          <a:solidFill>
            <a:srgbClr val="16FFBB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6967" y="2724864"/>
            <a:ext cx="296228" cy="296228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676781" y="349019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Optikai adattárolók</a:t>
            </a:r>
            <a:endParaRPr lang="en-US" sz="2150" dirty="0"/>
          </a:p>
        </p:txBody>
      </p:sp>
      <p:sp>
        <p:nvSpPr>
          <p:cNvPr id="14" name="Text 10"/>
          <p:cNvSpPr/>
          <p:nvPr/>
        </p:nvSpPr>
        <p:spPr>
          <a:xfrm>
            <a:off x="5676781" y="3981212"/>
            <a:ext cx="3276719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CD, DVD, Blu-ray lemezek - lézerrel működő tárolási megoldások</a:t>
            </a:r>
            <a:endParaRPr lang="en-US" sz="1900" dirty="0"/>
          </a:p>
        </p:txBody>
      </p:sp>
      <p:sp>
        <p:nvSpPr>
          <p:cNvPr id="15" name="Shape 11"/>
          <p:cNvSpPr/>
          <p:nvPr/>
        </p:nvSpPr>
        <p:spPr>
          <a:xfrm>
            <a:off x="9477613" y="2872978"/>
            <a:ext cx="3831312" cy="2965728"/>
          </a:xfrm>
          <a:prstGeom prst="roundRect">
            <a:avLst>
              <a:gd name="adj" fmla="val 4933"/>
            </a:avLst>
          </a:prstGeom>
          <a:solidFill>
            <a:srgbClr val="0A081B">
              <a:alpha val="75000"/>
            </a:srgbClr>
          </a:solidFill>
          <a:ln/>
        </p:spPr>
      </p:sp>
      <p:sp>
        <p:nvSpPr>
          <p:cNvPr id="16" name="Shape 12"/>
          <p:cNvSpPr/>
          <p:nvPr/>
        </p:nvSpPr>
        <p:spPr>
          <a:xfrm>
            <a:off x="9477613" y="2842498"/>
            <a:ext cx="3831312" cy="121920"/>
          </a:xfrm>
          <a:prstGeom prst="roundRect">
            <a:avLst>
              <a:gd name="adj" fmla="val 303750"/>
            </a:avLst>
          </a:prstGeom>
          <a:solidFill>
            <a:srgbClr val="37A7E7"/>
          </a:solidFill>
          <a:ln/>
        </p:spPr>
      </p:sp>
      <p:sp>
        <p:nvSpPr>
          <p:cNvPr id="17" name="Shape 13"/>
          <p:cNvSpPr/>
          <p:nvPr/>
        </p:nvSpPr>
        <p:spPr>
          <a:xfrm>
            <a:off x="11022925" y="2502694"/>
            <a:ext cx="740569" cy="740569"/>
          </a:xfrm>
          <a:prstGeom prst="roundRect">
            <a:avLst>
              <a:gd name="adj" fmla="val 123473"/>
            </a:avLst>
          </a:prstGeom>
          <a:solidFill>
            <a:srgbClr val="16FFBB"/>
          </a:solidFill>
          <a:ln/>
        </p:spPr>
      </p:sp>
      <p:pic>
        <p:nvPicPr>
          <p:cNvPr id="18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45096" y="2724864"/>
            <a:ext cx="296228" cy="296228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9754910" y="3490198"/>
            <a:ext cx="2982158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Szilárdtest adattárolók</a:t>
            </a:r>
            <a:endParaRPr lang="en-US" sz="2150" dirty="0"/>
          </a:p>
        </p:txBody>
      </p:sp>
      <p:sp>
        <p:nvSpPr>
          <p:cNvPr id="20" name="Text 15"/>
          <p:cNvSpPr/>
          <p:nvPr/>
        </p:nvSpPr>
        <p:spPr>
          <a:xfrm>
            <a:off x="9754910" y="3981212"/>
            <a:ext cx="3276719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SSD, pendrive-ok, memóriakártyák - modern, gyors technológia</a:t>
            </a:r>
            <a:endParaRPr lang="en-US" sz="1900" dirty="0"/>
          </a:p>
        </p:txBody>
      </p:sp>
      <p:sp>
        <p:nvSpPr>
          <p:cNvPr id="21" name="Text 16"/>
          <p:cNvSpPr/>
          <p:nvPr/>
        </p:nvSpPr>
        <p:spPr>
          <a:xfrm>
            <a:off x="1321356" y="6116360"/>
            <a:ext cx="1198768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Minden adattároló típusnak megvannak a maga 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9DDDA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előnyei és hátrányai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, és különböző felhasználási területeken használhatók a leghatékonyabban. A választás függ a sebesség, kapacitás, tartósság és ár igényeitől.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1356" y="344448"/>
            <a:ext cx="5796201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Mágneses adattárolók – Hogyan működnek?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1321356" y="1005483"/>
            <a:ext cx="1670328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 működési elv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1321356" y="1339453"/>
            <a:ext cx="4611767" cy="400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mágneses adattárolók 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mágneses rétegre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írják az adatokat, amelyeket egy olvasófej segítségével lehet írni és olvasni. Ez a technológia évtizedek óta bizonyított megoldás.</a:t>
            </a:r>
            <a:endParaRPr lang="en-US" sz="950" dirty="0"/>
          </a:p>
        </p:txBody>
      </p:sp>
      <p:sp>
        <p:nvSpPr>
          <p:cNvPr id="5" name="Text 3"/>
          <p:cNvSpPr/>
          <p:nvPr/>
        </p:nvSpPr>
        <p:spPr>
          <a:xfrm>
            <a:off x="1321356" y="1852970"/>
            <a:ext cx="4611767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Nagy kapacitás, alacsony ár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1321356" y="2097167"/>
            <a:ext cx="4611767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Lassabbak és sérülékenyebbek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1321356" y="2341364"/>
            <a:ext cx="4611767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Mozgó alkatrészek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1321356" y="2585561"/>
            <a:ext cx="4611767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Zajosabb működés</a:t>
            </a:r>
            <a:endParaRPr lang="en-US" sz="95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6257" y="1021080"/>
            <a:ext cx="7070407" cy="7070407"/>
          </a:xfrm>
          <a:prstGeom prst="rect">
            <a:avLst/>
          </a:prstGeom>
        </p:spPr>
      </p:pic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356" y="8373189"/>
            <a:ext cx="3995857" cy="50101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446609" y="8999458"/>
            <a:ext cx="1391960" cy="173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Mágneses réteg</a:t>
            </a:r>
            <a:endParaRPr lang="en-US" sz="1050" dirty="0"/>
          </a:p>
        </p:txBody>
      </p:sp>
      <p:sp>
        <p:nvSpPr>
          <p:cNvPr id="12" name="Text 8"/>
          <p:cNvSpPr/>
          <p:nvPr/>
        </p:nvSpPr>
        <p:spPr>
          <a:xfrm>
            <a:off x="1446609" y="9248537"/>
            <a:ext cx="3745349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Az adatok tárolása</a:t>
            </a:r>
            <a:endParaRPr lang="en-US" sz="9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212" y="8373189"/>
            <a:ext cx="3995857" cy="50101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442466" y="8999458"/>
            <a:ext cx="1391960" cy="173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Olvasófej</a:t>
            </a:r>
            <a:endParaRPr lang="en-US" sz="1050" dirty="0"/>
          </a:p>
        </p:txBody>
      </p:sp>
      <p:sp>
        <p:nvSpPr>
          <p:cNvPr id="15" name="Text 10"/>
          <p:cNvSpPr/>
          <p:nvPr/>
        </p:nvSpPr>
        <p:spPr>
          <a:xfrm>
            <a:off x="5442466" y="9248537"/>
            <a:ext cx="3745349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Írás és olvasás</a:t>
            </a:r>
            <a:endParaRPr lang="en-US" sz="95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069" y="8373189"/>
            <a:ext cx="3995976" cy="50101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438323" y="8999458"/>
            <a:ext cx="1391960" cy="173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Forgó lemezek</a:t>
            </a:r>
            <a:endParaRPr lang="en-US" sz="1050" dirty="0"/>
          </a:p>
        </p:txBody>
      </p:sp>
      <p:sp>
        <p:nvSpPr>
          <p:cNvPr id="18" name="Text 12"/>
          <p:cNvSpPr/>
          <p:nvPr/>
        </p:nvSpPr>
        <p:spPr>
          <a:xfrm>
            <a:off x="9438323" y="9248537"/>
            <a:ext cx="3745468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Gyors rotáció</a:t>
            </a:r>
            <a:endParaRPr lang="en-US" sz="950" dirty="0"/>
          </a:p>
        </p:txBody>
      </p:sp>
      <p:sp>
        <p:nvSpPr>
          <p:cNvPr id="19" name="Text 13"/>
          <p:cNvSpPr/>
          <p:nvPr/>
        </p:nvSpPr>
        <p:spPr>
          <a:xfrm>
            <a:off x="1321356" y="9715024"/>
            <a:ext cx="11987689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mágnesszalagok különösen fontosak az </a:t>
            </a:r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archiválás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területén, ahol nagy mennyiségű adat hosszú távú tárolására van szükség. Bár lassabbak, mint más technológiák, megbízhatóságuk miatt ma is használják őket.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1356" y="518160"/>
            <a:ext cx="8048744" cy="523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Optikai adattárolók – Előnyök és korlátok</a:t>
            </a:r>
            <a:endParaRPr lang="en-US" sz="3250" dirty="0"/>
          </a:p>
        </p:txBody>
      </p:sp>
      <p:sp>
        <p:nvSpPr>
          <p:cNvPr id="3" name="Shape 1"/>
          <p:cNvSpPr/>
          <p:nvPr/>
        </p:nvSpPr>
        <p:spPr>
          <a:xfrm>
            <a:off x="1321356" y="2795588"/>
            <a:ext cx="11987689" cy="22860"/>
          </a:xfrm>
          <a:prstGeom prst="roundRect">
            <a:avLst>
              <a:gd name="adj" fmla="val 1236620"/>
            </a:avLst>
          </a:prstGeom>
          <a:solidFill>
            <a:srgbClr val="16FFBB"/>
          </a:solidFill>
          <a:ln/>
        </p:spPr>
      </p:sp>
      <p:sp>
        <p:nvSpPr>
          <p:cNvPr id="4" name="Shape 2"/>
          <p:cNvSpPr/>
          <p:nvPr/>
        </p:nvSpPr>
        <p:spPr>
          <a:xfrm>
            <a:off x="1321356" y="1418392"/>
            <a:ext cx="5876092" cy="1377196"/>
          </a:xfrm>
          <a:prstGeom prst="roundRect">
            <a:avLst>
              <a:gd name="adj" fmla="val 20527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3212425" y="1629608"/>
            <a:ext cx="2093952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Működési elv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1532573" y="2004298"/>
            <a:ext cx="5453658" cy="602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Lézerrel írják és olvassák az adatokat a lemez felületén, pontos optikai technológiával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7432953" y="2818448"/>
            <a:ext cx="5876092" cy="1810583"/>
          </a:xfrm>
          <a:prstGeom prst="rect">
            <a:avLst/>
          </a:prstGeom>
          <a:solidFill>
            <a:srgbClr val="0A081B"/>
          </a:solidFill>
          <a:ln/>
        </p:spPr>
      </p:sp>
      <p:sp>
        <p:nvSpPr>
          <p:cNvPr id="8" name="Text 6"/>
          <p:cNvSpPr/>
          <p:nvPr/>
        </p:nvSpPr>
        <p:spPr>
          <a:xfrm>
            <a:off x="9324023" y="3006804"/>
            <a:ext cx="2093952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Előnyök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644170" y="3381494"/>
            <a:ext cx="5453658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Tartósak és megbízhatóak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7644170" y="3748921"/>
            <a:ext cx="5453658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Ellenállnak mágneses hatásoknak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7644170" y="4116348"/>
            <a:ext cx="5453658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Alkalmasak média tárolására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1321356" y="5006459"/>
            <a:ext cx="2093952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CD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321356" y="5456515"/>
            <a:ext cx="3647837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700 MB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kapacitás</a:t>
            </a:r>
            <a:endParaRPr lang="en-US" sz="1450" dirty="0"/>
          </a:p>
        </p:txBody>
      </p:sp>
      <p:sp>
        <p:nvSpPr>
          <p:cNvPr id="14" name="Text 12"/>
          <p:cNvSpPr/>
          <p:nvPr/>
        </p:nvSpPr>
        <p:spPr>
          <a:xfrm>
            <a:off x="1321356" y="5927527"/>
            <a:ext cx="3647837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Zene, dokumentumok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5436632" y="5006459"/>
            <a:ext cx="2093952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DVD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5436632" y="5456515"/>
            <a:ext cx="3647837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9DDDA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4.7 GB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kapacitás</a:t>
            </a:r>
            <a:endParaRPr lang="en-US" sz="1450" dirty="0"/>
          </a:p>
        </p:txBody>
      </p:sp>
      <p:sp>
        <p:nvSpPr>
          <p:cNvPr id="17" name="Text 15"/>
          <p:cNvSpPr/>
          <p:nvPr/>
        </p:nvSpPr>
        <p:spPr>
          <a:xfrm>
            <a:off x="5436632" y="5927527"/>
            <a:ext cx="3647837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Filmek, nagy fájlok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9551908" y="5006459"/>
            <a:ext cx="2093952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Blu-ray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9551908" y="5456515"/>
            <a:ext cx="3772257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7A7E7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25-50 GB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kapacitás</a:t>
            </a:r>
            <a:endParaRPr lang="en-US" sz="1450" dirty="0"/>
          </a:p>
        </p:txBody>
      </p:sp>
      <p:sp>
        <p:nvSpPr>
          <p:cNvPr id="20" name="Text 18"/>
          <p:cNvSpPr/>
          <p:nvPr/>
        </p:nvSpPr>
        <p:spPr>
          <a:xfrm>
            <a:off x="9551908" y="5927527"/>
            <a:ext cx="3772257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HD minőségű tartalom</a:t>
            </a:r>
            <a:endParaRPr lang="en-US" sz="1450" dirty="0"/>
          </a:p>
        </p:txBody>
      </p:sp>
      <p:sp>
        <p:nvSpPr>
          <p:cNvPr id="21" name="Shape 19"/>
          <p:cNvSpPr/>
          <p:nvPr/>
        </p:nvSpPr>
        <p:spPr>
          <a:xfrm>
            <a:off x="1321356" y="6610469"/>
            <a:ext cx="11987689" cy="1102043"/>
          </a:xfrm>
          <a:prstGeom prst="roundRect">
            <a:avLst>
              <a:gd name="adj" fmla="val 25652"/>
            </a:avLst>
          </a:prstGeom>
          <a:solidFill>
            <a:srgbClr val="004D36"/>
          </a:solidFill>
          <a:ln/>
        </p:spPr>
      </p:sp>
      <p:pic>
        <p:nvPicPr>
          <p:cNvPr id="2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9712" y="6901934"/>
            <a:ext cx="235506" cy="188357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1933575" y="6845856"/>
            <a:ext cx="11187113" cy="602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Hátrány: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Az optikai adattárolók kisebb kapacitással rendelkeznek a modern HDD-khez és SSD-khez képest, és lassabb adatátviteli sebességet biztosítanak. Ennek ellenére hosszú élettartamuk miatt népszerűek maradtak.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1356" y="475774"/>
            <a:ext cx="6979682" cy="480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Szilárdtest adattárolók (SSD, pendrive)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1321356" y="1388745"/>
            <a:ext cx="2306836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 jövő technológiája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1321356" y="1850112"/>
            <a:ext cx="6403300" cy="830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szilárdtest adattárolók a </a:t>
            </a:r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legmodernebb tárolási technológiát</a:t>
            </a:r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képviselik. Nincsenek bennük mozgó alkatrészek, így rendkívül gyors adatátvitelt tesznek lehetővé, miközben csendesek és ellenállóak.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1321356" y="2835831"/>
            <a:ext cx="6403300" cy="830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Ezek az eszközök egyre </a:t>
            </a:r>
            <a:pPr algn="l" indent="0" marL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elterjedtebbek</a:t>
            </a:r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a laptopokban és hordozható eszközökben, köszönhetően kompakt méretüknek és kiváló teljesítményüknek. Az ár fokozatosan csökken, így egyre szélesebb körben hozzáférhetők.</a:t>
            </a:r>
            <a:endParaRPr lang="en-US" sz="13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4233" y="1410295"/>
            <a:ext cx="5162312" cy="5162312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1356" y="6961703"/>
            <a:ext cx="518993" cy="51899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321356" y="7696914"/>
            <a:ext cx="1922383" cy="240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Flash memória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1321356" y="8040886"/>
            <a:ext cx="3851672" cy="553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Elektromos töltésekkel tárol információt, mozgó alkatrészek nélkül</a:t>
            </a:r>
            <a:endParaRPr lang="en-US" sz="13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9245" y="6961703"/>
            <a:ext cx="518993" cy="51899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389245" y="7696914"/>
            <a:ext cx="1922383" cy="240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Gyors működés</a:t>
            </a:r>
            <a:endParaRPr lang="en-US" sz="1500" dirty="0"/>
          </a:p>
        </p:txBody>
      </p:sp>
      <p:sp>
        <p:nvSpPr>
          <p:cNvPr id="12" name="Text 7"/>
          <p:cNvSpPr/>
          <p:nvPr/>
        </p:nvSpPr>
        <p:spPr>
          <a:xfrm>
            <a:off x="5389245" y="8040886"/>
            <a:ext cx="3851791" cy="553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Akár 10-szer gyorsabb olvasási és írási sebesség, mint a HDD</a:t>
            </a:r>
            <a:endParaRPr lang="en-US" sz="13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7253" y="6961703"/>
            <a:ext cx="518993" cy="51899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457253" y="7696914"/>
            <a:ext cx="1922383" cy="240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Ellenálló képesség</a:t>
            </a:r>
            <a:endParaRPr lang="en-US" sz="1500" dirty="0"/>
          </a:p>
        </p:txBody>
      </p:sp>
      <p:sp>
        <p:nvSpPr>
          <p:cNvPr id="15" name="Text 9"/>
          <p:cNvSpPr/>
          <p:nvPr/>
        </p:nvSpPr>
        <p:spPr>
          <a:xfrm>
            <a:off x="9457253" y="8040886"/>
            <a:ext cx="3851672" cy="553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Ütés és rezgés ellen védett, hordozható eszközökben ideális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85986" y="460177"/>
            <a:ext cx="6801922" cy="396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Adattárolás a felhőben – A jövő tárolási módja</a:t>
            </a:r>
            <a:endParaRPr lang="en-US" sz="2450" dirty="0"/>
          </a:p>
        </p:txBody>
      </p:sp>
      <p:sp>
        <p:nvSpPr>
          <p:cNvPr id="4" name="Text 1"/>
          <p:cNvSpPr/>
          <p:nvPr/>
        </p:nvSpPr>
        <p:spPr>
          <a:xfrm>
            <a:off x="5985986" y="1070729"/>
            <a:ext cx="8144827" cy="456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felhőalapú tárolás forradalmasította az adatkezelést. Az interneten keresztül elérhető </a:t>
            </a:r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távoli szervereken</a:t>
            </a:r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tároljuk az adatokat, amelyeket bármikor, bárhonnan elérhetünk okostelefonnal, táblagéppel vagy számítógéppel.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5985986" y="1687949"/>
            <a:ext cx="8144827" cy="1662708"/>
          </a:xfrm>
          <a:prstGeom prst="roundRect">
            <a:avLst>
              <a:gd name="adj" fmla="val 12878"/>
            </a:avLst>
          </a:prstGeom>
          <a:solidFill>
            <a:srgbClr val="0A081B"/>
          </a:solidFill>
          <a:ln w="15240">
            <a:solidFill>
              <a:srgbClr val="16FFBB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143863" y="1845826"/>
            <a:ext cx="1586032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Előnyök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6143863" y="2129671"/>
            <a:ext cx="7829074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Bárhonnan hozzáférés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6143863" y="2407920"/>
            <a:ext cx="7829074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Automatikus mentések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6143863" y="2686169"/>
            <a:ext cx="7829074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Egyszerű megosztás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6143863" y="2964418"/>
            <a:ext cx="7829074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Skálázható kapacitás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5985986" y="3493294"/>
            <a:ext cx="8144827" cy="1662708"/>
          </a:xfrm>
          <a:prstGeom prst="roundRect">
            <a:avLst>
              <a:gd name="adj" fmla="val 12878"/>
            </a:avLst>
          </a:prstGeom>
          <a:solidFill>
            <a:srgbClr val="0A081B"/>
          </a:solidFill>
          <a:ln w="15240">
            <a:solidFill>
              <a:srgbClr val="29DDD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143863" y="3651171"/>
            <a:ext cx="1586032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Kihívások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6143863" y="3935016"/>
            <a:ext cx="7829074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Internetkapcsolat szükséges</a:t>
            </a:r>
            <a:endParaRPr lang="en-US" sz="1100" dirty="0"/>
          </a:p>
        </p:txBody>
      </p:sp>
      <p:sp>
        <p:nvSpPr>
          <p:cNvPr id="14" name="Text 11"/>
          <p:cNvSpPr/>
          <p:nvPr/>
        </p:nvSpPr>
        <p:spPr>
          <a:xfrm>
            <a:off x="6143863" y="4213265"/>
            <a:ext cx="7829074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Adatvédelmi kérdések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143863" y="4491514"/>
            <a:ext cx="7829074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Szolgáltató függőség</a:t>
            </a:r>
            <a:endParaRPr lang="en-US" sz="1100" dirty="0"/>
          </a:p>
        </p:txBody>
      </p:sp>
      <p:sp>
        <p:nvSpPr>
          <p:cNvPr id="16" name="Text 13"/>
          <p:cNvSpPr/>
          <p:nvPr/>
        </p:nvSpPr>
        <p:spPr>
          <a:xfrm>
            <a:off x="6143863" y="4769763"/>
            <a:ext cx="7829074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Előfizetési díjak</a:t>
            </a:r>
            <a:endParaRPr lang="en-US" sz="1100" dirty="0"/>
          </a:p>
        </p:txBody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986" y="5476994"/>
            <a:ext cx="1775103" cy="1775103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5985986" y="7412593"/>
            <a:ext cx="1775103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Google Drive</a:t>
            </a:r>
            <a:endParaRPr lang="en-US" sz="1100" dirty="0"/>
          </a:p>
        </p:txBody>
      </p:sp>
      <p:pic>
        <p:nvPicPr>
          <p:cNvPr id="1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848" y="5476994"/>
            <a:ext cx="1775103" cy="1775103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8116848" y="7412593"/>
            <a:ext cx="1775103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Dropbox</a:t>
            </a:r>
            <a:endParaRPr lang="en-US" sz="1100" dirty="0"/>
          </a:p>
        </p:txBody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7709" y="5476994"/>
            <a:ext cx="1775103" cy="1775103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0247709" y="7412593"/>
            <a:ext cx="1775103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OneDrive</a:t>
            </a:r>
            <a:endParaRPr lang="en-US" sz="1100" dirty="0"/>
          </a:p>
        </p:txBody>
      </p:sp>
      <p:pic>
        <p:nvPicPr>
          <p:cNvPr id="2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8571" y="5476994"/>
            <a:ext cx="1775103" cy="1775103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12378571" y="7412593"/>
            <a:ext cx="1775103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iCloud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1356" y="348734"/>
            <a:ext cx="4936569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Adattárolók kapacitása és sebessége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1321356" y="751642"/>
            <a:ext cx="2253496" cy="211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Mit jelent ez a gyakorlatban?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1321356" y="1216581"/>
            <a:ext cx="3890248" cy="418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250"/>
              </a:lnSpc>
              <a:buNone/>
            </a:pPr>
            <a:r>
              <a:rPr lang="en-US" sz="32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4GB</a:t>
            </a:r>
            <a:endParaRPr lang="en-US" sz="3250" dirty="0"/>
          </a:p>
        </p:txBody>
      </p:sp>
      <p:sp>
        <p:nvSpPr>
          <p:cNvPr id="5" name="Text 3"/>
          <p:cNvSpPr/>
          <p:nvPr/>
        </p:nvSpPr>
        <p:spPr>
          <a:xfrm>
            <a:off x="2561749" y="1793558"/>
            <a:ext cx="1409343" cy="176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HD film mérete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1321356" y="2045851"/>
            <a:ext cx="3890248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Egy átlagos HD minőségű film tárigénye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5370076" y="1216581"/>
            <a:ext cx="3890248" cy="418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250"/>
              </a:lnSpc>
              <a:buNone/>
            </a:pPr>
            <a:r>
              <a:rPr lang="en-US" sz="32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500MB/s</a:t>
            </a:r>
            <a:endParaRPr lang="en-US" sz="3250" dirty="0"/>
          </a:p>
        </p:txBody>
      </p:sp>
      <p:sp>
        <p:nvSpPr>
          <p:cNvPr id="8" name="Text 6"/>
          <p:cNvSpPr/>
          <p:nvPr/>
        </p:nvSpPr>
        <p:spPr>
          <a:xfrm>
            <a:off x="6610469" y="1793558"/>
            <a:ext cx="1409343" cy="176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SSD sebesség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5370076" y="2045851"/>
            <a:ext cx="3890248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Modern SSD írási/olvasási sebessége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9418796" y="1216581"/>
            <a:ext cx="3890248" cy="418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250"/>
              </a:lnSpc>
              <a:buNone/>
            </a:pPr>
            <a:r>
              <a:rPr lang="en-US" sz="32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2TB</a:t>
            </a:r>
            <a:endParaRPr lang="en-US" sz="3250" dirty="0"/>
          </a:p>
        </p:txBody>
      </p:sp>
      <p:sp>
        <p:nvSpPr>
          <p:cNvPr id="11" name="Text 9"/>
          <p:cNvSpPr/>
          <p:nvPr/>
        </p:nvSpPr>
        <p:spPr>
          <a:xfrm>
            <a:off x="10659189" y="1793558"/>
            <a:ext cx="1409343" cy="176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Átlagos HDD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9418796" y="2045851"/>
            <a:ext cx="3890248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Tipikus merevlemez kapacitás otthoni használatra</a:t>
            </a:r>
            <a:endParaRPr lang="en-US" sz="950" dirty="0"/>
          </a:p>
        </p:txBody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1356" y="2391370"/>
            <a:ext cx="11987689" cy="6332458"/>
          </a:xfrm>
          <a:prstGeom prst="rect">
            <a:avLst/>
          </a:prstGeom>
        </p:spPr>
      </p:pic>
      <p:sp>
        <p:nvSpPr>
          <p:cNvPr id="14" name="Shape 11"/>
          <p:cNvSpPr/>
          <p:nvPr/>
        </p:nvSpPr>
        <p:spPr>
          <a:xfrm>
            <a:off x="5900499" y="8723828"/>
            <a:ext cx="126802" cy="126802"/>
          </a:xfrm>
          <a:prstGeom prst="roundRect">
            <a:avLst>
              <a:gd name="adj" fmla="val 14422"/>
            </a:avLst>
          </a:prstGeom>
          <a:solidFill>
            <a:srgbClr val="006B4C"/>
          </a:solidFill>
          <a:ln/>
        </p:spPr>
      </p:sp>
      <p:sp>
        <p:nvSpPr>
          <p:cNvPr id="15" name="Text 12"/>
          <p:cNvSpPr/>
          <p:nvPr/>
        </p:nvSpPr>
        <p:spPr>
          <a:xfrm>
            <a:off x="6088261" y="8723828"/>
            <a:ext cx="1150739" cy="126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Írási sebesség (MB/s)</a:t>
            </a:r>
            <a:endParaRPr lang="en-US" sz="950" dirty="0"/>
          </a:p>
        </p:txBody>
      </p:sp>
      <p:sp>
        <p:nvSpPr>
          <p:cNvPr id="16" name="Shape 13"/>
          <p:cNvSpPr/>
          <p:nvPr/>
        </p:nvSpPr>
        <p:spPr>
          <a:xfrm>
            <a:off x="7391400" y="8723828"/>
            <a:ext cx="126802" cy="126802"/>
          </a:xfrm>
          <a:prstGeom prst="roundRect">
            <a:avLst>
              <a:gd name="adj" fmla="val 14422"/>
            </a:avLst>
          </a:prstGeom>
          <a:solidFill>
            <a:srgbClr val="29FFC0"/>
          </a:solidFill>
          <a:ln/>
        </p:spPr>
      </p:sp>
      <p:sp>
        <p:nvSpPr>
          <p:cNvPr id="17" name="Text 14"/>
          <p:cNvSpPr/>
          <p:nvPr/>
        </p:nvSpPr>
        <p:spPr>
          <a:xfrm>
            <a:off x="7579162" y="8723828"/>
            <a:ext cx="1364456" cy="126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Olvasási sebesség (MB/s)</a:t>
            </a:r>
            <a:endParaRPr lang="en-US" sz="950" dirty="0"/>
          </a:p>
        </p:txBody>
      </p:sp>
      <p:sp>
        <p:nvSpPr>
          <p:cNvPr id="18" name="Text 15"/>
          <p:cNvSpPr/>
          <p:nvPr/>
        </p:nvSpPr>
        <p:spPr>
          <a:xfrm>
            <a:off x="1321356" y="9247108"/>
            <a:ext cx="11987689" cy="405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kapacitás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megmutatja, mennyi adat fér el az eszközön (gigabyte - GB, terabyte - TB), míg a 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29DDDA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sebesség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azt jelzi, milyen gyorsan lehet írni és olvasni az adatokat. A modern alkalmazások és nagy fájlok miatt mindkét paraméter fontos.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1356" y="758904"/>
            <a:ext cx="5350550" cy="485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Adatbiztonság és adattárolás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1321356" y="1594009"/>
            <a:ext cx="174784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Spline Sans Light" pitchFamily="34" charset="0"/>
                <a:ea typeface="Spline Sans Light" pitchFamily="34" charset="-122"/>
                <a:cs typeface="Spline Sans Light" pitchFamily="34" charset="-120"/>
              </a:rPr>
              <a:t>01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1321356" y="1868210"/>
            <a:ext cx="5906453" cy="22860"/>
          </a:xfrm>
          <a:prstGeom prst="rect">
            <a:avLst/>
          </a:prstGeom>
          <a:solidFill>
            <a:srgbClr val="16FFBB"/>
          </a:solidFill>
          <a:ln/>
        </p:spPr>
      </p:sp>
      <p:sp>
        <p:nvSpPr>
          <p:cNvPr id="5" name="Text 3"/>
          <p:cNvSpPr/>
          <p:nvPr/>
        </p:nvSpPr>
        <p:spPr>
          <a:xfrm>
            <a:off x="1321356" y="2001322"/>
            <a:ext cx="1942505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Rendszeres mentés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1321356" y="2349103"/>
            <a:ext cx="5906453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Készíts biztonsági másolatot fontos adataidról hetente legalább egyszer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7402592" y="1594009"/>
            <a:ext cx="174784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Spline Sans Light" pitchFamily="34" charset="0"/>
                <a:ea typeface="Spline Sans Light" pitchFamily="34" charset="-122"/>
                <a:cs typeface="Spline Sans Light" pitchFamily="34" charset="-120"/>
              </a:rPr>
              <a:t>02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7402592" y="1868210"/>
            <a:ext cx="5906453" cy="22860"/>
          </a:xfrm>
          <a:prstGeom prst="rect">
            <a:avLst/>
          </a:prstGeom>
          <a:solidFill>
            <a:srgbClr val="29DDDA"/>
          </a:solidFill>
          <a:ln/>
        </p:spPr>
      </p:sp>
      <p:sp>
        <p:nvSpPr>
          <p:cNvPr id="9" name="Text 7"/>
          <p:cNvSpPr/>
          <p:nvPr/>
        </p:nvSpPr>
        <p:spPr>
          <a:xfrm>
            <a:off x="7402592" y="2001322"/>
            <a:ext cx="1942505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Titkosítás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7402592" y="2349103"/>
            <a:ext cx="5906453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Használj jelszavas védelmet és titkosítást személyes adataidhoz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1321356" y="2934533"/>
            <a:ext cx="174784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Spline Sans Light" pitchFamily="34" charset="0"/>
                <a:ea typeface="Spline Sans Light" pitchFamily="34" charset="-122"/>
                <a:cs typeface="Spline Sans Light" pitchFamily="34" charset="-120"/>
              </a:rPr>
              <a:t>03</a:t>
            </a:r>
            <a:endParaRPr lang="en-US" sz="1350" dirty="0"/>
          </a:p>
        </p:txBody>
      </p:sp>
      <p:sp>
        <p:nvSpPr>
          <p:cNvPr id="12" name="Shape 10"/>
          <p:cNvSpPr/>
          <p:nvPr/>
        </p:nvSpPr>
        <p:spPr>
          <a:xfrm>
            <a:off x="1321356" y="3208734"/>
            <a:ext cx="5906453" cy="22860"/>
          </a:xfrm>
          <a:prstGeom prst="rect">
            <a:avLst/>
          </a:prstGeom>
          <a:solidFill>
            <a:srgbClr val="37A7E7"/>
          </a:solidFill>
          <a:ln/>
        </p:spPr>
      </p:sp>
      <p:sp>
        <p:nvSpPr>
          <p:cNvPr id="13" name="Text 11"/>
          <p:cNvSpPr/>
          <p:nvPr/>
        </p:nvSpPr>
        <p:spPr>
          <a:xfrm>
            <a:off x="1321356" y="3341846"/>
            <a:ext cx="1942505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Vírusvédelem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1321356" y="3689628"/>
            <a:ext cx="5906453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Telepíts megbízható vírusirtó programot és tartsd naprakészen</a:t>
            </a:r>
            <a:endParaRPr lang="en-US" sz="1350" dirty="0"/>
          </a:p>
        </p:txBody>
      </p:sp>
      <p:sp>
        <p:nvSpPr>
          <p:cNvPr id="15" name="Text 13"/>
          <p:cNvSpPr/>
          <p:nvPr/>
        </p:nvSpPr>
        <p:spPr>
          <a:xfrm>
            <a:off x="7402592" y="2934533"/>
            <a:ext cx="174784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Spline Sans Light" pitchFamily="34" charset="0"/>
                <a:ea typeface="Spline Sans Light" pitchFamily="34" charset="-122"/>
                <a:cs typeface="Spline Sans Light" pitchFamily="34" charset="-120"/>
              </a:rPr>
              <a:t>04</a:t>
            </a:r>
            <a:endParaRPr lang="en-US" sz="1350" dirty="0"/>
          </a:p>
        </p:txBody>
      </p:sp>
      <p:sp>
        <p:nvSpPr>
          <p:cNvPr id="16" name="Shape 14"/>
          <p:cNvSpPr/>
          <p:nvPr/>
        </p:nvSpPr>
        <p:spPr>
          <a:xfrm>
            <a:off x="7402592" y="3208734"/>
            <a:ext cx="5906453" cy="22860"/>
          </a:xfrm>
          <a:prstGeom prst="rect">
            <a:avLst/>
          </a:prstGeom>
          <a:solidFill>
            <a:srgbClr val="091231"/>
          </a:solidFill>
          <a:ln/>
        </p:spPr>
      </p:sp>
      <p:sp>
        <p:nvSpPr>
          <p:cNvPr id="17" name="Text 15"/>
          <p:cNvSpPr/>
          <p:nvPr/>
        </p:nvSpPr>
        <p:spPr>
          <a:xfrm>
            <a:off x="7402592" y="3341846"/>
            <a:ext cx="1942505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Fizikai védelem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7402592" y="3689628"/>
            <a:ext cx="5906453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Óvd eszközeidet az ütéstől, nedvességtől és szélsőséges hőmérséklettől</a:t>
            </a:r>
            <a:endParaRPr lang="en-US" sz="1350" dirty="0"/>
          </a:p>
        </p:txBody>
      </p:sp>
      <p:sp>
        <p:nvSpPr>
          <p:cNvPr id="19" name="Text 17"/>
          <p:cNvSpPr/>
          <p:nvPr/>
        </p:nvSpPr>
        <p:spPr>
          <a:xfrm>
            <a:off x="1321356" y="4471630"/>
            <a:ext cx="1966317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3-2-1 mentési szabály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1321356" y="4889302"/>
            <a:ext cx="5780603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b="1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3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példány az adatból</a:t>
            </a:r>
            <a:endParaRPr lang="en-US" sz="1350" dirty="0"/>
          </a:p>
        </p:txBody>
      </p:sp>
      <p:sp>
        <p:nvSpPr>
          <p:cNvPr id="21" name="Text 19"/>
          <p:cNvSpPr/>
          <p:nvPr/>
        </p:nvSpPr>
        <p:spPr>
          <a:xfrm>
            <a:off x="1321356" y="5229939"/>
            <a:ext cx="5780603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b="1" dirty="0">
                <a:solidFill>
                  <a:srgbClr val="29DDDA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2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különböző adathordozón</a:t>
            </a:r>
            <a:endParaRPr lang="en-US" sz="1350" dirty="0"/>
          </a:p>
        </p:txBody>
      </p:sp>
      <p:sp>
        <p:nvSpPr>
          <p:cNvPr id="22" name="Text 20"/>
          <p:cNvSpPr/>
          <p:nvPr/>
        </p:nvSpPr>
        <p:spPr>
          <a:xfrm>
            <a:off x="1321356" y="5570577"/>
            <a:ext cx="5780603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b="1" dirty="0">
                <a:solidFill>
                  <a:srgbClr val="37A7E7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1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példány külső helyen</a:t>
            </a:r>
            <a:endParaRPr lang="en-US" sz="1350" dirty="0"/>
          </a:p>
        </p:txBody>
      </p:sp>
      <p:sp>
        <p:nvSpPr>
          <p:cNvPr id="23" name="Text 21"/>
          <p:cNvSpPr/>
          <p:nvPr/>
        </p:nvSpPr>
        <p:spPr>
          <a:xfrm>
            <a:off x="7536061" y="4471630"/>
            <a:ext cx="1942505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Veszélyforrások</a:t>
            </a:r>
            <a:endParaRPr lang="en-US" sz="1500" dirty="0"/>
          </a:p>
        </p:txBody>
      </p:sp>
      <p:sp>
        <p:nvSpPr>
          <p:cNvPr id="24" name="Text 22"/>
          <p:cNvSpPr/>
          <p:nvPr/>
        </p:nvSpPr>
        <p:spPr>
          <a:xfrm>
            <a:off x="7536061" y="4889302"/>
            <a:ext cx="5780603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Vírusok és kártevők</a:t>
            </a:r>
            <a:endParaRPr lang="en-US" sz="1350" dirty="0"/>
          </a:p>
        </p:txBody>
      </p:sp>
      <p:sp>
        <p:nvSpPr>
          <p:cNvPr id="25" name="Text 23"/>
          <p:cNvSpPr/>
          <p:nvPr/>
        </p:nvSpPr>
        <p:spPr>
          <a:xfrm>
            <a:off x="7536061" y="5229939"/>
            <a:ext cx="5780603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Hardverhiba</a:t>
            </a:r>
            <a:endParaRPr lang="en-US" sz="1350" dirty="0"/>
          </a:p>
        </p:txBody>
      </p:sp>
      <p:sp>
        <p:nvSpPr>
          <p:cNvPr id="26" name="Text 24"/>
          <p:cNvSpPr/>
          <p:nvPr/>
        </p:nvSpPr>
        <p:spPr>
          <a:xfrm>
            <a:off x="7536061" y="5570577"/>
            <a:ext cx="5780603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Véletlen törlés</a:t>
            </a:r>
            <a:endParaRPr lang="en-US" sz="1350" dirty="0"/>
          </a:p>
        </p:txBody>
      </p:sp>
      <p:sp>
        <p:nvSpPr>
          <p:cNvPr id="27" name="Text 25"/>
          <p:cNvSpPr/>
          <p:nvPr/>
        </p:nvSpPr>
        <p:spPr>
          <a:xfrm>
            <a:off x="7536061" y="5911215"/>
            <a:ext cx="5780603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Fizikai sérülés</a:t>
            </a:r>
            <a:endParaRPr lang="en-US" sz="1350" dirty="0"/>
          </a:p>
        </p:txBody>
      </p:sp>
      <p:sp>
        <p:nvSpPr>
          <p:cNvPr id="28" name="Shape 26"/>
          <p:cNvSpPr/>
          <p:nvPr/>
        </p:nvSpPr>
        <p:spPr>
          <a:xfrm>
            <a:off x="1321356" y="6448425"/>
            <a:ext cx="11987689" cy="1022271"/>
          </a:xfrm>
          <a:prstGeom prst="roundRect">
            <a:avLst>
              <a:gd name="adj" fmla="val 25652"/>
            </a:avLst>
          </a:prstGeom>
          <a:solidFill>
            <a:srgbClr val="004D36"/>
          </a:solidFill>
          <a:ln/>
        </p:spPr>
      </p:sp>
      <p:pic>
        <p:nvPicPr>
          <p:cNvPr id="2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6139" y="6719649"/>
            <a:ext cx="218480" cy="174784"/>
          </a:xfrm>
          <a:prstGeom prst="rect">
            <a:avLst/>
          </a:prstGeom>
        </p:spPr>
      </p:pic>
      <p:sp>
        <p:nvSpPr>
          <p:cNvPr id="30" name="Text 27"/>
          <p:cNvSpPr/>
          <p:nvPr/>
        </p:nvSpPr>
        <p:spPr>
          <a:xfrm>
            <a:off x="1889403" y="6666905"/>
            <a:ext cx="11244858" cy="559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Fontos!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Az adatvesztés elkerülése érdekében soha ne tárolj fontos információkat csak egy helyen. A rendszeres mentés megszokása megóvhat a kellemetlen meglepetésektől.</a:t>
            </a:r>
            <a:endParaRPr lang="en-US" sz="13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2025-12-11T10:00:45Z</dcterms:created>
  <dcterms:modified xsi:type="dcterms:W3CDTF">2025-12-11T10:00:45Z</dcterms:modified>
</cp:coreProperties>
</file>