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4630400" cy="8229600"/>
  <p:notesSz cx="8229600" cy="14630400"/>
  <p:embeddedFontLst>
    <p:embeddedFont>
      <p:font typeface="Barlow" panose="020B0604020202020204" charset="-1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30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970848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segítő hivatás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50437" y="3755350"/>
            <a:ext cx="667631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Családközpontú szemlélet a kisgyermeknevelésben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6350437" y="4468535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kisgyermeknevelő személyiségének meghatározó szerepe a családokkal való együttműködésben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4608" y="791408"/>
            <a:ext cx="4296370" cy="42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Összegzés és önellenőrzés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674608" y="1701522"/>
            <a:ext cx="2570321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Kulcsüzenetek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74608" y="2239566"/>
            <a:ext cx="433626" cy="433626"/>
          </a:xfrm>
          <a:prstGeom prst="roundRect">
            <a:avLst>
              <a:gd name="adj" fmla="val 66685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300996" y="2305764"/>
            <a:ext cx="2251591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család az elsődleges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300996" y="2766179"/>
            <a:ext cx="3449003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gyermek fejlődése családi kontextusban zajlik, ezt mindig szem előtt kell tartanunk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74608" y="4076819"/>
            <a:ext cx="433626" cy="433626"/>
          </a:xfrm>
          <a:prstGeom prst="roundRect">
            <a:avLst>
              <a:gd name="adj" fmla="val 66685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300996" y="4143018"/>
            <a:ext cx="3028712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Partnerség, nem helyettesítés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1300996" y="4603433"/>
            <a:ext cx="3449003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szakember támogatja és kiegészíti a családot szakmai tudásával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674608" y="5605701"/>
            <a:ext cx="433626" cy="433626"/>
          </a:xfrm>
          <a:prstGeom prst="roundRect">
            <a:avLst>
              <a:gd name="adj" fmla="val 66685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300996" y="5671899"/>
            <a:ext cx="2173129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Empátia és nyitottság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300996" y="6132314"/>
            <a:ext cx="3449003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családok sokféle kihívással küzdenek – a mi feladatunk megérteni és segíteni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5227915" y="1701522"/>
            <a:ext cx="2651522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Önellenőrző kérdések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5227915" y="2215515"/>
            <a:ext cx="324897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Miért fontos a családközpontú szemlélet?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5227915" y="2899648"/>
            <a:ext cx="324897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 startAt="2"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Milyen kompetenciákra van szükség?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5227915" y="3583781"/>
            <a:ext cx="324897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 startAt="3"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Mik a családok támogatásának szintjei?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5227915" y="4267914"/>
            <a:ext cx="324897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 startAt="4"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Miért nehéz a családokat bevonni?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5227915" y="4643676"/>
            <a:ext cx="324897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Font typeface="+mj-lt"/>
              <a:buAutoNum type="arabicPeriod" startAt="5"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Hogyan építhető bizalom a szülőkkel?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5227915" y="5477232"/>
            <a:ext cx="3248978" cy="1744147"/>
          </a:xfrm>
          <a:prstGeom prst="roundRect">
            <a:avLst>
              <a:gd name="adj" fmla="val 16579"/>
            </a:avLst>
          </a:prstGeom>
          <a:solidFill>
            <a:srgbClr val="004D36"/>
          </a:solidFill>
          <a:ln/>
        </p:spPr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678" y="5777984"/>
            <a:ext cx="240863" cy="192762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5854303" y="5718096"/>
            <a:ext cx="2429828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Emlékezz:</a:t>
            </a:r>
            <a:r>
              <a:rPr lang="en-US" sz="15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 titoktartás bizalmat épít és védi a család személyes adatait – ez a segítő hivatás alapköve!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528" y="621863"/>
            <a:ext cx="7848600" cy="502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Miért fontos a családközpontú szemlélet?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791528" y="1667113"/>
            <a:ext cx="6247805" cy="1446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gyermek fejlődése nem elszigetelten zajlik, hanem </a:t>
            </a:r>
            <a:r>
              <a:rPr lang="en-US" sz="1750" dirty="0">
                <a:solidFill>
                  <a:srgbClr val="000000"/>
                </a:solidFill>
                <a:highlight>
                  <a:srgbClr val="16FFBB"/>
                </a:highlight>
                <a:latin typeface="Barlow" pitchFamily="34" charset="0"/>
                <a:ea typeface="Barlow" pitchFamily="34" charset="-122"/>
                <a:cs typeface="Barlow" pitchFamily="34" charset="-120"/>
              </a:rPr>
              <a:t>családi környezetben</a:t>
            </a: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 A család az elsődleges szocializációs közeg, amely meghatározza a gyermek érzelmi biztonságát, értékrendjét és viselkedési mintáit.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1528" y="3317438"/>
            <a:ext cx="6247805" cy="1085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segítő hivatás lényege, hogy a szakember nem csupán „ellátja" a gyermeket, hanem </a:t>
            </a:r>
            <a:r>
              <a:rPr lang="en-US" sz="17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támogatja a családot</a:t>
            </a: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segíti a szülőket a gyermek optimális fejlődésének biztosításában.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688" y="1717953"/>
            <a:ext cx="6247805" cy="6247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50657"/>
            <a:ext cx="5044321" cy="548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mai családok kihívásai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864037" y="2492931"/>
            <a:ext cx="4136231" cy="3218140"/>
          </a:xfrm>
          <a:prstGeom prst="roundRect">
            <a:avLst>
              <a:gd name="adj" fmla="val 11508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141333" y="2770227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16FFBB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4930" y="2973824"/>
            <a:ext cx="333256" cy="3332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41333" y="375761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Időhiány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141333" y="4248626"/>
            <a:ext cx="358163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munka és családi élet összeegyeztetése komoly kihívást jelent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47084" y="2492931"/>
            <a:ext cx="4136231" cy="3218140"/>
          </a:xfrm>
          <a:prstGeom prst="roundRect">
            <a:avLst>
              <a:gd name="adj" fmla="val 11508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524381" y="2770227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29DDDA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7978" y="2973824"/>
            <a:ext cx="333256" cy="3332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524381" y="3757613"/>
            <a:ext cx="2953107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Gazdasági nehézségek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5524381" y="4248626"/>
            <a:ext cx="358163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Anyagi problémák stresszt és bizonytalanságot okoznak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9630132" y="2492931"/>
            <a:ext cx="4136231" cy="3218140"/>
          </a:xfrm>
          <a:prstGeom prst="roundRect">
            <a:avLst>
              <a:gd name="adj" fmla="val 11508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907429" y="2770227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37A7E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11026" y="2973824"/>
            <a:ext cx="333256" cy="3332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07429" y="3757613"/>
            <a:ext cx="297989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Kulturális különbségek</a:t>
            </a:r>
            <a:endParaRPr lang="en-US" sz="2150" dirty="0"/>
          </a:p>
        </p:txBody>
      </p:sp>
      <p:sp>
        <p:nvSpPr>
          <p:cNvPr id="17" name="Text 12"/>
          <p:cNvSpPr/>
          <p:nvPr/>
        </p:nvSpPr>
        <p:spPr>
          <a:xfrm>
            <a:off x="9907429" y="4248626"/>
            <a:ext cx="358163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Eltérő nevelési szokások és értékrendek találkozása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864037" y="5988725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szakember feladata, hogy </a:t>
            </a:r>
            <a:r>
              <a:rPr lang="en-US" sz="1900" dirty="0">
                <a:solidFill>
                  <a:srgbClr val="37A7E7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megértse ezeket a tényezőket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, és olyan kapcsolatot alakítson ki, amelyben a család biztonságban érzi magát és nyitott az együttműködésre.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076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051" y="3567946"/>
            <a:ext cx="6811447" cy="499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családközpontú szemlélet lényege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86051" y="4403884"/>
            <a:ext cx="224552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86051" y="4755118"/>
            <a:ext cx="4203025" cy="30480"/>
          </a:xfrm>
          <a:prstGeom prst="rect">
            <a:avLst/>
          </a:prstGeom>
          <a:solidFill>
            <a:srgbClr val="16FFBB"/>
          </a:solidFill>
          <a:ln/>
        </p:spPr>
      </p:sp>
      <p:sp>
        <p:nvSpPr>
          <p:cNvPr id="6" name="Text 3"/>
          <p:cNvSpPr/>
          <p:nvPr/>
        </p:nvSpPr>
        <p:spPr>
          <a:xfrm>
            <a:off x="786051" y="4928354"/>
            <a:ext cx="2495669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Családi kontextus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86051" y="5374958"/>
            <a:ext cx="4203025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gyermek szükségleteinek kielégítése családi környezetben történik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5213628" y="4403884"/>
            <a:ext cx="224552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3628" y="4755118"/>
            <a:ext cx="4203025" cy="30480"/>
          </a:xfrm>
          <a:prstGeom prst="rect">
            <a:avLst/>
          </a:prstGeom>
          <a:solidFill>
            <a:srgbClr val="29DDDA"/>
          </a:solidFill>
          <a:ln/>
        </p:spPr>
      </p:sp>
      <p:sp>
        <p:nvSpPr>
          <p:cNvPr id="10" name="Text 7"/>
          <p:cNvSpPr/>
          <p:nvPr/>
        </p:nvSpPr>
        <p:spPr>
          <a:xfrm>
            <a:off x="5213628" y="4928354"/>
            <a:ext cx="2495669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Kiegészítő szerep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5213628" y="5374958"/>
            <a:ext cx="4203025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szakember nem helyettesíti a családot, hanem támogatja és kiegészíti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641205" y="4403884"/>
            <a:ext cx="224552" cy="280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9641205" y="4755118"/>
            <a:ext cx="4203025" cy="30480"/>
          </a:xfrm>
          <a:prstGeom prst="rect">
            <a:avLst/>
          </a:prstGeom>
          <a:solidFill>
            <a:srgbClr val="37A7E7"/>
          </a:solidFill>
          <a:ln/>
        </p:spPr>
      </p:sp>
      <p:sp>
        <p:nvSpPr>
          <p:cNvPr id="14" name="Text 11"/>
          <p:cNvSpPr/>
          <p:nvPr/>
        </p:nvSpPr>
        <p:spPr>
          <a:xfrm>
            <a:off x="9641205" y="4928354"/>
            <a:ext cx="2495669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Partnerség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641205" y="5374958"/>
            <a:ext cx="4203025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szülők bevonása alapvető, nem csupán opcionális elem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86051" y="6514862"/>
            <a:ext cx="13058299" cy="954405"/>
          </a:xfrm>
          <a:prstGeom prst="roundRect">
            <a:avLst>
              <a:gd name="adj" fmla="val 35302"/>
            </a:avLst>
          </a:prstGeom>
          <a:solidFill>
            <a:srgbClr val="004D36"/>
          </a:solidFill>
          <a:ln/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3" y="6865620"/>
            <a:ext cx="280749" cy="224552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515904" y="6795492"/>
            <a:ext cx="12103894" cy="359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Fontos:</a:t>
            </a:r>
            <a:r>
              <a:rPr lang="en-US" sz="17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 szülők ismerik legjobban a gyermeküket, a szakember pedig szakmai tudással segíti őket. Ez igazi partnerség!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367" y="510183"/>
            <a:ext cx="6739771" cy="412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családközpontú szakember kompetenciái</a:t>
            </a:r>
            <a:endParaRPr lang="en-US" sz="2550" dirty="0"/>
          </a:p>
        </p:txBody>
      </p:sp>
      <p:sp>
        <p:nvSpPr>
          <p:cNvPr id="3" name="Shape 1"/>
          <p:cNvSpPr/>
          <p:nvPr/>
        </p:nvSpPr>
        <p:spPr>
          <a:xfrm>
            <a:off x="649367" y="1409462"/>
            <a:ext cx="7817882" cy="1156692"/>
          </a:xfrm>
          <a:prstGeom prst="roundRect">
            <a:avLst>
              <a:gd name="adj" fmla="val 9486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26507" y="1409462"/>
            <a:ext cx="91440" cy="1156692"/>
          </a:xfrm>
          <a:prstGeom prst="roundRect">
            <a:avLst>
              <a:gd name="adj" fmla="val 304378"/>
            </a:avLst>
          </a:prstGeom>
          <a:solidFill>
            <a:srgbClr val="16FFBB"/>
          </a:solidFill>
          <a:ln/>
        </p:spPr>
      </p:sp>
      <p:sp>
        <p:nvSpPr>
          <p:cNvPr id="5" name="Text 3"/>
          <p:cNvSpPr/>
          <p:nvPr/>
        </p:nvSpPr>
        <p:spPr>
          <a:xfrm>
            <a:off x="926306" y="1617821"/>
            <a:ext cx="2395061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Kommunikációs készség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26306" y="2061091"/>
            <a:ext cx="733258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Világos, empatikus, ítélkezésmentes kommunikáció a családokkal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649367" y="2751653"/>
            <a:ext cx="7817882" cy="1156692"/>
          </a:xfrm>
          <a:prstGeom prst="roundRect">
            <a:avLst>
              <a:gd name="adj" fmla="val 9486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626507" y="2751653"/>
            <a:ext cx="91440" cy="1156692"/>
          </a:xfrm>
          <a:prstGeom prst="roundRect">
            <a:avLst>
              <a:gd name="adj" fmla="val 304378"/>
            </a:avLst>
          </a:prstGeom>
          <a:solidFill>
            <a:srgbClr val="29DDDA"/>
          </a:solidFill>
          <a:ln/>
        </p:spPr>
      </p:sp>
      <p:sp>
        <p:nvSpPr>
          <p:cNvPr id="9" name="Text 7"/>
          <p:cNvSpPr/>
          <p:nvPr/>
        </p:nvSpPr>
        <p:spPr>
          <a:xfrm>
            <a:off x="926306" y="2960013"/>
            <a:ext cx="2061567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Problémamegoldás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926306" y="3403283"/>
            <a:ext cx="733258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család erőforrásainak feltérképezése és közös megoldások keresése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649367" y="4093845"/>
            <a:ext cx="7817882" cy="1156692"/>
          </a:xfrm>
          <a:prstGeom prst="roundRect">
            <a:avLst>
              <a:gd name="adj" fmla="val 9486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626507" y="4093845"/>
            <a:ext cx="91440" cy="1156692"/>
          </a:xfrm>
          <a:prstGeom prst="roundRect">
            <a:avLst>
              <a:gd name="adj" fmla="val 304378"/>
            </a:avLst>
          </a:prstGeom>
          <a:solidFill>
            <a:srgbClr val="37A7E7"/>
          </a:solidFill>
          <a:ln/>
        </p:spPr>
      </p:sp>
      <p:sp>
        <p:nvSpPr>
          <p:cNvPr id="13" name="Text 11"/>
          <p:cNvSpPr/>
          <p:nvPr/>
        </p:nvSpPr>
        <p:spPr>
          <a:xfrm>
            <a:off x="926306" y="4302204"/>
            <a:ext cx="2061567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Rugalmasság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926306" y="4745474"/>
            <a:ext cx="733258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Alkalmazkodás a család kulturális és szociális hátteréhez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649367" y="5436037"/>
            <a:ext cx="7817882" cy="1156692"/>
          </a:xfrm>
          <a:prstGeom prst="roundRect">
            <a:avLst>
              <a:gd name="adj" fmla="val 9486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091231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626507" y="5436037"/>
            <a:ext cx="91440" cy="1156692"/>
          </a:xfrm>
          <a:prstGeom prst="roundRect">
            <a:avLst>
              <a:gd name="adj" fmla="val 304378"/>
            </a:avLst>
          </a:prstGeom>
          <a:solidFill>
            <a:srgbClr val="091231"/>
          </a:solidFill>
          <a:ln/>
        </p:spPr>
      </p:sp>
      <p:sp>
        <p:nvSpPr>
          <p:cNvPr id="17" name="Text 15"/>
          <p:cNvSpPr/>
          <p:nvPr/>
        </p:nvSpPr>
        <p:spPr>
          <a:xfrm>
            <a:off x="926306" y="5644396"/>
            <a:ext cx="2061567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Konfliktuskezelés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926306" y="6087666"/>
            <a:ext cx="733258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Feszültségek oldása és hatékony mediáció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8927544" y="1386245"/>
            <a:ext cx="2473881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Etikai alapelvek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8927544" y="1880949"/>
            <a:ext cx="506099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Tisztelet:</a:t>
            </a: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 család döntéseinek elfogadása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8927544" y="2242542"/>
            <a:ext cx="506099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Titoktartás:</a:t>
            </a: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bizalmas információk védelme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8927544" y="2604135"/>
            <a:ext cx="5060990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Partnerség:</a:t>
            </a:r>
            <a:r>
              <a:rPr lang="en-US" sz="14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közös célok meghatározása</a:t>
            </a:r>
            <a:endParaRPr lang="en-US" sz="1450" dirty="0"/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544" y="3109555"/>
            <a:ext cx="5060990" cy="50609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897618"/>
            <a:ext cx="7154704" cy="548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családok támogatásának szintjei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037" y="2939891"/>
            <a:ext cx="617220" cy="6172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386572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Érzelmi támogatás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4356735"/>
            <a:ext cx="4095036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Meghallgatás, empátia és biztatás. </a:t>
            </a:r>
            <a:r>
              <a:rPr lang="en-US" sz="19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Példa: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Ha egy szülő aggódik a gyermek beszédfejlődése miatt, a szakember megnyugtatja és tájékoztatja a normál fejlődési ütemről.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7682" y="2939891"/>
            <a:ext cx="617220" cy="617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67682" y="3865721"/>
            <a:ext cx="3001089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Információs támogatás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67682" y="4356735"/>
            <a:ext cx="409503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Tanácsadás a gyermeknevelésről és fejlődési mérföldkövekről. </a:t>
            </a:r>
            <a:r>
              <a:rPr lang="en-US" sz="19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Példa:</a:t>
            </a: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Szülői fórum szervezése az egészséges táplálkozásról.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1328" y="2939891"/>
            <a:ext cx="617220" cy="6172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1328" y="3865721"/>
            <a:ext cx="2785467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Gyakorlati támogatás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671328" y="4356735"/>
            <a:ext cx="409503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Kapcsolat más szakemberekkel (logopédus, pszichológus) és segítség hivatalos ügyintézésben, támogatások igénylésében.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2941" y="528757"/>
            <a:ext cx="4505563" cy="427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bevonódás háttértényezői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672941" y="1032867"/>
            <a:ext cx="478964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Miért nehéz néha a családokat bevonni?</a:t>
            </a:r>
            <a:endParaRPr lang="en-US" sz="2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41" y="1641634"/>
            <a:ext cx="6642259" cy="7691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65227" y="2603063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Időhiány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865227" y="2985492"/>
            <a:ext cx="625768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Dolgozó szülők nem tudnak részt venni programokon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641634"/>
            <a:ext cx="6642259" cy="76914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07486" y="2603063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Bizalmatlanság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7507486" y="2985492"/>
            <a:ext cx="625768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Korábbi negatív tapasztalatok intézményekkel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41" y="3485436"/>
            <a:ext cx="6642259" cy="76914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65227" y="4446865"/>
            <a:ext cx="2318980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Kulturális különbségek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865227" y="4829294"/>
            <a:ext cx="625768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Eltérő nevelési szokások és elvárások</a:t>
            </a:r>
            <a:endParaRPr lang="en-US" sz="15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485436"/>
            <a:ext cx="6642259" cy="76914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07486" y="4446865"/>
            <a:ext cx="2298144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Gazdasági nehézségek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7507486" y="4829294"/>
            <a:ext cx="6257687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Anyagi problémák miatti elzárkózás</a:t>
            </a:r>
            <a:endParaRPr lang="en-US" sz="1500" dirty="0"/>
          </a:p>
        </p:txBody>
      </p:sp>
      <p:sp>
        <p:nvSpPr>
          <p:cNvPr id="16" name="Shape 10"/>
          <p:cNvSpPr/>
          <p:nvPr/>
        </p:nvSpPr>
        <p:spPr>
          <a:xfrm>
            <a:off x="672941" y="5641511"/>
            <a:ext cx="13284518" cy="31552"/>
          </a:xfrm>
          <a:prstGeom prst="rect">
            <a:avLst/>
          </a:prstGeom>
          <a:solidFill>
            <a:srgbClr val="E0E4E6">
              <a:alpha val="50000"/>
            </a:srgbClr>
          </a:solidFill>
          <a:ln/>
        </p:spPr>
      </p:sp>
      <p:sp>
        <p:nvSpPr>
          <p:cNvPr id="17" name="Text 11"/>
          <p:cNvSpPr/>
          <p:nvPr/>
        </p:nvSpPr>
        <p:spPr>
          <a:xfrm>
            <a:off x="672941" y="5961340"/>
            <a:ext cx="2675573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szakember feladatai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672941" y="6762393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Kapcsolatépítés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672941" y="7221736"/>
            <a:ext cx="4069556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Nyitott, őszinte kommunikáció</a:t>
            </a:r>
            <a:endParaRPr lang="en-US" sz="1500" dirty="0"/>
          </a:p>
        </p:txBody>
      </p:sp>
      <p:sp>
        <p:nvSpPr>
          <p:cNvPr id="20" name="Text 14"/>
          <p:cNvSpPr/>
          <p:nvPr/>
        </p:nvSpPr>
        <p:spPr>
          <a:xfrm>
            <a:off x="5219224" y="6762393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Rugalmasság</a:t>
            </a:r>
            <a:endParaRPr lang="en-US" sz="1650" dirty="0"/>
          </a:p>
        </p:txBody>
      </p:sp>
      <p:sp>
        <p:nvSpPr>
          <p:cNvPr id="21" name="Text 15"/>
          <p:cNvSpPr/>
          <p:nvPr/>
        </p:nvSpPr>
        <p:spPr>
          <a:xfrm>
            <a:off x="5219224" y="7221736"/>
            <a:ext cx="4069556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Online konzultáció, rugalmas időpontok</a:t>
            </a:r>
            <a:endParaRPr lang="en-US" sz="1500" dirty="0"/>
          </a:p>
        </p:txBody>
      </p:sp>
      <p:sp>
        <p:nvSpPr>
          <p:cNvPr id="22" name="Text 16"/>
          <p:cNvSpPr/>
          <p:nvPr/>
        </p:nvSpPr>
        <p:spPr>
          <a:xfrm>
            <a:off x="9765506" y="6762393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Pozitív megerősítés</a:t>
            </a:r>
            <a:endParaRPr lang="en-US" sz="1650" dirty="0"/>
          </a:p>
        </p:txBody>
      </p:sp>
      <p:sp>
        <p:nvSpPr>
          <p:cNvPr id="23" name="Text 17"/>
          <p:cNvSpPr/>
          <p:nvPr/>
        </p:nvSpPr>
        <p:spPr>
          <a:xfrm>
            <a:off x="9765506" y="7221736"/>
            <a:ext cx="4207073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szülők bevonásának elismerése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27534"/>
            <a:ext cx="8661440" cy="548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Gyakorlati példák a mindennapi munkából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2580799" y="2269808"/>
            <a:ext cx="2378273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Családi nap az óvodában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2580799" y="3103721"/>
            <a:ext cx="2378273" cy="3555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Szülők és gyerekek együtt játszanak. A szakember előre tájékoztatja a szülőket, egyszerű, otthonról hozható eszközöket kér (pl. régi ruhadarabok jelmezhez).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6984444" y="2269808"/>
            <a:ext cx="2378273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Bizalomépítés egyéni konzultációval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6984444" y="3446621"/>
            <a:ext cx="2378273" cy="3555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Ha egy szülő aggódik a gyermek viselkedése miatt, a szakember négyszemközt beszél vele, megnyugtatja, és közösen keresnek megoldást (pl. otthoni rutin kialakítása).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1388090" y="2269808"/>
            <a:ext cx="2378273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Kulturális érzékenység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11388090" y="3103721"/>
            <a:ext cx="2378273" cy="3555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Ha a család más kulturális háttérből érkezik, a szakember tiszteletben tartja szokásaikat (pl. étkezési szokások), és ennek megfelelően alakítja a kommunikációt.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082" y="704017"/>
            <a:ext cx="5474494" cy="441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Játékos gyakorlatok és feladatok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6182082" y="1742003"/>
            <a:ext cx="3776901" cy="3417570"/>
          </a:xfrm>
          <a:prstGeom prst="roundRect">
            <a:avLst>
              <a:gd name="adj" fmla="val 3211"/>
            </a:avLst>
          </a:prstGeom>
          <a:solidFill>
            <a:srgbClr val="0A081B">
              <a:alpha val="7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182082" y="1719143"/>
            <a:ext cx="3776901" cy="91440"/>
          </a:xfrm>
          <a:prstGeom prst="roundRect">
            <a:avLst>
              <a:gd name="adj" fmla="val 326092"/>
            </a:avLst>
          </a:prstGeom>
          <a:solidFill>
            <a:srgbClr val="16FFBB"/>
          </a:solidFill>
          <a:ln/>
        </p:spPr>
      </p:sp>
      <p:sp>
        <p:nvSpPr>
          <p:cNvPr id="6" name="Shape 3"/>
          <p:cNvSpPr/>
          <p:nvPr/>
        </p:nvSpPr>
        <p:spPr>
          <a:xfrm>
            <a:off x="7772400" y="1443871"/>
            <a:ext cx="596265" cy="596265"/>
          </a:xfrm>
          <a:prstGeom prst="roundRect">
            <a:avLst>
              <a:gd name="adj" fmla="val 153355"/>
            </a:avLst>
          </a:prstGeom>
          <a:solidFill>
            <a:srgbClr val="16FFBB"/>
          </a:solidFill>
          <a:ln/>
        </p:spPr>
      </p:sp>
      <p:sp>
        <p:nvSpPr>
          <p:cNvPr id="7" name="Text 4"/>
          <p:cNvSpPr/>
          <p:nvPr/>
        </p:nvSpPr>
        <p:spPr>
          <a:xfrm>
            <a:off x="7951232" y="1592937"/>
            <a:ext cx="238482" cy="29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403658" y="2238851"/>
            <a:ext cx="3333750" cy="551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Szerepjáték – „Én vagyok a szülő"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403658" y="2910007"/>
            <a:ext cx="3333750" cy="1272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Párokban dolgozva az egyik „szülő", aki aggódik gyermeke fejlődése miatt, a másik „szakember", aki empatikusan reagál és megoldási javaslatot ad.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403658" y="4301728"/>
            <a:ext cx="3333750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Cél:</a:t>
            </a: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az empatikus kommunikáció gyakorlása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10157698" y="1742003"/>
            <a:ext cx="3777020" cy="3417570"/>
          </a:xfrm>
          <a:prstGeom prst="roundRect">
            <a:avLst>
              <a:gd name="adj" fmla="val 3211"/>
            </a:avLst>
          </a:prstGeom>
          <a:solidFill>
            <a:srgbClr val="0A081B">
              <a:alpha val="75000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10157698" y="1719143"/>
            <a:ext cx="3777020" cy="91440"/>
          </a:xfrm>
          <a:prstGeom prst="roundRect">
            <a:avLst>
              <a:gd name="adj" fmla="val 326092"/>
            </a:avLst>
          </a:prstGeom>
          <a:solidFill>
            <a:srgbClr val="29DDDA"/>
          </a:solidFill>
          <a:ln/>
        </p:spPr>
      </p:sp>
      <p:sp>
        <p:nvSpPr>
          <p:cNvPr id="13" name="Shape 10"/>
          <p:cNvSpPr/>
          <p:nvPr/>
        </p:nvSpPr>
        <p:spPr>
          <a:xfrm>
            <a:off x="11748016" y="1443871"/>
            <a:ext cx="596265" cy="596265"/>
          </a:xfrm>
          <a:prstGeom prst="roundRect">
            <a:avLst>
              <a:gd name="adj" fmla="val 153355"/>
            </a:avLst>
          </a:prstGeom>
          <a:solidFill>
            <a:srgbClr val="16FFBB"/>
          </a:solidFill>
          <a:ln/>
        </p:spPr>
      </p:sp>
      <p:sp>
        <p:nvSpPr>
          <p:cNvPr id="14" name="Text 11"/>
          <p:cNvSpPr/>
          <p:nvPr/>
        </p:nvSpPr>
        <p:spPr>
          <a:xfrm>
            <a:off x="11926848" y="1592937"/>
            <a:ext cx="238482" cy="29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0379273" y="2238851"/>
            <a:ext cx="2208728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Kreatív ötletbörze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10379273" y="2634020"/>
            <a:ext cx="3333869" cy="1272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„Hogyan lehet bevonni a szülőket az óvodai életbe?"</a:t>
            </a: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– Csoportokban 10 perc alatt ötleteket gyűjtünk, majd közösen rangsoroljuk a legjobbakat.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182082" y="5656421"/>
            <a:ext cx="7752636" cy="1869043"/>
          </a:xfrm>
          <a:prstGeom prst="roundRect">
            <a:avLst>
              <a:gd name="adj" fmla="val 5871"/>
            </a:avLst>
          </a:prstGeom>
          <a:solidFill>
            <a:srgbClr val="0A081B">
              <a:alpha val="75000"/>
            </a:srgbClr>
          </a:solidFill>
          <a:ln/>
        </p:spPr>
      </p:sp>
      <p:sp>
        <p:nvSpPr>
          <p:cNvPr id="18" name="Shape 15"/>
          <p:cNvSpPr/>
          <p:nvPr/>
        </p:nvSpPr>
        <p:spPr>
          <a:xfrm>
            <a:off x="6182082" y="5633561"/>
            <a:ext cx="7752636" cy="91440"/>
          </a:xfrm>
          <a:prstGeom prst="roundRect">
            <a:avLst>
              <a:gd name="adj" fmla="val 326092"/>
            </a:avLst>
          </a:prstGeom>
          <a:solidFill>
            <a:srgbClr val="37A7E7"/>
          </a:solidFill>
          <a:ln/>
        </p:spPr>
      </p:sp>
      <p:sp>
        <p:nvSpPr>
          <p:cNvPr id="19" name="Shape 16"/>
          <p:cNvSpPr/>
          <p:nvPr/>
        </p:nvSpPr>
        <p:spPr>
          <a:xfrm>
            <a:off x="9760268" y="5358289"/>
            <a:ext cx="596265" cy="596265"/>
          </a:xfrm>
          <a:prstGeom prst="roundRect">
            <a:avLst>
              <a:gd name="adj" fmla="val 153355"/>
            </a:avLst>
          </a:prstGeom>
          <a:solidFill>
            <a:srgbClr val="16FFBB"/>
          </a:solidFill>
          <a:ln/>
        </p:spPr>
      </p:sp>
      <p:sp>
        <p:nvSpPr>
          <p:cNvPr id="20" name="Text 17"/>
          <p:cNvSpPr/>
          <p:nvPr/>
        </p:nvSpPr>
        <p:spPr>
          <a:xfrm>
            <a:off x="9939099" y="5507355"/>
            <a:ext cx="238482" cy="29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1850" dirty="0"/>
          </a:p>
        </p:txBody>
      </p:sp>
      <p:sp>
        <p:nvSpPr>
          <p:cNvPr id="21" name="Text 18"/>
          <p:cNvSpPr/>
          <p:nvPr/>
        </p:nvSpPr>
        <p:spPr>
          <a:xfrm>
            <a:off x="6403658" y="6153269"/>
            <a:ext cx="2694384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„Bizalomépítő mondatok"</a:t>
            </a:r>
            <a:endParaRPr lang="en-US" sz="1700" dirty="0"/>
          </a:p>
        </p:txBody>
      </p:sp>
      <p:sp>
        <p:nvSpPr>
          <p:cNvPr id="22" name="Text 19"/>
          <p:cNvSpPr/>
          <p:nvPr/>
        </p:nvSpPr>
        <p:spPr>
          <a:xfrm>
            <a:off x="6403658" y="6548438"/>
            <a:ext cx="7309485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Írj 5 mondatot, amivel megnyugtatnád a szülőt egy nehéz helyzetben!</a:t>
            </a:r>
            <a:endParaRPr lang="en-US" sz="1550" dirty="0"/>
          </a:p>
        </p:txBody>
      </p:sp>
      <p:sp>
        <p:nvSpPr>
          <p:cNvPr id="23" name="Text 20"/>
          <p:cNvSpPr/>
          <p:nvPr/>
        </p:nvSpPr>
        <p:spPr>
          <a:xfrm>
            <a:off x="6403658" y="6985754"/>
            <a:ext cx="7309485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Példa:</a:t>
            </a:r>
            <a:r>
              <a:rPr lang="en-US" sz="15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„Megértem, hogy aggódik, és együtt megoldást találunk."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7BDAEC9DE931B47B0D719D86796BE98" ma:contentTypeVersion="5" ma:contentTypeDescription="Új dokumentum létrehozása." ma:contentTypeScope="" ma:versionID="2d6bd4f79280d2d85b5ceaf5f35d549d">
  <xsd:schema xmlns:xsd="http://www.w3.org/2001/XMLSchema" xmlns:xs="http://www.w3.org/2001/XMLSchema" xmlns:p="http://schemas.microsoft.com/office/2006/metadata/properties" xmlns:ns3="32d7d741-4a08-48b4-9f2e-34438029b1a2" targetNamespace="http://schemas.microsoft.com/office/2006/metadata/properties" ma:root="true" ma:fieldsID="bb76775f1ded8e124144cadeb4c313b3" ns3:_="">
    <xsd:import namespace="32d7d741-4a08-48b4-9f2e-34438029b1a2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7d741-4a08-48b4-9f2e-34438029b1a2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d7d741-4a08-48b4-9f2e-34438029b1a2" xsi:nil="true"/>
  </documentManagement>
</p:properties>
</file>

<file path=customXml/itemProps1.xml><?xml version="1.0" encoding="utf-8"?>
<ds:datastoreItem xmlns:ds="http://schemas.openxmlformats.org/officeDocument/2006/customXml" ds:itemID="{8618D5E9-A205-427B-9E3B-E5811FCE7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d7d741-4a08-48b4-9f2e-34438029b1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761433-EB83-48E7-AAA4-47DF16B399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7C4209-1660-433B-9350-B21C37AF3CE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2d7d741-4a08-48b4-9f2e-34438029b1a2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684</Words>
  <Application>Microsoft Office PowerPoint</Application>
  <PresentationFormat>Egyéni</PresentationFormat>
  <Paragraphs>106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Spline Sans Light</vt:lpstr>
      <vt:lpstr>Arial</vt:lpstr>
      <vt:lpstr>Calibri</vt:lpstr>
      <vt:lpstr>Spline Sans Bold</vt:lpstr>
      <vt:lpstr>Barlow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Kult Gábor</dc:creator>
  <cp:lastModifiedBy>Kult Gábor</cp:lastModifiedBy>
  <cp:revision>2</cp:revision>
  <dcterms:created xsi:type="dcterms:W3CDTF">2025-12-03T12:30:51Z</dcterms:created>
  <dcterms:modified xsi:type="dcterms:W3CDTF">2025-12-03T12:31:48Z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0x01010047BDAEC9DE931B47B0D719D86796BE98</vt:lpwstr>
  </property>
</Properties>
</file>