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Sora Medium" panose="020B0604020202020204" charset="0"/>
      <p:regular r:id="rId20"/>
    </p:embeddedFont>
    <p:embeddedFont>
      <p:font typeface="Noto Sans TC" panose="020B0604020202020204" charset="-128"/>
      <p:regular r:id="rId21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4" d="100"/>
          <a:sy n="64" d="100"/>
        </p:scale>
        <p:origin x="10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2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 királyi hatalom összeomlása és Mohács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Mátyás-kori fényűzés után Magyarország a XVI. században tragikus fordulathoz érkezett. A belpolitikai válság és a török terjeszkedés végzetes találkozása Mohácsnál érte el tetőpontját.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15070"/>
            <a:ext cx="553009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 csata következményei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2422208"/>
            <a:ext cx="3664744" cy="2395657"/>
          </a:xfrm>
          <a:prstGeom prst="roundRect">
            <a:avLst>
              <a:gd name="adj" fmla="val 1420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6490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Emberveszteség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139440"/>
            <a:ext cx="3211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Húszezer katona esett el, a magyar vezető réteg jelentős része meghalt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2422208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4912162" y="26490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Buda kifosztása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162" y="3139440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török sereg több mint tíz nap alatt ért a védtelen fővárosba, kirabolták és felégették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44678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2714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Tömeges pusztítás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5761911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Foglyok tízezrei, legyilkolt lakosság Pilismarótnál, Hatvannál és Bácsnál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6963" y="685919"/>
            <a:ext cx="5351264" cy="493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Mohács – nemzeti tragédia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472833" y="1696879"/>
            <a:ext cx="7467005" cy="94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i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"A mohácsi csata véglegesen lezárta Magyarország középkori virágzásának korszakát. Az eljövendő nemzedékek sorára a halál, a pusztulás, a rabság és megaláztatás várt."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176963" y="1474946"/>
            <a:ext cx="22860" cy="1390769"/>
          </a:xfrm>
          <a:prstGeom prst="rect">
            <a:avLst/>
          </a:prstGeom>
          <a:solidFill>
            <a:srgbClr val="97B8FF"/>
          </a:solidFill>
          <a:ln/>
        </p:spPr>
      </p:sp>
      <p:sp>
        <p:nvSpPr>
          <p:cNvPr id="6" name="Shape 3"/>
          <p:cNvSpPr/>
          <p:nvPr/>
        </p:nvSpPr>
        <p:spPr>
          <a:xfrm>
            <a:off x="6176963" y="3087648"/>
            <a:ext cx="3782735" cy="2129314"/>
          </a:xfrm>
          <a:prstGeom prst="roundRect">
            <a:avLst>
              <a:gd name="adj" fmla="val 5153"/>
            </a:avLst>
          </a:prstGeom>
          <a:solidFill>
            <a:srgbClr val="07070C"/>
          </a:solidFill>
          <a:ln w="22860">
            <a:solidFill>
              <a:srgbClr val="120336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154103" y="3087648"/>
            <a:ext cx="91440" cy="2129314"/>
          </a:xfrm>
          <a:prstGeom prst="roundRect">
            <a:avLst>
              <a:gd name="adj" fmla="val 32366"/>
            </a:avLst>
          </a:prstGeom>
          <a:solidFill>
            <a:srgbClr val="120336"/>
          </a:solidFill>
          <a:ln/>
        </p:spPr>
      </p:sp>
      <p:sp>
        <p:nvSpPr>
          <p:cNvPr id="8" name="Text 5"/>
          <p:cNvSpPr/>
          <p:nvPr/>
        </p:nvSpPr>
        <p:spPr>
          <a:xfrm>
            <a:off x="6465689" y="3307794"/>
            <a:ext cx="246626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Politikai válság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65689" y="3734276"/>
            <a:ext cx="3273862" cy="94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Az országnak nem volt királya, és végvári vonal híján kiszolgáltatva állt a török előtt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0156984" y="3087648"/>
            <a:ext cx="3782854" cy="2129314"/>
          </a:xfrm>
          <a:prstGeom prst="roundRect">
            <a:avLst>
              <a:gd name="adj" fmla="val 5153"/>
            </a:avLst>
          </a:prstGeom>
          <a:solidFill>
            <a:srgbClr val="07070C"/>
          </a:solidFill>
          <a:ln w="22860">
            <a:solidFill>
              <a:srgbClr val="7AF0FF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0134124" y="3087648"/>
            <a:ext cx="91440" cy="2129314"/>
          </a:xfrm>
          <a:prstGeom prst="roundRect">
            <a:avLst>
              <a:gd name="adj" fmla="val 32366"/>
            </a:avLst>
          </a:prstGeom>
          <a:solidFill>
            <a:srgbClr val="7AF0FF"/>
          </a:solidFill>
          <a:ln/>
        </p:spPr>
      </p:sp>
      <p:sp>
        <p:nvSpPr>
          <p:cNvPr id="12" name="Text 9"/>
          <p:cNvSpPr/>
          <p:nvPr/>
        </p:nvSpPr>
        <p:spPr>
          <a:xfrm>
            <a:off x="10445710" y="3307794"/>
            <a:ext cx="246626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Passzív magatartás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0445710" y="3734276"/>
            <a:ext cx="3273981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Szapolyai János 10-15 000 fős erdélyi hadával Szegednél várakozott, de nem merte megtámadni a kivonuló törököket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6176963" y="5414248"/>
            <a:ext cx="3782735" cy="2129314"/>
          </a:xfrm>
          <a:prstGeom prst="roundRect">
            <a:avLst>
              <a:gd name="adj" fmla="val 5153"/>
            </a:avLst>
          </a:prstGeom>
          <a:solidFill>
            <a:srgbClr val="07070C"/>
          </a:solidFill>
          <a:ln w="22860">
            <a:solidFill>
              <a:srgbClr val="97B8FF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154103" y="5414248"/>
            <a:ext cx="91440" cy="2129314"/>
          </a:xfrm>
          <a:prstGeom prst="roundRect">
            <a:avLst>
              <a:gd name="adj" fmla="val 32366"/>
            </a:avLst>
          </a:prstGeom>
          <a:solidFill>
            <a:srgbClr val="97B8FF"/>
          </a:solidFill>
          <a:ln/>
        </p:spPr>
      </p:sp>
      <p:sp>
        <p:nvSpPr>
          <p:cNvPr id="16" name="Text 13"/>
          <p:cNvSpPr/>
          <p:nvPr/>
        </p:nvSpPr>
        <p:spPr>
          <a:xfrm>
            <a:off x="6465689" y="5634395"/>
            <a:ext cx="3193733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Másfél évszázad véget ért</a:t>
            </a:r>
            <a:endParaRPr lang="en-US" sz="1900" dirty="0"/>
          </a:p>
        </p:txBody>
      </p:sp>
      <p:sp>
        <p:nvSpPr>
          <p:cNvPr id="17" name="Text 14"/>
          <p:cNvSpPr/>
          <p:nvPr/>
        </p:nvSpPr>
        <p:spPr>
          <a:xfrm>
            <a:off x="6465689" y="6060877"/>
            <a:ext cx="3273862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Lezárult az a korszak, melyben az ország közel másfél századon át hősiesen védte magát az oszmán hódítással szemben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116"/>
            <a:ext cx="14630400" cy="533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8" y="2183183"/>
            <a:ext cx="14364586" cy="45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07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43827"/>
            <a:ext cx="33472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Történelmi előzmények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793790" y="2488883"/>
            <a:ext cx="739675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 Jagelló-kor gyenge királysága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600093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Mátyás király 1490-es halála után a magyar főurak </a:t>
            </a: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II. Ulászlót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választották királlyá, aki lemondott elődje erőteljes központosító politikájáról.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92873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kortársak gúnyosan </a:t>
            </a: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"Dobzse Lászlónak"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nevezték, mivel mindenhez bólintott. A királyi hatalom drámai módon gyengült, miközben a török veszély egyre közelebb került.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8959096" y="3764518"/>
            <a:ext cx="48850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9983986" y="47963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959096" y="5377458"/>
            <a:ext cx="48850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174909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 pozsonyi béke következményei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80190" y="2649022"/>
            <a:ext cx="3664744" cy="2810947"/>
          </a:xfrm>
          <a:prstGeom prst="roundRect">
            <a:avLst>
              <a:gd name="adj" fmla="val 1210"/>
            </a:avLst>
          </a:prstGeom>
          <a:solidFill>
            <a:srgbClr val="07070C"/>
          </a:solidFill>
          <a:ln w="30480">
            <a:solidFill>
              <a:srgbClr val="3F3F4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37484" y="2906316"/>
            <a:ext cx="315015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Habsburg Miksával kötött megállapodás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37484" y="3751064"/>
            <a:ext cx="31501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Ulászló elismerte a Habsburg-dinasztia igényét a magyar trónra, ha fiú utód nélkül hal meg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649022"/>
            <a:ext cx="3664863" cy="2810947"/>
          </a:xfrm>
          <a:prstGeom prst="roundRect">
            <a:avLst>
              <a:gd name="adj" fmla="val 1210"/>
            </a:avLst>
          </a:prstGeom>
          <a:solidFill>
            <a:srgbClr val="07070C"/>
          </a:solidFill>
          <a:ln w="30480">
            <a:solidFill>
              <a:srgbClr val="3F3F4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29042" y="2906316"/>
            <a:ext cx="31502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Területi engedmények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29042" y="3751064"/>
            <a:ext cx="31502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Átadta Miksának Mátyás király ausztriai hódításait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686782"/>
            <a:ext cx="7556421" cy="1367909"/>
          </a:xfrm>
          <a:prstGeom prst="roundRect">
            <a:avLst>
              <a:gd name="adj" fmla="val 2487"/>
            </a:avLst>
          </a:prstGeom>
          <a:solidFill>
            <a:srgbClr val="07070C"/>
          </a:solidFill>
          <a:ln w="30480">
            <a:solidFill>
              <a:srgbClr val="3F3F4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37484" y="5944076"/>
            <a:ext cx="38360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 fekete sereg feloszlatása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37484" y="6434495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pénzhiány miatt </a:t>
            </a:r>
            <a:r>
              <a:rPr lang="en-US" sz="1750" dirty="0" err="1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Mátyás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r>
              <a:rPr lang="hu-HU" sz="1750" dirty="0" smtClean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hatseregét</a:t>
            </a:r>
            <a:r>
              <a:rPr lang="en-US" sz="1750" dirty="0" smtClean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szélnek kellett ereszteni</a:t>
            </a:r>
            <a:endParaRPr lang="en-US" sz="1750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4756"/>
            <a:ext cx="6280189" cy="4554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9615" y="573286"/>
            <a:ext cx="4845487" cy="521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 rendi állam születése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729615" y="1615559"/>
            <a:ext cx="4280654" cy="390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Bárók kontra köznemesség</a:t>
            </a:r>
            <a:endParaRPr lang="en-US" sz="2450" dirty="0"/>
          </a:p>
        </p:txBody>
      </p:sp>
      <p:sp>
        <p:nvSpPr>
          <p:cNvPr id="4" name="Text 2"/>
          <p:cNvSpPr/>
          <p:nvPr/>
        </p:nvSpPr>
        <p:spPr>
          <a:xfrm>
            <a:off x="729615" y="2214920"/>
            <a:ext cx="6331268" cy="1000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</a:t>
            </a:r>
            <a:r>
              <a:rPr lang="en-US" sz="1600" dirty="0">
                <a:solidFill>
                  <a:srgbClr val="000000"/>
                </a:solidFill>
                <a:highlight>
                  <a:srgbClr val="97B8FF"/>
                </a:highlight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bárók</a:t>
            </a: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a királyi tanácson keresztül irányították az országot, míg a </a:t>
            </a:r>
            <a:r>
              <a:rPr lang="en-US" sz="1600" dirty="0">
                <a:solidFill>
                  <a:srgbClr val="000000"/>
                </a:solidFill>
                <a:highlight>
                  <a:srgbClr val="7AF0FF"/>
                </a:highlight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köznemesség</a:t>
            </a: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a vármegyékben és a rákosi országgyűléseken próbált ellensúlyt képezni.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9615" y="3402925"/>
            <a:ext cx="6331268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két erő gyakran kioltotta egymást – az országgyűlési határozatok meg sem születtek, vagy nem valósultak meg.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29615" y="6918246"/>
            <a:ext cx="468987" cy="468987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1407081" y="6989802"/>
            <a:ext cx="413015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Szapolyai János felemelkedése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407081" y="7440573"/>
            <a:ext cx="5777865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népszerű báró mögött sorakozott fel a köznemesség, mint az ország legnagyobb birtokosa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445454" y="6918246"/>
            <a:ext cx="468987" cy="468987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8122920" y="6989802"/>
            <a:ext cx="3305651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Az 1505-ös rákosi végzés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8122920" y="7440573"/>
            <a:ext cx="5777865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Kimondták: csak magyar születésű királyt választanak – ez Szapolyai pozícióját erősítette</a:t>
            </a:r>
            <a:endParaRPr lang="en-US" sz="1600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176" y="866275"/>
            <a:ext cx="4534979" cy="5053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98865"/>
            <a:ext cx="653605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Werbőczy és a Hármaskönyv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230600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Werbőczy István ítélőmesterből nádorrá emelkedve tízévi munkával összeállította a </a:t>
            </a: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Tripartitumot (Hármaskönyv, 1514)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, amely összefoglalta a magyar szokásjogot és a rendi felfogást.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3905012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Bár a király soha nem szentesítette, a nemesség alapvető jogforrásnak tekintette egészen 1848-ig.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3649861"/>
            <a:ext cx="30480" cy="1236107"/>
          </a:xfrm>
          <a:prstGeom prst="rect">
            <a:avLst/>
          </a:prstGeom>
          <a:solidFill>
            <a:srgbClr val="97B8FF"/>
          </a:solidFill>
          <a:ln/>
        </p:spPr>
      </p:sp>
      <p:sp>
        <p:nvSpPr>
          <p:cNvPr id="7" name="Shape 4"/>
          <p:cNvSpPr/>
          <p:nvPr/>
        </p:nvSpPr>
        <p:spPr>
          <a:xfrm>
            <a:off x="793790" y="5141119"/>
            <a:ext cx="7556421" cy="1689616"/>
          </a:xfrm>
          <a:prstGeom prst="roundRect">
            <a:avLst>
              <a:gd name="adj" fmla="val 2014"/>
            </a:avLst>
          </a:prstGeom>
          <a:solidFill>
            <a:srgbClr val="00184D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5500449"/>
            <a:ext cx="283488" cy="22681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530906" y="5424607"/>
            <a:ext cx="659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Szent Korona-tan:</a:t>
            </a:r>
            <a:r>
              <a:rPr lang="en-US" sz="1750" dirty="0">
                <a:solidFill>
                  <a:srgbClr val="FFFFFF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Werbőczy szerint az országot a Szent Korona testesíti meg, melyet a rendek és az uralkodó közösen alkotnak.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1416"/>
            <a:ext cx="488930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II. Lajos trónra lépése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919674" y="2912626"/>
            <a:ext cx="692443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0336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II. Lajos (1516–1526)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tízéves gyermekként örökölte meg a koronát. Uralkodása idején a királyi hatalom tovább veszített súlyából.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919674" y="4205407"/>
            <a:ext cx="692443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Miközben belső problémákkal küzdött a magyar rendi állam, az </a:t>
            </a: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Oszmán Birodalom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erejét jelentősen megnövelte az elmúlt évtizedekben.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919674" y="5498187"/>
            <a:ext cx="692443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Az I. Szulejmán által Budára küldött követek fogságba vetése kiprovokálta a török támadást.</a:t>
            </a:r>
            <a:endParaRPr lang="en-US" sz="175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22" y="2481365"/>
            <a:ext cx="4281488" cy="5381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4863"/>
            <a:ext cx="730615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 végvári rendszer összeomlása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299960" y="1825466"/>
            <a:ext cx="30480" cy="5599271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4" name="Shape 2"/>
          <p:cNvSpPr/>
          <p:nvPr/>
        </p:nvSpPr>
        <p:spPr>
          <a:xfrm>
            <a:off x="6410087" y="2065377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5" name="Shape 3"/>
          <p:cNvSpPr/>
          <p:nvPr/>
        </p:nvSpPr>
        <p:spPr>
          <a:xfrm>
            <a:off x="7060049" y="182546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6" name="Text 4"/>
          <p:cNvSpPr/>
          <p:nvPr/>
        </p:nvSpPr>
        <p:spPr>
          <a:xfrm>
            <a:off x="7145119" y="186797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3185041" y="1903333"/>
            <a:ext cx="29960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1521 – Szabács eleste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2393752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Szulejmán hadai elfoglalták a stratégiai fontosságú várat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539871" y="3426262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10" name="Shape 8"/>
          <p:cNvSpPr/>
          <p:nvPr/>
        </p:nvSpPr>
        <p:spPr>
          <a:xfrm>
            <a:off x="7060049" y="318635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1" name="Text 9"/>
          <p:cNvSpPr/>
          <p:nvPr/>
        </p:nvSpPr>
        <p:spPr>
          <a:xfrm>
            <a:off x="7145119" y="32288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8449270" y="3264218"/>
            <a:ext cx="52753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1521. augusztus 29. – Nándorfehérvár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8449270" y="3754636"/>
            <a:ext cx="538734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Két hónapos hősi ellenállás után Oláh Balázs feladni kényszerült a "Magyarország kulcsának" tartott várat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6410087" y="4599265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15" name="Shape 13"/>
          <p:cNvSpPr/>
          <p:nvPr/>
        </p:nvSpPr>
        <p:spPr>
          <a:xfrm>
            <a:off x="7060049" y="435935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6" name="Text 14"/>
          <p:cNvSpPr/>
          <p:nvPr/>
        </p:nvSpPr>
        <p:spPr>
          <a:xfrm>
            <a:off x="7145119" y="440186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2515433" y="4437221"/>
            <a:ext cx="36656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1521–1526 – További várak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93790" y="4927640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Sorra estek el a délvidéki erősségek: Orsova, Szörény, majd Pétervárad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539871" y="5772269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20" name="Shape 18"/>
          <p:cNvSpPr/>
          <p:nvPr/>
        </p:nvSpPr>
        <p:spPr>
          <a:xfrm>
            <a:off x="7060049" y="553235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21" name="Text 19"/>
          <p:cNvSpPr/>
          <p:nvPr/>
        </p:nvSpPr>
        <p:spPr>
          <a:xfrm>
            <a:off x="7145119" y="557486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4</a:t>
            </a:r>
            <a:endParaRPr lang="en-US" sz="2650" dirty="0"/>
          </a:p>
        </p:txBody>
      </p:sp>
      <p:sp>
        <p:nvSpPr>
          <p:cNvPr id="22" name="Text 20"/>
          <p:cNvSpPr/>
          <p:nvPr/>
        </p:nvSpPr>
        <p:spPr>
          <a:xfrm>
            <a:off x="8449270" y="5610225"/>
            <a:ext cx="29122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 dunai út nyitva állt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8449270" y="6100643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védelem kritikus pontja megdőlt – a török sereg útja Buda felé szabaddá vált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397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9140" y="3220403"/>
            <a:ext cx="5279588" cy="659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 mohácsi csata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739140" y="3964662"/>
            <a:ext cx="3167658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1526. augusztus 29.</a:t>
            </a:r>
            <a:endParaRPr lang="en-US" sz="2450" dirty="0"/>
          </a:p>
        </p:txBody>
      </p:sp>
      <p:sp>
        <p:nvSpPr>
          <p:cNvPr id="5" name="Text 2"/>
          <p:cNvSpPr/>
          <p:nvPr/>
        </p:nvSpPr>
        <p:spPr>
          <a:xfrm>
            <a:off x="739140" y="4888468"/>
            <a:ext cx="2639735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Magyar sereg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39140" y="5429488"/>
            <a:ext cx="6318528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Tomori Pál vezetésével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39140" y="5841206"/>
            <a:ext cx="6318528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20-25 000 fő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39140" y="6252924"/>
            <a:ext cx="6318528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Nem várták be a segédhadakat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39140" y="6664643"/>
            <a:ext cx="6318528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16 000 lovas, 10 000 gyalogos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580352" y="4888468"/>
            <a:ext cx="2639735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Török hadak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7580352" y="5429488"/>
            <a:ext cx="6318528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I. Szulejmán szultán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7580352" y="5841206"/>
            <a:ext cx="6318528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68 000 fő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7580352" y="6252924"/>
            <a:ext cx="6318528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53 000 lovas, 15 000 gyalogos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7580352" y="6664643"/>
            <a:ext cx="6318528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Jelentős tüzérség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739140" y="7313890"/>
            <a:ext cx="13152120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csata néhány óra alatt a magyar sereg </a:t>
            </a:r>
            <a:r>
              <a:rPr lang="en-US" sz="16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teljes vereségével</a:t>
            </a: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végződött. Elesett II. Lajos király, hét főpap és huszonnyolc báró.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657600" y="3376136"/>
            <a:ext cx="73152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Feladat:</a:t>
            </a:r>
            <a:r>
              <a:rPr lang="hu-H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magyar sereg létszáma 20-26 000 fő, míg Szulejmán hadai 68 000 főt számláltak. </a:t>
            </a:r>
            <a:r>
              <a:rPr lang="hu-H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Kérjétek </a:t>
            </a:r>
            <a:r>
              <a:rPr lang="hu-H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meg a mesterséges intelligenciát, hogy vázoljon fel </a:t>
            </a:r>
            <a: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három</a:t>
            </a:r>
            <a:r>
              <a:rPr lang="hu-H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olyan reális stratégiai lehetőséget, amelyekkel a magyar sereg elkerülhette volna az azonnali megsemmisülést, tekintettel a </a:t>
            </a:r>
            <a:r>
              <a:rPr lang="hu-HU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gyenge </a:t>
            </a:r>
            <a:r>
              <a:rPr lang="hu-HU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pontokra!</a:t>
            </a:r>
            <a:endParaRPr lang="hu-H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97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683</Words>
  <Application>Microsoft Office PowerPoint</Application>
  <PresentationFormat>Egyéni</PresentationFormat>
  <Paragraphs>81</Paragraphs>
  <Slides>13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9" baseType="lpstr">
      <vt:lpstr>Calibri</vt:lpstr>
      <vt:lpstr>Times New Roman</vt:lpstr>
      <vt:lpstr>Sora Medium</vt:lpstr>
      <vt:lpstr>Noto Sans TC</vt:lpstr>
      <vt:lpstr>Arial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/>
  <cp:lastModifiedBy>Admin</cp:lastModifiedBy>
  <cp:revision>3</cp:revision>
  <dcterms:created xsi:type="dcterms:W3CDTF">2025-12-14T17:37:17Z</dcterms:created>
  <dcterms:modified xsi:type="dcterms:W3CDTF">2025-12-14T17:52:40Z</dcterms:modified>
</cp:coreProperties>
</file>