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68" r:id="rId3"/>
    <p:sldId id="270" r:id="rId4"/>
    <p:sldId id="256" r:id="rId5"/>
    <p:sldId id="257" r:id="rId6"/>
    <p:sldId id="258" r:id="rId7"/>
    <p:sldId id="259" r:id="rId8"/>
    <p:sldId id="260" r:id="rId9"/>
    <p:sldId id="261" r:id="rId10"/>
    <p:sldId id="262" r:id="rId11"/>
    <p:sldId id="263" r:id="rId12"/>
    <p:sldId id="264" r:id="rId13"/>
    <p:sldId id="265" r:id="rId14"/>
    <p:sldId id="266" r:id="rId15"/>
  </p:sldIdLst>
  <p:sldSz cx="18288000" cy="10287000"/>
  <p:notesSz cx="6858000" cy="9144000"/>
  <p:embeddedFontLst>
    <p:embeddedFont>
      <p:font typeface="Canva Sans" panose="020B0604020202020204" charset="0"/>
      <p:regular r:id="rId16"/>
    </p:embeddedFont>
    <p:embeddedFont>
      <p:font typeface="Canva Sans Bold"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7" d="100"/>
          <a:sy n="67" d="100"/>
        </p:scale>
        <p:origin x="48" y="4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busybeesproject.eu/"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itstudy.hu/blog/busybees-kezikonyv-digitalis-es-zold-marketingrol-kkv-k-szamar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DE3DB9-4B38-916A-4E8F-AE22D77BD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367"/>
            <a:ext cx="18793177" cy="104520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EAD011D-2BAE-2C2F-CA47-5503B180D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082"/>
            <a:ext cx="18793177" cy="10571163"/>
          </a:xfrm>
          <a:prstGeom prst="rect">
            <a:avLst/>
          </a:prstGeom>
          <a:noFill/>
          <a:extLst>
            <a:ext uri="{909E8E84-426E-40DD-AFC4-6F175D3DCCD1}">
              <a14:hiddenFill xmlns:a14="http://schemas.microsoft.com/office/drawing/2010/main">
                <a:solidFill>
                  <a:srgbClr val="FFFFFF"/>
                </a:solidFill>
              </a14:hiddenFill>
            </a:ext>
          </a:extLst>
        </p:spPr>
      </p:pic>
      <p:sp>
        <p:nvSpPr>
          <p:cNvPr id="10" name="Szövegdoboz 9">
            <a:extLst>
              <a:ext uri="{FF2B5EF4-FFF2-40B4-BE49-F238E27FC236}">
                <a16:creationId xmlns:a16="http://schemas.microsoft.com/office/drawing/2014/main" id="{A1102617-9550-FCBA-D2C9-5290ABF62B9D}"/>
              </a:ext>
            </a:extLst>
          </p:cNvPr>
          <p:cNvSpPr txBox="1"/>
          <p:nvPr/>
        </p:nvSpPr>
        <p:spPr>
          <a:xfrm>
            <a:off x="2819400" y="495300"/>
            <a:ext cx="8686800" cy="1938992"/>
          </a:xfrm>
          <a:prstGeom prst="rect">
            <a:avLst/>
          </a:prstGeom>
          <a:noFill/>
        </p:spPr>
        <p:txBody>
          <a:bodyPr wrap="square" rtlCol="0">
            <a:spAutoFit/>
          </a:bodyPr>
          <a:lstStyle/>
          <a:p>
            <a:r>
              <a:rPr lang="en-AU" sz="4000" b="1" dirty="0" err="1">
                <a:solidFill>
                  <a:schemeClr val="bg1"/>
                </a:solidFill>
              </a:rPr>
              <a:t>BusyBees</a:t>
            </a:r>
            <a:r>
              <a:rPr lang="en-AU" sz="4000" b="1" dirty="0">
                <a:solidFill>
                  <a:schemeClr val="bg1"/>
                </a:solidFill>
              </a:rPr>
              <a:t>: Üzleti játék módszertan a digitális és zöld átmenethez a felsőoktatásban</a:t>
            </a:r>
          </a:p>
        </p:txBody>
      </p:sp>
    </p:spTree>
    <p:extLst>
      <p:ext uri="{BB962C8B-B14F-4D97-AF65-F5344CB8AC3E}">
        <p14:creationId xmlns:p14="http://schemas.microsoft.com/office/powerpoint/2010/main" val="3483024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4950" y="734695"/>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483"/>
            </a:solidFill>
          </p:spPr>
          <p:txBody>
            <a:bodyPr/>
            <a:lstStyle/>
            <a:p>
              <a:endParaRPr lang="en-AU"/>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7773470" y="906943"/>
            <a:ext cx="2748196" cy="3080639"/>
          </a:xfrm>
          <a:custGeom>
            <a:avLst/>
            <a:gdLst/>
            <a:ahLst/>
            <a:cxnLst/>
            <a:rect l="l" t="t" r="r" b="b"/>
            <a:pathLst>
              <a:path w="2748196" h="3080639">
                <a:moveTo>
                  <a:pt x="0" y="0"/>
                </a:moveTo>
                <a:lnTo>
                  <a:pt x="2748196" y="0"/>
                </a:lnTo>
                <a:lnTo>
                  <a:pt x="2748196" y="3080640"/>
                </a:lnTo>
                <a:lnTo>
                  <a:pt x="0" y="3080640"/>
                </a:lnTo>
                <a:lnTo>
                  <a:pt x="0" y="0"/>
                </a:lnTo>
                <a:close/>
              </a:path>
            </a:pathLst>
          </a:custGeom>
          <a:blipFill>
            <a:blip r:embed="rId2"/>
            <a:stretch>
              <a:fillRect/>
            </a:stretch>
          </a:blipFill>
        </p:spPr>
        <p:txBody>
          <a:bodyPr/>
          <a:lstStyle/>
          <a:p>
            <a:endParaRPr lang="en-AU"/>
          </a:p>
        </p:txBody>
      </p:sp>
      <p:sp>
        <p:nvSpPr>
          <p:cNvPr id="6" name="Freeform 6"/>
          <p:cNvSpPr/>
          <p:nvPr/>
        </p:nvSpPr>
        <p:spPr>
          <a:xfrm>
            <a:off x="3793299" y="3820795"/>
            <a:ext cx="6334218" cy="5556327"/>
          </a:xfrm>
          <a:custGeom>
            <a:avLst/>
            <a:gdLst/>
            <a:ahLst/>
            <a:cxnLst/>
            <a:rect l="l" t="t" r="r" b="b"/>
            <a:pathLst>
              <a:path w="6334218" h="5556327">
                <a:moveTo>
                  <a:pt x="0" y="0"/>
                </a:moveTo>
                <a:lnTo>
                  <a:pt x="6334218" y="0"/>
                </a:lnTo>
                <a:lnTo>
                  <a:pt x="6334218" y="5556327"/>
                </a:lnTo>
                <a:lnTo>
                  <a:pt x="0" y="5556327"/>
                </a:lnTo>
                <a:lnTo>
                  <a:pt x="0" y="0"/>
                </a:lnTo>
                <a:close/>
              </a:path>
            </a:pathLst>
          </a:custGeom>
          <a:blipFill>
            <a:blip r:embed="rId3"/>
            <a:stretch>
              <a:fillRect l="-83046" r="-105538" b="-119324"/>
            </a:stretch>
          </a:blipFill>
        </p:spPr>
        <p:txBody>
          <a:bodyPr/>
          <a:lstStyle/>
          <a:p>
            <a:endParaRPr lang="en-AU"/>
          </a:p>
        </p:txBody>
      </p:sp>
      <p:sp>
        <p:nvSpPr>
          <p:cNvPr id="7" name="TextBox 7"/>
          <p:cNvSpPr txBox="1"/>
          <p:nvPr/>
        </p:nvSpPr>
        <p:spPr>
          <a:xfrm>
            <a:off x="1504950" y="1786573"/>
            <a:ext cx="3086100" cy="887095"/>
          </a:xfrm>
          <a:prstGeom prst="rect">
            <a:avLst/>
          </a:prstGeom>
        </p:spPr>
        <p:txBody>
          <a:bodyPr lIns="0" tIns="0" rIns="0" bIns="0" rtlCol="0" anchor="t">
            <a:spAutoFit/>
          </a:bodyPr>
          <a:lstStyle/>
          <a:p>
            <a:pPr algn="ctr">
              <a:lnSpc>
                <a:spcPts val="7279"/>
              </a:lnSpc>
            </a:pPr>
            <a:r>
              <a:rPr lang="en-US" sz="5199" b="1">
                <a:solidFill>
                  <a:srgbClr val="FFFFFF"/>
                </a:solidFill>
                <a:latin typeface="Canva Sans Bold"/>
                <a:ea typeface="Canva Sans Bold"/>
                <a:cs typeface="Canva Sans Bold"/>
                <a:sym typeface="Canva Sans Bold"/>
              </a:rPr>
              <a:t>3.</a:t>
            </a:r>
          </a:p>
        </p:txBody>
      </p:sp>
      <p:sp>
        <p:nvSpPr>
          <p:cNvPr id="8" name="TextBox 8"/>
          <p:cNvSpPr txBox="1"/>
          <p:nvPr/>
        </p:nvSpPr>
        <p:spPr>
          <a:xfrm>
            <a:off x="10521666" y="639445"/>
            <a:ext cx="6737634" cy="8819433"/>
          </a:xfrm>
          <a:prstGeom prst="rect">
            <a:avLst/>
          </a:prstGeom>
        </p:spPr>
        <p:txBody>
          <a:bodyPr lIns="0" tIns="0" rIns="0" bIns="0" rtlCol="0" anchor="t">
            <a:spAutoFit/>
          </a:bodyPr>
          <a:lstStyle/>
          <a:p>
            <a:pPr algn="ctr">
              <a:lnSpc>
                <a:spcPts val="6973"/>
              </a:lnSpc>
            </a:pPr>
            <a:r>
              <a:rPr lang="en-US" sz="4981">
                <a:solidFill>
                  <a:srgbClr val="000000"/>
                </a:solidFill>
                <a:latin typeface="Canva Sans"/>
                <a:ea typeface="Canva Sans"/>
                <a:cs typeface="Canva Sans"/>
                <a:sym typeface="Canva Sans"/>
              </a:rPr>
              <a:t>Átláthatóvá tehetjük az üzleti tevékenységeinket a bizalom elnyerése érdekében azáltal, hogy az éves fenntarthatósági jelentéseket közzétesszük a cégünk honlapján.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8878" y="529125"/>
            <a:ext cx="16837608" cy="5579405"/>
            <a:chOff x="0" y="0"/>
            <a:chExt cx="2608586" cy="864396"/>
          </a:xfrm>
        </p:grpSpPr>
        <p:sp>
          <p:nvSpPr>
            <p:cNvPr id="3" name="Freeform 3"/>
            <p:cNvSpPr/>
            <p:nvPr/>
          </p:nvSpPr>
          <p:spPr>
            <a:xfrm>
              <a:off x="0" y="0"/>
              <a:ext cx="2608586" cy="864396"/>
            </a:xfrm>
            <a:custGeom>
              <a:avLst/>
              <a:gdLst/>
              <a:ahLst/>
              <a:cxnLst/>
              <a:rect l="l" t="t" r="r" b="b"/>
              <a:pathLst>
                <a:path w="2608586" h="864396">
                  <a:moveTo>
                    <a:pt x="0" y="0"/>
                  </a:moveTo>
                  <a:lnTo>
                    <a:pt x="2608586" y="0"/>
                  </a:lnTo>
                  <a:lnTo>
                    <a:pt x="2608586" y="864396"/>
                  </a:lnTo>
                  <a:lnTo>
                    <a:pt x="0" y="864396"/>
                  </a:lnTo>
                  <a:close/>
                </a:path>
              </a:pathLst>
            </a:custGeom>
            <a:solidFill>
              <a:srgbClr val="D0DBAB"/>
            </a:solidFill>
            <a:ln w="12700">
              <a:solidFill>
                <a:srgbClr val="000000"/>
              </a:solidFill>
            </a:ln>
          </p:spPr>
          <p:txBody>
            <a:bodyPr/>
            <a:lstStyle/>
            <a:p>
              <a:endParaRPr lang="en-AU"/>
            </a:p>
          </p:txBody>
        </p:sp>
      </p:grpSp>
      <p:sp>
        <p:nvSpPr>
          <p:cNvPr id="4" name="TextBox 4"/>
          <p:cNvSpPr txBox="1"/>
          <p:nvPr/>
        </p:nvSpPr>
        <p:spPr>
          <a:xfrm>
            <a:off x="1028700" y="989330"/>
            <a:ext cx="16230600" cy="4335316"/>
          </a:xfrm>
          <a:prstGeom prst="rect">
            <a:avLst/>
          </a:prstGeom>
        </p:spPr>
        <p:txBody>
          <a:bodyPr lIns="0" tIns="0" rIns="0" bIns="0" rtlCol="0" anchor="t">
            <a:spAutoFit/>
          </a:bodyPr>
          <a:lstStyle/>
          <a:p>
            <a:pPr algn="ctr">
              <a:lnSpc>
                <a:spcPts val="6893"/>
              </a:lnSpc>
            </a:pPr>
            <a:r>
              <a:rPr lang="en-US" sz="4924" b="1">
                <a:solidFill>
                  <a:srgbClr val="000000"/>
                </a:solidFill>
                <a:latin typeface="Canva Sans Bold"/>
                <a:ea typeface="Canva Sans Bold"/>
                <a:cs typeface="Canva Sans Bold"/>
                <a:sym typeface="Canva Sans Bold"/>
              </a:rPr>
              <a:t>Az ESG-információkról és a pénzügyi eredményekről szóló jelentések előnyösek lehetnek a cég számára, mivel olyan fenntarthatósági példát mutatnak be, amely összhangban van az üzleti stratégiával és a pénzügyi teljesítménnyel.</a:t>
            </a:r>
          </a:p>
        </p:txBody>
      </p:sp>
      <p:sp>
        <p:nvSpPr>
          <p:cNvPr id="5" name="TextBox 5"/>
          <p:cNvSpPr txBox="1"/>
          <p:nvPr/>
        </p:nvSpPr>
        <p:spPr>
          <a:xfrm>
            <a:off x="5705798" y="6946567"/>
            <a:ext cx="6543370" cy="2734945"/>
          </a:xfrm>
          <a:prstGeom prst="rect">
            <a:avLst/>
          </a:prstGeom>
        </p:spPr>
        <p:txBody>
          <a:bodyPr lIns="0" tIns="0" rIns="0" bIns="0" rtlCol="0" anchor="t">
            <a:spAutoFit/>
          </a:bodyPr>
          <a:lstStyle/>
          <a:p>
            <a:pPr marL="1122679" lvl="1" indent="-561340" algn="l">
              <a:lnSpc>
                <a:spcPts val="7279"/>
              </a:lnSpc>
              <a:buFont typeface="Arial"/>
              <a:buChar char="•"/>
            </a:pPr>
            <a:r>
              <a:rPr lang="en-US" sz="5199" b="1">
                <a:solidFill>
                  <a:srgbClr val="2C9483"/>
                </a:solidFill>
                <a:latin typeface="Canva Sans Bold"/>
                <a:ea typeface="Canva Sans Bold"/>
                <a:cs typeface="Canva Sans Bold"/>
                <a:sym typeface="Canva Sans Bold"/>
              </a:rPr>
              <a:t>Environment</a:t>
            </a:r>
          </a:p>
          <a:p>
            <a:pPr marL="1122679" lvl="1" indent="-561340" algn="l">
              <a:lnSpc>
                <a:spcPts val="7279"/>
              </a:lnSpc>
              <a:buFont typeface="Arial"/>
              <a:buChar char="•"/>
            </a:pPr>
            <a:r>
              <a:rPr lang="en-US" sz="5199" b="1">
                <a:solidFill>
                  <a:srgbClr val="2C9483"/>
                </a:solidFill>
                <a:latin typeface="Canva Sans Bold"/>
                <a:ea typeface="Canva Sans Bold"/>
                <a:cs typeface="Canva Sans Bold"/>
                <a:sym typeface="Canva Sans Bold"/>
              </a:rPr>
              <a:t>Social</a:t>
            </a:r>
          </a:p>
          <a:p>
            <a:pPr marL="1122679" lvl="1" indent="-561340" algn="l">
              <a:lnSpc>
                <a:spcPts val="7279"/>
              </a:lnSpc>
              <a:buFont typeface="Arial"/>
              <a:buChar char="•"/>
            </a:pPr>
            <a:r>
              <a:rPr lang="en-US" sz="5199" b="1">
                <a:solidFill>
                  <a:srgbClr val="2C9483"/>
                </a:solidFill>
                <a:latin typeface="Canva Sans Bold"/>
                <a:ea typeface="Canva Sans Bold"/>
                <a:cs typeface="Canva Sans Bold"/>
                <a:sym typeface="Canva Sans Bold"/>
              </a:rPr>
              <a:t>Governance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350" y="887095"/>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483"/>
            </a:solidFill>
          </p:spPr>
          <p:txBody>
            <a:bodyPr/>
            <a:lstStyle/>
            <a:p>
              <a:endParaRPr lang="en-AU"/>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a:hlinkClick r:id="" action="ppaction://media"/>
          </p:cNvPr>
          <p:cNvPicPr>
            <a:picLocks noChangeAspect="1"/>
          </p:cNvPicPr>
          <p:nvPr>
            <a:videoFile r:link="rId1"/>
            <p:extLst>
              <p:ext uri="{DAA4B4D4-6D71-4841-9C94-3DE7FCFB9230}">
                <p14:media xmlns:p14="http://schemas.microsoft.com/office/powerpoint/2010/main" r:embed="rId2">
                  <p14:trim end="6150"/>
                </p14:media>
              </p:ext>
            </p:extLst>
          </p:nvPr>
        </p:nvPicPr>
        <p:blipFill>
          <a:blip r:embed="rId4"/>
          <a:srcRect/>
          <a:stretch>
            <a:fillRect/>
          </a:stretch>
        </p:blipFill>
        <p:spPr>
          <a:xfrm>
            <a:off x="6365515" y="887095"/>
            <a:ext cx="8460134" cy="4822276"/>
          </a:xfrm>
          <a:prstGeom prst="rect">
            <a:avLst/>
          </a:prstGeom>
        </p:spPr>
      </p:pic>
      <p:sp>
        <p:nvSpPr>
          <p:cNvPr id="6" name="Freeform 6"/>
          <p:cNvSpPr/>
          <p:nvPr/>
        </p:nvSpPr>
        <p:spPr>
          <a:xfrm>
            <a:off x="6665299" y="287633"/>
            <a:ext cx="7061284" cy="5295963"/>
          </a:xfrm>
          <a:custGeom>
            <a:avLst/>
            <a:gdLst/>
            <a:ahLst/>
            <a:cxnLst/>
            <a:rect l="l" t="t" r="r" b="b"/>
            <a:pathLst>
              <a:path w="7061284" h="5295963">
                <a:moveTo>
                  <a:pt x="0" y="0"/>
                </a:moveTo>
                <a:lnTo>
                  <a:pt x="7061284" y="0"/>
                </a:lnTo>
                <a:lnTo>
                  <a:pt x="7061284" y="5295963"/>
                </a:lnTo>
                <a:lnTo>
                  <a:pt x="0" y="52959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TextBox 7"/>
          <p:cNvSpPr txBox="1"/>
          <p:nvPr/>
        </p:nvSpPr>
        <p:spPr>
          <a:xfrm>
            <a:off x="1657350" y="1938973"/>
            <a:ext cx="3086100" cy="887095"/>
          </a:xfrm>
          <a:prstGeom prst="rect">
            <a:avLst/>
          </a:prstGeom>
        </p:spPr>
        <p:txBody>
          <a:bodyPr lIns="0" tIns="0" rIns="0" bIns="0" rtlCol="0" anchor="t">
            <a:spAutoFit/>
          </a:bodyPr>
          <a:lstStyle/>
          <a:p>
            <a:pPr algn="ctr">
              <a:lnSpc>
                <a:spcPts val="7279"/>
              </a:lnSpc>
            </a:pPr>
            <a:r>
              <a:rPr lang="en-US" sz="5199" b="1">
                <a:solidFill>
                  <a:srgbClr val="FFFFFF"/>
                </a:solidFill>
                <a:latin typeface="Canva Sans Bold"/>
                <a:ea typeface="Canva Sans Bold"/>
                <a:cs typeface="Canva Sans Bold"/>
                <a:sym typeface="Canva Sans Bold"/>
              </a:rPr>
              <a:t>4.</a:t>
            </a:r>
          </a:p>
        </p:txBody>
      </p:sp>
      <p:sp>
        <p:nvSpPr>
          <p:cNvPr id="8" name="TextBox 8"/>
          <p:cNvSpPr txBox="1"/>
          <p:nvPr/>
        </p:nvSpPr>
        <p:spPr>
          <a:xfrm>
            <a:off x="1154993" y="6262557"/>
            <a:ext cx="17133007" cy="3495115"/>
          </a:xfrm>
          <a:prstGeom prst="rect">
            <a:avLst/>
          </a:prstGeom>
        </p:spPr>
        <p:txBody>
          <a:bodyPr lIns="0" tIns="0" rIns="0" bIns="0" rtlCol="0" anchor="t">
            <a:spAutoFit/>
          </a:bodyPr>
          <a:lstStyle/>
          <a:p>
            <a:pPr algn="ctr">
              <a:lnSpc>
                <a:spcPts val="6926"/>
              </a:lnSpc>
            </a:pPr>
            <a:r>
              <a:rPr lang="en-US" sz="4947" b="1">
                <a:solidFill>
                  <a:srgbClr val="000000"/>
                </a:solidFill>
                <a:latin typeface="Canva Sans Bold"/>
                <a:ea typeface="Canva Sans Bold"/>
                <a:cs typeface="Canva Sans Bold"/>
                <a:sym typeface="Canva Sans Bold"/>
              </a:rPr>
              <a:t>Egy termék marketingkampányának tervezésekor támaszkodjunk a digitális eszközökre, vagy használjunk BTL eszközöket a hagyományos módszerek, például nyomtatott szórólapok vagy óriásplakátok helyett.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74216" y="-1991195"/>
            <a:ext cx="29062216" cy="13825344"/>
          </a:xfrm>
          <a:custGeom>
            <a:avLst/>
            <a:gdLst/>
            <a:ahLst/>
            <a:cxnLst/>
            <a:rect l="l" t="t" r="r" b="b"/>
            <a:pathLst>
              <a:path w="29062216" h="13825344">
                <a:moveTo>
                  <a:pt x="0" y="0"/>
                </a:moveTo>
                <a:lnTo>
                  <a:pt x="29062216" y="0"/>
                </a:lnTo>
                <a:lnTo>
                  <a:pt x="29062216" y="13825344"/>
                </a:lnTo>
                <a:lnTo>
                  <a:pt x="0" y="13825344"/>
                </a:lnTo>
                <a:lnTo>
                  <a:pt x="0" y="0"/>
                </a:lnTo>
                <a:close/>
              </a:path>
            </a:pathLst>
          </a:custGeom>
          <a:blipFill>
            <a:blip r:embed="rId2"/>
            <a:stretch>
              <a:fillRect t="-20069" b="-20069"/>
            </a:stretch>
          </a:blipFill>
        </p:spPr>
        <p:txBody>
          <a:bodyPr/>
          <a:lstStyle/>
          <a:p>
            <a:endParaRPr lang="en-AU"/>
          </a:p>
        </p:txBody>
      </p:sp>
      <p:sp>
        <p:nvSpPr>
          <p:cNvPr id="3" name="TextBox 3"/>
          <p:cNvSpPr txBox="1"/>
          <p:nvPr/>
        </p:nvSpPr>
        <p:spPr>
          <a:xfrm>
            <a:off x="7677815" y="1140585"/>
            <a:ext cx="9990063" cy="8310460"/>
          </a:xfrm>
          <a:prstGeom prst="rect">
            <a:avLst/>
          </a:prstGeom>
        </p:spPr>
        <p:txBody>
          <a:bodyPr lIns="0" tIns="0" rIns="0" bIns="0" rtlCol="0" anchor="t">
            <a:spAutoFit/>
          </a:bodyPr>
          <a:lstStyle/>
          <a:p>
            <a:pPr algn="ctr">
              <a:lnSpc>
                <a:spcPts val="6574"/>
              </a:lnSpc>
            </a:pPr>
            <a:r>
              <a:rPr lang="en-US" sz="4696" b="1">
                <a:solidFill>
                  <a:srgbClr val="000000"/>
                </a:solidFill>
                <a:latin typeface="Canva Sans Bold"/>
                <a:ea typeface="Canva Sans Bold"/>
                <a:cs typeface="Canva Sans Bold"/>
                <a:sym typeface="Canva Sans Bold"/>
              </a:rPr>
              <a:t>A Google-hirdetések, a közösségi média hirdetések jobban célozhatók a célcsoportra, és hatékonyabbak, nem marad vissza  utánuk hulladék. Optimalizálhatjuk a kampányokat, és meghatározhatjul a célpontjait hely, korcsoport vagy érdeklődési kör szerint, amit ezek a szolgáltatók lehetővé tesznek.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391866" y="1288019"/>
            <a:ext cx="5445867" cy="7710963"/>
          </a:xfrm>
          <a:custGeom>
            <a:avLst/>
            <a:gdLst/>
            <a:ahLst/>
            <a:cxnLst/>
            <a:rect l="l" t="t" r="r" b="b"/>
            <a:pathLst>
              <a:path w="5445867" h="7710963">
                <a:moveTo>
                  <a:pt x="0" y="0"/>
                </a:moveTo>
                <a:lnTo>
                  <a:pt x="5445868" y="0"/>
                </a:lnTo>
                <a:lnTo>
                  <a:pt x="5445868" y="7710962"/>
                </a:lnTo>
                <a:lnTo>
                  <a:pt x="0" y="7710962"/>
                </a:lnTo>
                <a:lnTo>
                  <a:pt x="0" y="0"/>
                </a:lnTo>
                <a:close/>
              </a:path>
            </a:pathLst>
          </a:custGeom>
          <a:blipFill>
            <a:blip r:embed="rId2"/>
            <a:stretch>
              <a:fillRect/>
            </a:stretch>
          </a:blipFill>
        </p:spPr>
        <p:txBody>
          <a:bodyPr/>
          <a:lstStyle/>
          <a:p>
            <a:endParaRPr lang="en-AU"/>
          </a:p>
        </p:txBody>
      </p:sp>
      <p:sp>
        <p:nvSpPr>
          <p:cNvPr id="4" name="TextBox 4"/>
          <p:cNvSpPr txBox="1"/>
          <p:nvPr/>
        </p:nvSpPr>
        <p:spPr>
          <a:xfrm>
            <a:off x="8686800" y="2896234"/>
            <a:ext cx="7894290" cy="580390"/>
          </a:xfrm>
          <a:prstGeom prst="rect">
            <a:avLst/>
          </a:prstGeom>
        </p:spPr>
        <p:txBody>
          <a:bodyPr lIns="0" tIns="0" rIns="0" bIns="0" rtlCol="0" anchor="t">
            <a:spAutoFit/>
          </a:bodyPr>
          <a:lstStyle/>
          <a:p>
            <a:pPr algn="ctr">
              <a:lnSpc>
                <a:spcPts val="4759"/>
              </a:lnSpc>
            </a:pPr>
            <a:r>
              <a:rPr lang="en-US" sz="3399" dirty="0" err="1">
                <a:solidFill>
                  <a:srgbClr val="000000"/>
                </a:solidFill>
                <a:latin typeface="Canva Sans"/>
                <a:ea typeface="Canva Sans"/>
                <a:cs typeface="Canva Sans"/>
                <a:sym typeface="Canva Sans"/>
              </a:rPr>
              <a:t>Készült</a:t>
            </a:r>
            <a:r>
              <a:rPr lang="en-US" sz="3399" dirty="0">
                <a:solidFill>
                  <a:srgbClr val="000000"/>
                </a:solidFill>
                <a:latin typeface="Canva Sans"/>
                <a:ea typeface="Canva Sans"/>
                <a:cs typeface="Canva Sans"/>
                <a:sym typeface="Canva Sans"/>
              </a:rPr>
              <a:t> a </a:t>
            </a:r>
            <a:r>
              <a:rPr lang="en-US" sz="3399" dirty="0" err="1">
                <a:solidFill>
                  <a:srgbClr val="000000"/>
                </a:solidFill>
                <a:latin typeface="Canva Sans"/>
                <a:ea typeface="Canva Sans"/>
                <a:cs typeface="Canva Sans"/>
                <a:sym typeface="Canva Sans"/>
              </a:rPr>
              <a:t>BusyBees</a:t>
            </a:r>
            <a:r>
              <a:rPr lang="en-US" sz="3399" dirty="0">
                <a:solidFill>
                  <a:srgbClr val="000000"/>
                </a:solidFill>
                <a:latin typeface="Canva Sans"/>
                <a:ea typeface="Canva Sans"/>
                <a:cs typeface="Canva Sans"/>
                <a:sym typeface="Canva Sans"/>
              </a:rPr>
              <a:t> </a:t>
            </a:r>
            <a:r>
              <a:rPr lang="en-US" sz="3399" dirty="0" err="1">
                <a:solidFill>
                  <a:srgbClr val="000000"/>
                </a:solidFill>
                <a:latin typeface="Canva Sans"/>
                <a:ea typeface="Canva Sans"/>
                <a:cs typeface="Canva Sans"/>
                <a:sym typeface="Canva Sans"/>
              </a:rPr>
              <a:t>projekt</a:t>
            </a:r>
            <a:r>
              <a:rPr lang="en-US" sz="3399" dirty="0">
                <a:solidFill>
                  <a:srgbClr val="000000"/>
                </a:solidFill>
                <a:latin typeface="Canva Sans"/>
                <a:ea typeface="Canva Sans"/>
                <a:cs typeface="Canva Sans"/>
                <a:sym typeface="Canva Sans"/>
              </a:rPr>
              <a:t> </a:t>
            </a:r>
            <a:r>
              <a:rPr lang="en-US" sz="3399" dirty="0" err="1">
                <a:solidFill>
                  <a:srgbClr val="000000"/>
                </a:solidFill>
                <a:latin typeface="Canva Sans"/>
                <a:ea typeface="Canva Sans"/>
                <a:cs typeface="Canva Sans"/>
                <a:sym typeface="Canva Sans"/>
              </a:rPr>
              <a:t>keretében</a:t>
            </a:r>
            <a:r>
              <a:rPr lang="en-US" sz="3399" dirty="0">
                <a:solidFill>
                  <a:srgbClr val="000000"/>
                </a:solidFill>
                <a:latin typeface="Canva Sans"/>
                <a:ea typeface="Canva Sans"/>
                <a:cs typeface="Canva Sans"/>
                <a:sym typeface="Canva Sans"/>
              </a:rPr>
              <a:t> </a:t>
            </a:r>
          </a:p>
        </p:txBody>
      </p:sp>
      <p:pic>
        <p:nvPicPr>
          <p:cNvPr id="5" name="Kép 4">
            <a:extLst>
              <a:ext uri="{FF2B5EF4-FFF2-40B4-BE49-F238E27FC236}">
                <a16:creationId xmlns:a16="http://schemas.microsoft.com/office/drawing/2014/main" id="{C3369CD4-6E7F-175F-914F-0858AB5C9A15}"/>
              </a:ext>
            </a:extLst>
          </p:cNvPr>
          <p:cNvPicPr>
            <a:picLocks noChangeAspect="1"/>
          </p:cNvPicPr>
          <p:nvPr/>
        </p:nvPicPr>
        <p:blipFill>
          <a:blip r:embed="rId3"/>
          <a:stretch>
            <a:fillRect/>
          </a:stretch>
        </p:blipFill>
        <p:spPr>
          <a:xfrm>
            <a:off x="8551266" y="6743700"/>
            <a:ext cx="7669972" cy="1524000"/>
          </a:xfrm>
          <a:prstGeom prst="rect">
            <a:avLst/>
          </a:prstGeom>
        </p:spPr>
      </p:pic>
      <p:sp>
        <p:nvSpPr>
          <p:cNvPr id="6" name="Szövegdoboz 5">
            <a:extLst>
              <a:ext uri="{FF2B5EF4-FFF2-40B4-BE49-F238E27FC236}">
                <a16:creationId xmlns:a16="http://schemas.microsoft.com/office/drawing/2014/main" id="{84714470-890C-D8FA-768C-CD51C2AA8738}"/>
              </a:ext>
            </a:extLst>
          </p:cNvPr>
          <p:cNvSpPr txBox="1"/>
          <p:nvPr/>
        </p:nvSpPr>
        <p:spPr>
          <a:xfrm>
            <a:off x="990600" y="9715500"/>
            <a:ext cx="15087600" cy="646331"/>
          </a:xfrm>
          <a:prstGeom prst="rect">
            <a:avLst/>
          </a:prstGeom>
          <a:noFill/>
        </p:spPr>
        <p:txBody>
          <a:bodyPr wrap="square" rtlCol="0">
            <a:spAutoFit/>
          </a:bodyPr>
          <a:lstStyle/>
          <a:p>
            <a:r>
              <a:rPr lang="en-AU"/>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lang="en-A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11B6453-659A-5F6E-EE7E-DC4642E8F80B}"/>
              </a:ext>
            </a:extLst>
          </p:cNvPr>
          <p:cNvSpPr>
            <a:spLocks noGrp="1"/>
          </p:cNvSpPr>
          <p:nvPr>
            <p:ph type="title"/>
          </p:nvPr>
        </p:nvSpPr>
        <p:spPr/>
        <p:txBody>
          <a:bodyPr>
            <a:normAutofit/>
          </a:bodyPr>
          <a:lstStyle/>
          <a:p>
            <a:r>
              <a:rPr lang="hu-HU" sz="5400" b="1" dirty="0"/>
              <a:t>A projekt összefoglalása</a:t>
            </a:r>
            <a:endParaRPr lang="en-AU" sz="5400" b="1" dirty="0"/>
          </a:p>
        </p:txBody>
      </p:sp>
      <p:sp>
        <p:nvSpPr>
          <p:cNvPr id="3" name="Szövegdoboz 2">
            <a:extLst>
              <a:ext uri="{FF2B5EF4-FFF2-40B4-BE49-F238E27FC236}">
                <a16:creationId xmlns:a16="http://schemas.microsoft.com/office/drawing/2014/main" id="{142609B1-7D19-1F11-C775-535780ACB14E}"/>
              </a:ext>
            </a:extLst>
          </p:cNvPr>
          <p:cNvSpPr txBox="1"/>
          <p:nvPr/>
        </p:nvSpPr>
        <p:spPr>
          <a:xfrm>
            <a:off x="838200" y="1429234"/>
            <a:ext cx="16459200" cy="8094524"/>
          </a:xfrm>
          <a:prstGeom prst="rect">
            <a:avLst/>
          </a:prstGeom>
          <a:noFill/>
        </p:spPr>
        <p:txBody>
          <a:bodyPr wrap="square" rtlCol="0">
            <a:spAutoFit/>
          </a:bodyPr>
          <a:lstStyle/>
          <a:p>
            <a:r>
              <a:rPr lang="en-AU" sz="4000" b="1" dirty="0">
                <a:solidFill>
                  <a:schemeClr val="accent5">
                    <a:lumMod val="50000"/>
                  </a:schemeClr>
                </a:solidFill>
              </a:rPr>
              <a:t>A projekt fő célja, hogy a felsőoktatási üzleti és marketingképzést a legújabb piaci trendeknek megfelelően aktualizálja a digitális és zöld átmenet kritériumai szerint.</a:t>
            </a:r>
          </a:p>
          <a:p>
            <a:endParaRPr lang="en-AU" sz="4000" dirty="0"/>
          </a:p>
          <a:p>
            <a:r>
              <a:rPr lang="en-AU" sz="4000" dirty="0"/>
              <a:t>Webhely: </a:t>
            </a:r>
            <a:r>
              <a:rPr lang="en-AU" sz="4000" dirty="0">
                <a:hlinkClick r:id="rId2"/>
              </a:rPr>
              <a:t>https://busybeesproject.eu/</a:t>
            </a:r>
            <a:endParaRPr lang="hu-HU" sz="4000" dirty="0"/>
          </a:p>
          <a:p>
            <a:r>
              <a:rPr lang="en-AU" sz="4000" dirty="0"/>
              <a:t>Azonosító: 2023-1-IT02-KA220-HED-000157574</a:t>
            </a:r>
          </a:p>
          <a:p>
            <a:r>
              <a:rPr lang="en-AU" sz="4000" dirty="0"/>
              <a:t>Program: Erasmus+</a:t>
            </a:r>
          </a:p>
          <a:p>
            <a:r>
              <a:rPr lang="en-AU" sz="4000" dirty="0"/>
              <a:t>Részt vevő országok</a:t>
            </a:r>
            <a:r>
              <a:rPr lang="hu-HU" sz="4000" dirty="0"/>
              <a:t>: </a:t>
            </a:r>
            <a:r>
              <a:rPr lang="en-AU" sz="4000" dirty="0"/>
              <a:t>Olaszország (L'Istituto Tecnico Superiore Nuove Tecnologie per il Made in Italy – Jobsacademy – koordinátor), Magyarország (iTStudy Hungary Számítástechnikai Oktató- és Kutatóközpont Kft.), Spanyolország (Institut Escola del Treball), Törökország (SBTC Danişmanlik Ti̇caret Li̇mi̇ted Şi̇rketi̇), Hollandia (Wittenborg University of Applied Sciences)</a:t>
            </a:r>
          </a:p>
          <a:p>
            <a:r>
              <a:rPr lang="en-AU" sz="4000" dirty="0"/>
              <a:t>Időtartam: 2023. november 01. – 2025. október 31.</a:t>
            </a:r>
          </a:p>
        </p:txBody>
      </p:sp>
    </p:spTree>
    <p:extLst>
      <p:ext uri="{BB962C8B-B14F-4D97-AF65-F5344CB8AC3E}">
        <p14:creationId xmlns:p14="http://schemas.microsoft.com/office/powerpoint/2010/main" val="118074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21F67-4601-675F-BDBC-04D9F296D1C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BD56A12-CDD9-59D2-4F3E-8AD9A6F88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89" y="14216"/>
            <a:ext cx="18793177" cy="10452074"/>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id="{34726466-3242-5A14-E78D-0B41B5CA0586}"/>
              </a:ext>
            </a:extLst>
          </p:cNvPr>
          <p:cNvSpPr txBox="1"/>
          <p:nvPr/>
        </p:nvSpPr>
        <p:spPr>
          <a:xfrm>
            <a:off x="838200" y="789071"/>
            <a:ext cx="12420600" cy="1938992"/>
          </a:xfrm>
          <a:prstGeom prst="rect">
            <a:avLst/>
          </a:prstGeom>
          <a:noFill/>
        </p:spPr>
        <p:txBody>
          <a:bodyPr wrap="square" rtlCol="0">
            <a:spAutoFit/>
          </a:bodyPr>
          <a:lstStyle/>
          <a:p>
            <a:r>
              <a:rPr lang="en-AU" sz="6000" b="1" dirty="0">
                <a:solidFill>
                  <a:schemeClr val="bg1"/>
                </a:solidFill>
              </a:rPr>
              <a:t>Kézikönyv a digitális és zöld</a:t>
            </a:r>
          </a:p>
          <a:p>
            <a:r>
              <a:rPr lang="en-AU" sz="6000" b="1" dirty="0">
                <a:solidFill>
                  <a:schemeClr val="bg1"/>
                </a:solidFill>
              </a:rPr>
              <a:t>marketingről a kkv-k számár</a:t>
            </a:r>
            <a:r>
              <a:rPr lang="hu-HU" sz="6000" b="1" dirty="0">
                <a:solidFill>
                  <a:schemeClr val="bg1"/>
                </a:solidFill>
              </a:rPr>
              <a:t>a</a:t>
            </a:r>
            <a:endParaRPr lang="en-AU" sz="6000" b="1" dirty="0">
              <a:solidFill>
                <a:schemeClr val="bg1"/>
              </a:solidFill>
            </a:endParaRPr>
          </a:p>
        </p:txBody>
      </p:sp>
      <p:sp>
        <p:nvSpPr>
          <p:cNvPr id="3" name="Szövegdoboz 2">
            <a:extLst>
              <a:ext uri="{FF2B5EF4-FFF2-40B4-BE49-F238E27FC236}">
                <a16:creationId xmlns:a16="http://schemas.microsoft.com/office/drawing/2014/main" id="{AC7A84BA-120B-C121-23B8-817E8A3EE051}"/>
              </a:ext>
            </a:extLst>
          </p:cNvPr>
          <p:cNvSpPr txBox="1"/>
          <p:nvPr/>
        </p:nvSpPr>
        <p:spPr>
          <a:xfrm>
            <a:off x="838200" y="3227023"/>
            <a:ext cx="10668000" cy="6247864"/>
          </a:xfrm>
          <a:prstGeom prst="rect">
            <a:avLst/>
          </a:prstGeom>
          <a:noFill/>
        </p:spPr>
        <p:txBody>
          <a:bodyPr wrap="square" rtlCol="0">
            <a:spAutoFit/>
          </a:bodyPr>
          <a:lstStyle/>
          <a:p>
            <a:r>
              <a:rPr lang="hu-HU" sz="2800" b="1" dirty="0">
                <a:solidFill>
                  <a:schemeClr val="bg1"/>
                </a:solidFill>
              </a:rPr>
              <a:t>Rövid, néhány oldalas útmutató vállalkozások vezetői és CSR / marketing szakemberek részére.</a:t>
            </a:r>
          </a:p>
          <a:p>
            <a:endParaRPr lang="hu-HU" sz="2800" b="1" dirty="0">
              <a:solidFill>
                <a:schemeClr val="bg1"/>
              </a:solidFill>
            </a:endParaRPr>
          </a:p>
          <a:p>
            <a:endParaRPr lang="hu-HU" sz="2800" b="1" dirty="0">
              <a:solidFill>
                <a:schemeClr val="bg1"/>
              </a:solidFill>
            </a:endParaRPr>
          </a:p>
          <a:p>
            <a:r>
              <a:rPr lang="hu-HU" sz="3200" b="1" dirty="0">
                <a:solidFill>
                  <a:schemeClr val="bg1"/>
                </a:solidFill>
              </a:rPr>
              <a:t>Témái: </a:t>
            </a:r>
          </a:p>
          <a:p>
            <a:pPr marL="457200" indent="-457200">
              <a:buFont typeface="Arial" panose="020B0604020202020204" pitchFamily="34" charset="0"/>
              <a:buChar char="•"/>
            </a:pPr>
            <a:r>
              <a:rPr lang="hu-HU" sz="3200" b="1" dirty="0">
                <a:solidFill>
                  <a:schemeClr val="bg1"/>
                </a:solidFill>
              </a:rPr>
              <a:t>Digitáls stratégák a kkv-k fenntarthatóságának előmozdítására</a:t>
            </a:r>
          </a:p>
          <a:p>
            <a:pPr marL="457200" indent="-457200">
              <a:buFont typeface="Arial" panose="020B0604020202020204" pitchFamily="34" charset="0"/>
              <a:buChar char="•"/>
            </a:pPr>
            <a:endParaRPr lang="hu-HU" sz="3200" b="1" dirty="0">
              <a:solidFill>
                <a:schemeClr val="bg1"/>
              </a:solidFill>
            </a:endParaRPr>
          </a:p>
          <a:p>
            <a:pPr marL="457200" indent="-457200">
              <a:buFont typeface="Arial" panose="020B0604020202020204" pitchFamily="34" charset="0"/>
              <a:buChar char="•"/>
            </a:pPr>
            <a:r>
              <a:rPr lang="hu-HU" sz="3200" b="1" dirty="0">
                <a:solidFill>
                  <a:schemeClr val="bg1"/>
                </a:solidFill>
              </a:rPr>
              <a:t>A digitáls és zöld átállás: A technológa felhasználása a fenntartható növekedésért</a:t>
            </a:r>
          </a:p>
          <a:p>
            <a:pPr marL="457200" indent="-457200">
              <a:buFont typeface="Arial" panose="020B0604020202020204" pitchFamily="34" charset="0"/>
              <a:buChar char="•"/>
            </a:pPr>
            <a:endParaRPr lang="hu-HU" sz="3200" b="1" dirty="0">
              <a:solidFill>
                <a:schemeClr val="bg1"/>
              </a:solidFill>
            </a:endParaRPr>
          </a:p>
          <a:p>
            <a:pPr marL="457200" indent="-457200">
              <a:buFont typeface="Arial" panose="020B0604020202020204" pitchFamily="34" charset="0"/>
              <a:buChar char="•"/>
            </a:pPr>
            <a:r>
              <a:rPr lang="en-AU" sz="3200" b="1" dirty="0">
                <a:solidFill>
                  <a:schemeClr val="bg1"/>
                </a:solidFill>
              </a:rPr>
              <a:t>A CSR PİACİ ESZKÖZKÉNT VALÓ HASZNOSÍTÁSA: STRATÉGİAİ</a:t>
            </a:r>
          </a:p>
          <a:p>
            <a:r>
              <a:rPr lang="hu-HU" sz="3200" b="1" dirty="0">
                <a:solidFill>
                  <a:schemeClr val="bg1"/>
                </a:solidFill>
              </a:rPr>
              <a:t>      </a:t>
            </a:r>
            <a:r>
              <a:rPr lang="en-AU" sz="3200" b="1" dirty="0">
                <a:solidFill>
                  <a:schemeClr val="bg1"/>
                </a:solidFill>
              </a:rPr>
              <a:t>TİPPEK</a:t>
            </a:r>
          </a:p>
        </p:txBody>
      </p:sp>
      <p:pic>
        <p:nvPicPr>
          <p:cNvPr id="5" name="Kép 4" descr="A képen szöveg, képernyőkép, szoftver, Weblap látható&#10;&#10;Előfordulhat, hogy a mesterséges intelligencia által létrehozott tartalom helytelen.">
            <a:extLst>
              <a:ext uri="{FF2B5EF4-FFF2-40B4-BE49-F238E27FC236}">
                <a16:creationId xmlns:a16="http://schemas.microsoft.com/office/drawing/2014/main" id="{ED826203-E3B7-DD86-A271-2AD80A8D3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1155" y="3619500"/>
            <a:ext cx="9523845" cy="5562600"/>
          </a:xfrm>
          <a:prstGeom prst="rect">
            <a:avLst/>
          </a:prstGeom>
        </p:spPr>
      </p:pic>
      <p:sp>
        <p:nvSpPr>
          <p:cNvPr id="6" name="Szövegdoboz 5">
            <a:extLst>
              <a:ext uri="{FF2B5EF4-FFF2-40B4-BE49-F238E27FC236}">
                <a16:creationId xmlns:a16="http://schemas.microsoft.com/office/drawing/2014/main" id="{C4F4D640-0F4B-6ED9-4C94-601CE73A6C20}"/>
              </a:ext>
            </a:extLst>
          </p:cNvPr>
          <p:cNvSpPr txBox="1"/>
          <p:nvPr/>
        </p:nvSpPr>
        <p:spPr>
          <a:xfrm>
            <a:off x="12115800" y="789071"/>
            <a:ext cx="3733800" cy="523220"/>
          </a:xfrm>
          <a:prstGeom prst="rect">
            <a:avLst/>
          </a:prstGeom>
          <a:noFill/>
        </p:spPr>
        <p:txBody>
          <a:bodyPr wrap="square" rtlCol="0">
            <a:spAutoFit/>
          </a:bodyPr>
          <a:lstStyle/>
          <a:p>
            <a:r>
              <a:rPr lang="en-AU" sz="2800" dirty="0">
                <a:solidFill>
                  <a:srgbClr val="FFFF00"/>
                </a:solidFill>
                <a:hlinkClick r:id="rId4">
                  <a:extLst>
                    <a:ext uri="{A12FA001-AC4F-418D-AE19-62706E023703}">
                      <ahyp:hlinkClr xmlns:ahyp="http://schemas.microsoft.com/office/drawing/2018/hyperlinkcolor" val="tx"/>
                    </a:ext>
                  </a:extLst>
                </a:hlinkClick>
              </a:rPr>
              <a:t>Kézikönyv </a:t>
            </a:r>
            <a:r>
              <a:rPr lang="en-AU" sz="2800" dirty="0" err="1">
                <a:solidFill>
                  <a:srgbClr val="FFFF00"/>
                </a:solidFill>
                <a:hlinkClick r:id="rId4">
                  <a:extLst>
                    <a:ext uri="{A12FA001-AC4F-418D-AE19-62706E023703}">
                      <ahyp:hlinkClr xmlns:ahyp="http://schemas.microsoft.com/office/drawing/2018/hyperlinkcolor" val="tx"/>
                    </a:ext>
                  </a:extLst>
                </a:hlinkClick>
              </a:rPr>
              <a:t>linkje</a:t>
            </a:r>
            <a:endParaRPr lang="en-AU" sz="2800" dirty="0">
              <a:solidFill>
                <a:srgbClr val="FFFF00"/>
              </a:solidFill>
            </a:endParaRPr>
          </a:p>
        </p:txBody>
      </p:sp>
    </p:spTree>
    <p:extLst>
      <p:ext uri="{BB962C8B-B14F-4D97-AF65-F5344CB8AC3E}">
        <p14:creationId xmlns:p14="http://schemas.microsoft.com/office/powerpoint/2010/main" val="2983584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AU"/>
          </a:p>
        </p:txBody>
      </p:sp>
      <p:sp>
        <p:nvSpPr>
          <p:cNvPr id="3" name="Freeform 3"/>
          <p:cNvSpPr/>
          <p:nvPr/>
        </p:nvSpPr>
        <p:spPr>
          <a:xfrm>
            <a:off x="259027" y="200025"/>
            <a:ext cx="7544510" cy="9886950"/>
          </a:xfrm>
          <a:custGeom>
            <a:avLst/>
            <a:gdLst/>
            <a:ahLst/>
            <a:cxnLst/>
            <a:rect l="l" t="t" r="r" b="b"/>
            <a:pathLst>
              <a:path w="7544510" h="9886950">
                <a:moveTo>
                  <a:pt x="0" y="0"/>
                </a:moveTo>
                <a:lnTo>
                  <a:pt x="7544510" y="0"/>
                </a:lnTo>
                <a:lnTo>
                  <a:pt x="7544510" y="9886950"/>
                </a:lnTo>
                <a:lnTo>
                  <a:pt x="0" y="9886950"/>
                </a:lnTo>
                <a:lnTo>
                  <a:pt x="0" y="0"/>
                </a:lnTo>
                <a:close/>
              </a:path>
            </a:pathLst>
          </a:custGeom>
          <a:blipFill>
            <a:blip r:embed="rId3"/>
            <a:stretch>
              <a:fillRect t="-4046" b="-4000"/>
            </a:stretch>
          </a:blipFill>
        </p:spPr>
        <p:txBody>
          <a:bodyPr/>
          <a:lstStyle/>
          <a:p>
            <a:endParaRPr lang="en-AU"/>
          </a:p>
        </p:txBody>
      </p:sp>
      <p:sp>
        <p:nvSpPr>
          <p:cNvPr id="4" name="TextBox 4"/>
          <p:cNvSpPr txBox="1"/>
          <p:nvPr/>
        </p:nvSpPr>
        <p:spPr>
          <a:xfrm>
            <a:off x="9144000" y="2805431"/>
            <a:ext cx="8401050" cy="6452869"/>
          </a:xfrm>
          <a:prstGeom prst="rect">
            <a:avLst/>
          </a:prstGeom>
        </p:spPr>
        <p:txBody>
          <a:bodyPr lIns="0" tIns="0" rIns="0" bIns="0" rtlCol="0" anchor="t">
            <a:spAutoFit/>
          </a:bodyPr>
          <a:lstStyle/>
          <a:p>
            <a:pPr algn="ctr">
              <a:lnSpc>
                <a:spcPts val="12880"/>
              </a:lnSpc>
            </a:pPr>
            <a:r>
              <a:rPr lang="en-US" sz="9200" b="1">
                <a:solidFill>
                  <a:srgbClr val="FFFFFF"/>
                </a:solidFill>
                <a:latin typeface="Canva Sans Bold"/>
                <a:ea typeface="Canva Sans Bold"/>
                <a:cs typeface="Canva Sans Bold"/>
                <a:sym typeface="Canva Sans Bold"/>
              </a:rPr>
              <a:t>Optimalizálás Digitális eszközök segítségével</a:t>
            </a:r>
          </a:p>
        </p:txBody>
      </p:sp>
      <p:sp>
        <p:nvSpPr>
          <p:cNvPr id="5" name="TextBox 5"/>
          <p:cNvSpPr txBox="1"/>
          <p:nvPr/>
        </p:nvSpPr>
        <p:spPr>
          <a:xfrm>
            <a:off x="11315626" y="726845"/>
            <a:ext cx="5048215" cy="1560973"/>
          </a:xfrm>
          <a:prstGeom prst="rect">
            <a:avLst/>
          </a:prstGeom>
        </p:spPr>
        <p:txBody>
          <a:bodyPr lIns="0" tIns="0" rIns="0" bIns="0" rtlCol="0" anchor="t">
            <a:spAutoFit/>
          </a:bodyPr>
          <a:lstStyle/>
          <a:p>
            <a:pPr algn="ctr">
              <a:lnSpc>
                <a:spcPts val="6259"/>
              </a:lnSpc>
            </a:pPr>
            <a:r>
              <a:rPr lang="en-US" sz="4471" b="1">
                <a:solidFill>
                  <a:srgbClr val="FFFFFF"/>
                </a:solidFill>
                <a:latin typeface="Canva Sans Bold"/>
                <a:ea typeface="Canva Sans Bold"/>
                <a:cs typeface="Canva Sans Bold"/>
                <a:sym typeface="Canva Sans Bold"/>
              </a:rPr>
              <a:t>Digitális CSR</a:t>
            </a:r>
          </a:p>
          <a:p>
            <a:pPr algn="ctr">
              <a:lnSpc>
                <a:spcPts val="6259"/>
              </a:lnSpc>
            </a:pPr>
            <a:r>
              <a:rPr lang="en-US" sz="4471" b="1">
                <a:solidFill>
                  <a:srgbClr val="FFFFFF"/>
                </a:solidFill>
                <a:latin typeface="Canva Sans Bold"/>
                <a:ea typeface="Canva Sans Bold"/>
                <a:cs typeface="Canva Sans Bold"/>
                <a:sym typeface="Canva Sans Bold"/>
              </a:rPr>
              <a:t> és Zöld Marketing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89948" y="540440"/>
            <a:ext cx="6137413" cy="9206119"/>
          </a:xfrm>
          <a:custGeom>
            <a:avLst/>
            <a:gdLst/>
            <a:ahLst/>
            <a:cxnLst/>
            <a:rect l="l" t="t" r="r" b="b"/>
            <a:pathLst>
              <a:path w="6137413" h="9206119">
                <a:moveTo>
                  <a:pt x="0" y="0"/>
                </a:moveTo>
                <a:lnTo>
                  <a:pt x="6137413" y="0"/>
                </a:lnTo>
                <a:lnTo>
                  <a:pt x="6137413" y="9206120"/>
                </a:lnTo>
                <a:lnTo>
                  <a:pt x="0" y="9206120"/>
                </a:lnTo>
                <a:lnTo>
                  <a:pt x="0" y="0"/>
                </a:lnTo>
                <a:close/>
              </a:path>
            </a:pathLst>
          </a:custGeom>
          <a:blipFill>
            <a:blip r:embed="rId2"/>
            <a:stretch>
              <a:fillRect/>
            </a:stretch>
          </a:blipFill>
        </p:spPr>
        <p:txBody>
          <a:bodyPr/>
          <a:lstStyle/>
          <a:p>
            <a:endParaRPr lang="en-AU"/>
          </a:p>
        </p:txBody>
      </p:sp>
      <p:sp>
        <p:nvSpPr>
          <p:cNvPr id="3" name="TextBox 3"/>
          <p:cNvSpPr txBox="1"/>
          <p:nvPr/>
        </p:nvSpPr>
        <p:spPr>
          <a:xfrm>
            <a:off x="1028700" y="576868"/>
            <a:ext cx="10117395" cy="9107645"/>
          </a:xfrm>
          <a:prstGeom prst="rect">
            <a:avLst/>
          </a:prstGeom>
        </p:spPr>
        <p:txBody>
          <a:bodyPr lIns="0" tIns="0" rIns="0" bIns="0" rtlCol="0" anchor="t">
            <a:spAutoFit/>
          </a:bodyPr>
          <a:lstStyle/>
          <a:p>
            <a:pPr algn="ctr">
              <a:lnSpc>
                <a:spcPts val="7253"/>
              </a:lnSpc>
            </a:pPr>
            <a:r>
              <a:rPr lang="en-US" sz="5181" b="1">
                <a:solidFill>
                  <a:srgbClr val="2C9483"/>
                </a:solidFill>
                <a:latin typeface="Canva Sans Bold"/>
                <a:ea typeface="Canva Sans Bold"/>
                <a:cs typeface="Canva Sans Bold"/>
                <a:sym typeface="Canva Sans Bold"/>
              </a:rPr>
              <a:t>Nem elég, ha egy vállalatot a társadalmi felelősségvállalás és a környezetvédelem iránt elkötelezett szervezetként tüntetünk fel: </a:t>
            </a:r>
          </a:p>
          <a:p>
            <a:pPr algn="ctr">
              <a:lnSpc>
                <a:spcPts val="7253"/>
              </a:lnSpc>
            </a:pPr>
            <a:r>
              <a:rPr lang="en-US" sz="5181" b="1">
                <a:solidFill>
                  <a:srgbClr val="2C9483"/>
                </a:solidFill>
                <a:latin typeface="Canva Sans Bold"/>
                <a:ea typeface="Canva Sans Bold"/>
                <a:cs typeface="Canva Sans Bold"/>
                <a:sym typeface="Canva Sans Bold"/>
              </a:rPr>
              <a:t>ezt az állítást a digitális készségek aktiválásával is alá kell támasztani a hagyományos erőforrások használata helyett.</a:t>
            </a:r>
          </a:p>
          <a:p>
            <a:pPr algn="ctr">
              <a:lnSpc>
                <a:spcPts val="7253"/>
              </a:lnSpc>
            </a:pPr>
            <a:endParaRPr lang="en-US" sz="5181" b="1">
              <a:solidFill>
                <a:srgbClr val="2C9483"/>
              </a:solidFill>
              <a:latin typeface="Canva Sans Bold"/>
              <a:ea typeface="Canva Sans Bold"/>
              <a:cs typeface="Canva Sans Bold"/>
              <a:sym typeface="Canva Sans Bold"/>
            </a:endParaRPr>
          </a:p>
        </p:txBody>
      </p:sp>
      <p:sp>
        <p:nvSpPr>
          <p:cNvPr id="4" name="Freeform 4"/>
          <p:cNvSpPr/>
          <p:nvPr/>
        </p:nvSpPr>
        <p:spPr>
          <a:xfrm>
            <a:off x="10542343" y="1842770"/>
            <a:ext cx="8801946" cy="6601459"/>
          </a:xfrm>
          <a:custGeom>
            <a:avLst/>
            <a:gdLst/>
            <a:ahLst/>
            <a:cxnLst/>
            <a:rect l="l" t="t" r="r" b="b"/>
            <a:pathLst>
              <a:path w="8801946" h="6601459">
                <a:moveTo>
                  <a:pt x="0" y="0"/>
                </a:moveTo>
                <a:lnTo>
                  <a:pt x="8801945" y="0"/>
                </a:lnTo>
                <a:lnTo>
                  <a:pt x="8801945" y="6601460"/>
                </a:lnTo>
                <a:lnTo>
                  <a:pt x="0" y="6601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7225" y="277495"/>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483"/>
            </a:solidFill>
          </p:spPr>
          <p:txBody>
            <a:bodyPr/>
            <a:lstStyle/>
            <a:p>
              <a:endParaRPr lang="en-AU"/>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142606" y="4364847"/>
            <a:ext cx="7840540" cy="5227027"/>
          </a:xfrm>
          <a:custGeom>
            <a:avLst/>
            <a:gdLst/>
            <a:ahLst/>
            <a:cxnLst/>
            <a:rect l="l" t="t" r="r" b="b"/>
            <a:pathLst>
              <a:path w="7840540" h="5227027">
                <a:moveTo>
                  <a:pt x="0" y="0"/>
                </a:moveTo>
                <a:lnTo>
                  <a:pt x="7840541" y="0"/>
                </a:lnTo>
                <a:lnTo>
                  <a:pt x="7840541" y="5227027"/>
                </a:lnTo>
                <a:lnTo>
                  <a:pt x="0" y="5227027"/>
                </a:lnTo>
                <a:lnTo>
                  <a:pt x="0" y="0"/>
                </a:lnTo>
                <a:close/>
              </a:path>
            </a:pathLst>
          </a:custGeom>
          <a:blipFill>
            <a:blip r:embed="rId2"/>
            <a:stretch>
              <a:fillRect/>
            </a:stretch>
          </a:blipFill>
        </p:spPr>
        <p:txBody>
          <a:bodyPr/>
          <a:lstStyle/>
          <a:p>
            <a:endParaRPr lang="en-AU"/>
          </a:p>
        </p:txBody>
      </p:sp>
      <p:sp>
        <p:nvSpPr>
          <p:cNvPr id="6" name="Freeform 6"/>
          <p:cNvSpPr/>
          <p:nvPr/>
        </p:nvSpPr>
        <p:spPr>
          <a:xfrm>
            <a:off x="1028700" y="3686175"/>
            <a:ext cx="4062046" cy="6093069"/>
          </a:xfrm>
          <a:custGeom>
            <a:avLst/>
            <a:gdLst/>
            <a:ahLst/>
            <a:cxnLst/>
            <a:rect l="l" t="t" r="r" b="b"/>
            <a:pathLst>
              <a:path w="4062046" h="6093069">
                <a:moveTo>
                  <a:pt x="0" y="0"/>
                </a:moveTo>
                <a:lnTo>
                  <a:pt x="4062046" y="0"/>
                </a:lnTo>
                <a:lnTo>
                  <a:pt x="4062046" y="6093069"/>
                </a:lnTo>
                <a:lnTo>
                  <a:pt x="0" y="6093069"/>
                </a:lnTo>
                <a:lnTo>
                  <a:pt x="0" y="0"/>
                </a:lnTo>
                <a:close/>
              </a:path>
            </a:pathLst>
          </a:custGeom>
          <a:blipFill>
            <a:blip r:embed="rId3"/>
            <a:stretch>
              <a:fillRect/>
            </a:stretch>
          </a:blipFill>
        </p:spPr>
        <p:txBody>
          <a:bodyPr/>
          <a:lstStyle/>
          <a:p>
            <a:endParaRPr lang="en-AU"/>
          </a:p>
        </p:txBody>
      </p:sp>
      <p:sp>
        <p:nvSpPr>
          <p:cNvPr id="7" name="Freeform 7"/>
          <p:cNvSpPr/>
          <p:nvPr/>
        </p:nvSpPr>
        <p:spPr>
          <a:xfrm>
            <a:off x="9362372" y="4271163"/>
            <a:ext cx="7620775" cy="5414397"/>
          </a:xfrm>
          <a:custGeom>
            <a:avLst/>
            <a:gdLst/>
            <a:ahLst/>
            <a:cxnLst/>
            <a:rect l="l" t="t" r="r" b="b"/>
            <a:pathLst>
              <a:path w="7620775" h="5414397">
                <a:moveTo>
                  <a:pt x="0" y="0"/>
                </a:moveTo>
                <a:lnTo>
                  <a:pt x="7620775" y="0"/>
                </a:lnTo>
                <a:lnTo>
                  <a:pt x="7620775" y="5414396"/>
                </a:lnTo>
                <a:lnTo>
                  <a:pt x="0" y="5414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8" name="Freeform 8"/>
          <p:cNvSpPr/>
          <p:nvPr/>
        </p:nvSpPr>
        <p:spPr>
          <a:xfrm>
            <a:off x="5742578" y="5143500"/>
            <a:ext cx="2748196" cy="3080639"/>
          </a:xfrm>
          <a:custGeom>
            <a:avLst/>
            <a:gdLst/>
            <a:ahLst/>
            <a:cxnLst/>
            <a:rect l="l" t="t" r="r" b="b"/>
            <a:pathLst>
              <a:path w="2748196" h="3080639">
                <a:moveTo>
                  <a:pt x="0" y="0"/>
                </a:moveTo>
                <a:lnTo>
                  <a:pt x="2748196" y="0"/>
                </a:lnTo>
                <a:lnTo>
                  <a:pt x="2748196" y="3080639"/>
                </a:lnTo>
                <a:lnTo>
                  <a:pt x="0" y="3080639"/>
                </a:lnTo>
                <a:lnTo>
                  <a:pt x="0" y="0"/>
                </a:lnTo>
                <a:close/>
              </a:path>
            </a:pathLst>
          </a:custGeom>
          <a:blipFill>
            <a:blip r:embed="rId6"/>
            <a:stretch>
              <a:fillRect/>
            </a:stretch>
          </a:blipFill>
        </p:spPr>
        <p:txBody>
          <a:bodyPr/>
          <a:lstStyle/>
          <a:p>
            <a:endParaRPr lang="en-AU"/>
          </a:p>
        </p:txBody>
      </p:sp>
      <p:sp>
        <p:nvSpPr>
          <p:cNvPr id="9" name="TextBox 9"/>
          <p:cNvSpPr txBox="1"/>
          <p:nvPr/>
        </p:nvSpPr>
        <p:spPr>
          <a:xfrm>
            <a:off x="657225" y="1329373"/>
            <a:ext cx="3086100" cy="887095"/>
          </a:xfrm>
          <a:prstGeom prst="rect">
            <a:avLst/>
          </a:prstGeom>
        </p:spPr>
        <p:txBody>
          <a:bodyPr lIns="0" tIns="0" rIns="0" bIns="0" rtlCol="0" anchor="t">
            <a:spAutoFit/>
          </a:bodyPr>
          <a:lstStyle/>
          <a:p>
            <a:pPr algn="ctr">
              <a:lnSpc>
                <a:spcPts val="7279"/>
              </a:lnSpc>
            </a:pPr>
            <a:r>
              <a:rPr lang="en-US" sz="5199" b="1">
                <a:solidFill>
                  <a:srgbClr val="FFFFFF"/>
                </a:solidFill>
                <a:latin typeface="Canva Sans Bold"/>
                <a:ea typeface="Canva Sans Bold"/>
                <a:cs typeface="Canva Sans Bold"/>
                <a:sym typeface="Canva Sans Bold"/>
              </a:rPr>
              <a:t>1.</a:t>
            </a:r>
          </a:p>
        </p:txBody>
      </p:sp>
      <p:sp>
        <p:nvSpPr>
          <p:cNvPr id="10" name="TextBox 10"/>
          <p:cNvSpPr txBox="1"/>
          <p:nvPr/>
        </p:nvSpPr>
        <p:spPr>
          <a:xfrm>
            <a:off x="3965348" y="182245"/>
            <a:ext cx="12498115" cy="3870382"/>
          </a:xfrm>
          <a:prstGeom prst="rect">
            <a:avLst/>
          </a:prstGeom>
        </p:spPr>
        <p:txBody>
          <a:bodyPr lIns="0" tIns="0" rIns="0" bIns="0" rtlCol="0" anchor="t">
            <a:spAutoFit/>
          </a:bodyPr>
          <a:lstStyle/>
          <a:p>
            <a:pPr algn="ctr">
              <a:lnSpc>
                <a:spcPts val="6124"/>
              </a:lnSpc>
            </a:pPr>
            <a:r>
              <a:rPr lang="en-US" sz="4374" b="1">
                <a:solidFill>
                  <a:srgbClr val="000000"/>
                </a:solidFill>
                <a:latin typeface="Canva Sans Bold"/>
                <a:ea typeface="Canva Sans Bold"/>
                <a:cs typeface="Canva Sans Bold"/>
                <a:sym typeface="Canva Sans Bold"/>
              </a:rPr>
              <a:t> Számos online kommunikációs eszköz közül választhatunk, hogy megtaláljuk a célnak leginkább megfelelőt, és kihagyjuk például az idő- és üzemanyagigényes személyes találkozókat az ügyfelekkel.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501422" cy="10287000"/>
          </a:xfrm>
          <a:custGeom>
            <a:avLst/>
            <a:gdLst/>
            <a:ahLst/>
            <a:cxnLst/>
            <a:rect l="l" t="t" r="r" b="b"/>
            <a:pathLst>
              <a:path w="19501422" h="10287000">
                <a:moveTo>
                  <a:pt x="0" y="0"/>
                </a:moveTo>
                <a:lnTo>
                  <a:pt x="19501422" y="0"/>
                </a:lnTo>
                <a:lnTo>
                  <a:pt x="19501422" y="10287000"/>
                </a:lnTo>
                <a:lnTo>
                  <a:pt x="0" y="10287000"/>
                </a:lnTo>
                <a:lnTo>
                  <a:pt x="0" y="0"/>
                </a:lnTo>
                <a:close/>
              </a:path>
            </a:pathLst>
          </a:custGeom>
          <a:blipFill>
            <a:blip r:embed="rId2"/>
            <a:stretch>
              <a:fillRect/>
            </a:stretch>
          </a:blipFill>
        </p:spPr>
        <p:txBody>
          <a:bodyPr/>
          <a:lstStyle/>
          <a:p>
            <a:endParaRPr lang="en-AU"/>
          </a:p>
        </p:txBody>
      </p:sp>
      <p:grpSp>
        <p:nvGrpSpPr>
          <p:cNvPr id="3" name="Group 3"/>
          <p:cNvGrpSpPr/>
          <p:nvPr/>
        </p:nvGrpSpPr>
        <p:grpSpPr>
          <a:xfrm>
            <a:off x="421692" y="394258"/>
            <a:ext cx="7197284" cy="9505879"/>
            <a:chOff x="0" y="0"/>
            <a:chExt cx="726405" cy="959406"/>
          </a:xfrm>
        </p:grpSpPr>
        <p:sp>
          <p:nvSpPr>
            <p:cNvPr id="4" name="Freeform 4"/>
            <p:cNvSpPr/>
            <p:nvPr/>
          </p:nvSpPr>
          <p:spPr>
            <a:xfrm>
              <a:off x="0" y="0"/>
              <a:ext cx="726405" cy="959406"/>
            </a:xfrm>
            <a:custGeom>
              <a:avLst/>
              <a:gdLst/>
              <a:ahLst/>
              <a:cxnLst/>
              <a:rect l="l" t="t" r="r" b="b"/>
              <a:pathLst>
                <a:path w="726405" h="959406">
                  <a:moveTo>
                    <a:pt x="0" y="0"/>
                  </a:moveTo>
                  <a:lnTo>
                    <a:pt x="726405" y="0"/>
                  </a:lnTo>
                  <a:lnTo>
                    <a:pt x="726405" y="959406"/>
                  </a:lnTo>
                  <a:lnTo>
                    <a:pt x="0" y="959406"/>
                  </a:lnTo>
                  <a:close/>
                </a:path>
              </a:pathLst>
            </a:custGeom>
            <a:solidFill>
              <a:srgbClr val="D0DBAB"/>
            </a:solidFill>
            <a:ln w="12700">
              <a:solidFill>
                <a:srgbClr val="000000"/>
              </a:solidFill>
            </a:ln>
          </p:spPr>
          <p:txBody>
            <a:bodyPr/>
            <a:lstStyle/>
            <a:p>
              <a:endParaRPr lang="en-AU"/>
            </a:p>
          </p:txBody>
        </p:sp>
      </p:grpSp>
      <p:sp>
        <p:nvSpPr>
          <p:cNvPr id="5" name="TextBox 5"/>
          <p:cNvSpPr txBox="1"/>
          <p:nvPr/>
        </p:nvSpPr>
        <p:spPr>
          <a:xfrm>
            <a:off x="866439" y="308533"/>
            <a:ext cx="6307788" cy="10396763"/>
          </a:xfrm>
          <a:prstGeom prst="rect">
            <a:avLst/>
          </a:prstGeom>
        </p:spPr>
        <p:txBody>
          <a:bodyPr lIns="0" tIns="0" rIns="0" bIns="0" rtlCol="0" anchor="t">
            <a:spAutoFit/>
          </a:bodyPr>
          <a:lstStyle/>
          <a:p>
            <a:pPr algn="ctr">
              <a:lnSpc>
                <a:spcPts val="6852"/>
              </a:lnSpc>
            </a:pPr>
            <a:r>
              <a:rPr lang="en-US" sz="4894" b="1">
                <a:solidFill>
                  <a:srgbClr val="000000"/>
                </a:solidFill>
                <a:latin typeface="Canva Sans Bold"/>
                <a:ea typeface="Canva Sans Bold"/>
                <a:cs typeface="Canva Sans Bold"/>
                <a:sym typeface="Canva Sans Bold"/>
              </a:rPr>
              <a:t>A Zoom, a GoogleMeet vagy az MS Teams használatával a belső üzleti kommunikációhoz bármikor megszervezhetünk egy távoli megbeszélést, ha szükséges.</a:t>
            </a:r>
          </a:p>
          <a:p>
            <a:pPr algn="ctr">
              <a:lnSpc>
                <a:spcPts val="6852"/>
              </a:lnSpc>
            </a:pPr>
            <a:endParaRPr lang="en-US" sz="4894" b="1">
              <a:solidFill>
                <a:srgbClr val="000000"/>
              </a:solidFill>
              <a:latin typeface="Canva Sans Bold"/>
              <a:ea typeface="Canva Sans Bold"/>
              <a:cs typeface="Canva Sans Bold"/>
              <a:sym typeface="Canva Sans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62025" y="1634173"/>
            <a:ext cx="3086100" cy="887095"/>
          </a:xfrm>
          <a:prstGeom prst="rect">
            <a:avLst/>
          </a:prstGeom>
        </p:spPr>
        <p:txBody>
          <a:bodyPr lIns="0" tIns="0" rIns="0" bIns="0" rtlCol="0" anchor="t">
            <a:spAutoFit/>
          </a:bodyPr>
          <a:lstStyle/>
          <a:p>
            <a:pPr algn="ctr">
              <a:lnSpc>
                <a:spcPts val="7279"/>
              </a:lnSpc>
            </a:pPr>
            <a:r>
              <a:rPr lang="en-US" sz="5199" b="1">
                <a:solidFill>
                  <a:srgbClr val="FFFFFF"/>
                </a:solidFill>
                <a:latin typeface="Canva Sans Bold"/>
                <a:ea typeface="Canva Sans Bold"/>
                <a:cs typeface="Canva Sans Bold"/>
                <a:sym typeface="Canva Sans Bold"/>
              </a:rPr>
              <a:t>2.</a:t>
            </a:r>
          </a:p>
        </p:txBody>
      </p:sp>
      <p:grpSp>
        <p:nvGrpSpPr>
          <p:cNvPr id="3" name="Group 3"/>
          <p:cNvGrpSpPr/>
          <p:nvPr/>
        </p:nvGrpSpPr>
        <p:grpSpPr>
          <a:xfrm>
            <a:off x="1352550" y="582295"/>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483"/>
            </a:solidFill>
          </p:spPr>
          <p:txBody>
            <a:bodyPr/>
            <a:lstStyle/>
            <a:p>
              <a:endParaRPr lang="en-AU"/>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a:hlinkClick r:id="" action="ppaction://media"/>
          </p:cNvPr>
          <p:cNvPicPr>
            <a:picLocks noChangeAspect="1"/>
          </p:cNvPicPr>
          <p:nvPr>
            <a:videoFile r:link="rId1"/>
            <p:extLst>
              <p:ext uri="{DAA4B4D4-6D71-4841-9C94-3DE7FCFB9230}">
                <p14:media xmlns:p14="http://schemas.microsoft.com/office/powerpoint/2010/main" r:embed="rId2">
                  <p14:trim/>
                </p14:media>
              </p:ext>
            </p:extLst>
          </p:nvPr>
        </p:nvPicPr>
        <p:blipFill>
          <a:blip r:embed="rId4"/>
          <a:srcRect r="11945"/>
          <a:stretch>
            <a:fillRect/>
          </a:stretch>
        </p:blipFill>
        <p:spPr>
          <a:xfrm>
            <a:off x="662788" y="3819944"/>
            <a:ext cx="8846609" cy="5726653"/>
          </a:xfrm>
          <a:prstGeom prst="rect">
            <a:avLst/>
          </a:prstGeom>
        </p:spPr>
      </p:pic>
      <p:sp>
        <p:nvSpPr>
          <p:cNvPr id="7" name="Freeform 7"/>
          <p:cNvSpPr/>
          <p:nvPr/>
        </p:nvSpPr>
        <p:spPr>
          <a:xfrm>
            <a:off x="7467300" y="6962775"/>
            <a:ext cx="2748196" cy="3080639"/>
          </a:xfrm>
          <a:custGeom>
            <a:avLst/>
            <a:gdLst/>
            <a:ahLst/>
            <a:cxnLst/>
            <a:rect l="l" t="t" r="r" b="b"/>
            <a:pathLst>
              <a:path w="2748196" h="3080639">
                <a:moveTo>
                  <a:pt x="0" y="0"/>
                </a:moveTo>
                <a:lnTo>
                  <a:pt x="2748196" y="0"/>
                </a:lnTo>
                <a:lnTo>
                  <a:pt x="2748196" y="3080639"/>
                </a:lnTo>
                <a:lnTo>
                  <a:pt x="0" y="3080639"/>
                </a:lnTo>
                <a:lnTo>
                  <a:pt x="0" y="0"/>
                </a:lnTo>
                <a:close/>
              </a:path>
            </a:pathLst>
          </a:custGeom>
          <a:blipFill>
            <a:blip r:embed="rId5"/>
            <a:stretch>
              <a:fillRect/>
            </a:stretch>
          </a:blipFill>
        </p:spPr>
        <p:txBody>
          <a:bodyPr/>
          <a:lstStyle/>
          <a:p>
            <a:endParaRPr lang="en-AU"/>
          </a:p>
        </p:txBody>
      </p:sp>
      <p:sp>
        <p:nvSpPr>
          <p:cNvPr id="8" name="TextBox 8"/>
          <p:cNvSpPr txBox="1"/>
          <p:nvPr/>
        </p:nvSpPr>
        <p:spPr>
          <a:xfrm>
            <a:off x="1352550" y="1634173"/>
            <a:ext cx="3086100" cy="887095"/>
          </a:xfrm>
          <a:prstGeom prst="rect">
            <a:avLst/>
          </a:prstGeom>
        </p:spPr>
        <p:txBody>
          <a:bodyPr lIns="0" tIns="0" rIns="0" bIns="0" rtlCol="0" anchor="t">
            <a:spAutoFit/>
          </a:bodyPr>
          <a:lstStyle/>
          <a:p>
            <a:pPr algn="ctr">
              <a:lnSpc>
                <a:spcPts val="7279"/>
              </a:lnSpc>
            </a:pPr>
            <a:r>
              <a:rPr lang="en-US" sz="5199" b="1">
                <a:solidFill>
                  <a:srgbClr val="FFFFFF"/>
                </a:solidFill>
                <a:latin typeface="Canva Sans Bold"/>
                <a:ea typeface="Canva Sans Bold"/>
                <a:cs typeface="Canva Sans Bold"/>
                <a:sym typeface="Canva Sans Bold"/>
              </a:rPr>
              <a:t>2.</a:t>
            </a:r>
          </a:p>
        </p:txBody>
      </p:sp>
      <p:sp>
        <p:nvSpPr>
          <p:cNvPr id="9" name="TextBox 9"/>
          <p:cNvSpPr txBox="1"/>
          <p:nvPr/>
        </p:nvSpPr>
        <p:spPr>
          <a:xfrm>
            <a:off x="4907655" y="496570"/>
            <a:ext cx="11823213" cy="1541412"/>
          </a:xfrm>
          <a:prstGeom prst="rect">
            <a:avLst/>
          </a:prstGeom>
        </p:spPr>
        <p:txBody>
          <a:bodyPr lIns="0" tIns="0" rIns="0" bIns="0" rtlCol="0" anchor="t">
            <a:spAutoFit/>
          </a:bodyPr>
          <a:lstStyle/>
          <a:p>
            <a:pPr algn="ctr">
              <a:lnSpc>
                <a:spcPts val="6176"/>
              </a:lnSpc>
            </a:pPr>
            <a:r>
              <a:rPr lang="en-US" sz="4411" b="1">
                <a:solidFill>
                  <a:srgbClr val="2C9483"/>
                </a:solidFill>
                <a:latin typeface="Canva Sans Bold"/>
                <a:ea typeface="Canva Sans Bold"/>
                <a:cs typeface="Canva Sans Bold"/>
                <a:sym typeface="Canva Sans Bold"/>
              </a:rPr>
              <a:t>Tartsuk a kapcsolatot az ügyfelekkel online!</a:t>
            </a:r>
          </a:p>
        </p:txBody>
      </p:sp>
      <p:sp>
        <p:nvSpPr>
          <p:cNvPr id="10" name="TextBox 10"/>
          <p:cNvSpPr txBox="1"/>
          <p:nvPr/>
        </p:nvSpPr>
        <p:spPr>
          <a:xfrm>
            <a:off x="10313354" y="2426018"/>
            <a:ext cx="6945946" cy="7795919"/>
          </a:xfrm>
          <a:prstGeom prst="rect">
            <a:avLst/>
          </a:prstGeom>
        </p:spPr>
        <p:txBody>
          <a:bodyPr lIns="0" tIns="0" rIns="0" bIns="0" rtlCol="0" anchor="t">
            <a:spAutoFit/>
          </a:bodyPr>
          <a:lstStyle/>
          <a:p>
            <a:pPr algn="l">
              <a:lnSpc>
                <a:spcPts val="6155"/>
              </a:lnSpc>
            </a:pPr>
            <a:r>
              <a:rPr lang="en-US" sz="4396" b="1">
                <a:solidFill>
                  <a:srgbClr val="000000"/>
                </a:solidFill>
                <a:latin typeface="Canva Sans Bold"/>
                <a:ea typeface="Canva Sans Bold"/>
                <a:cs typeface="Canva Sans Bold"/>
                <a:sym typeface="Canva Sans Bold"/>
              </a:rPr>
              <a:t>A közösségi médiát jól használhatjuk arra is, hogy olyan fórumot hozzunk létre ügyfeleinek és vásárlóinknak, ahol folyamatosan visszajelzést adhatnak a termékünkről vagy szolgáltatásunkról.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2450" y="789727"/>
            <a:ext cx="7059559" cy="9168779"/>
            <a:chOff x="0" y="0"/>
            <a:chExt cx="1093710" cy="1420484"/>
          </a:xfrm>
        </p:grpSpPr>
        <p:sp>
          <p:nvSpPr>
            <p:cNvPr id="3" name="Freeform 3"/>
            <p:cNvSpPr/>
            <p:nvPr/>
          </p:nvSpPr>
          <p:spPr>
            <a:xfrm>
              <a:off x="0" y="0"/>
              <a:ext cx="1093710" cy="1420484"/>
            </a:xfrm>
            <a:custGeom>
              <a:avLst/>
              <a:gdLst/>
              <a:ahLst/>
              <a:cxnLst/>
              <a:rect l="l" t="t" r="r" b="b"/>
              <a:pathLst>
                <a:path w="1093710" h="1420484">
                  <a:moveTo>
                    <a:pt x="0" y="0"/>
                  </a:moveTo>
                  <a:lnTo>
                    <a:pt x="1093710" y="0"/>
                  </a:lnTo>
                  <a:lnTo>
                    <a:pt x="1093710" y="1420484"/>
                  </a:lnTo>
                  <a:lnTo>
                    <a:pt x="0" y="1420484"/>
                  </a:lnTo>
                  <a:close/>
                </a:path>
              </a:pathLst>
            </a:custGeom>
            <a:solidFill>
              <a:srgbClr val="D0DBAB"/>
            </a:solidFill>
            <a:ln w="12700">
              <a:solidFill>
                <a:srgbClr val="000000"/>
              </a:solidFill>
            </a:ln>
          </p:spPr>
          <p:txBody>
            <a:bodyPr/>
            <a:lstStyle/>
            <a:p>
              <a:endParaRPr lang="en-AU"/>
            </a:p>
          </p:txBody>
        </p:sp>
      </p:grpSp>
      <p:sp>
        <p:nvSpPr>
          <p:cNvPr id="4" name="Freeform 4"/>
          <p:cNvSpPr/>
          <p:nvPr/>
        </p:nvSpPr>
        <p:spPr>
          <a:xfrm>
            <a:off x="8127902" y="1588973"/>
            <a:ext cx="9506976" cy="5704186"/>
          </a:xfrm>
          <a:custGeom>
            <a:avLst/>
            <a:gdLst/>
            <a:ahLst/>
            <a:cxnLst/>
            <a:rect l="l" t="t" r="r" b="b"/>
            <a:pathLst>
              <a:path w="9506976" h="5704186">
                <a:moveTo>
                  <a:pt x="0" y="0"/>
                </a:moveTo>
                <a:lnTo>
                  <a:pt x="9506976" y="0"/>
                </a:lnTo>
                <a:lnTo>
                  <a:pt x="9506976" y="5704186"/>
                </a:lnTo>
                <a:lnTo>
                  <a:pt x="0" y="5704186"/>
                </a:lnTo>
                <a:lnTo>
                  <a:pt x="0" y="0"/>
                </a:lnTo>
                <a:close/>
              </a:path>
            </a:pathLst>
          </a:custGeom>
          <a:blipFill>
            <a:blip r:embed="rId2"/>
            <a:stretch>
              <a:fillRect/>
            </a:stretch>
          </a:blipFill>
        </p:spPr>
        <p:txBody>
          <a:bodyPr/>
          <a:lstStyle/>
          <a:p>
            <a:endParaRPr lang="en-AU"/>
          </a:p>
        </p:txBody>
      </p:sp>
      <p:grpSp>
        <p:nvGrpSpPr>
          <p:cNvPr id="5" name="Group 5"/>
          <p:cNvGrpSpPr>
            <a:grpSpLocks noChangeAspect="1"/>
          </p:cNvGrpSpPr>
          <p:nvPr/>
        </p:nvGrpSpPr>
        <p:grpSpPr>
          <a:xfrm>
            <a:off x="12108397" y="4743981"/>
            <a:ext cx="3248162" cy="3248162"/>
            <a:chOff x="0" y="0"/>
            <a:chExt cx="6350889" cy="6350889"/>
          </a:xfrm>
        </p:grpSpPr>
        <p:sp>
          <p:nvSpPr>
            <p:cNvPr id="6" name="Freeform 6"/>
            <p:cNvSpPr/>
            <p:nvPr/>
          </p:nvSpPr>
          <p:spPr>
            <a:xfrm>
              <a:off x="63500" y="63500"/>
              <a:ext cx="6223889" cy="6223762"/>
            </a:xfrm>
            <a:custGeom>
              <a:avLst/>
              <a:gdLst/>
              <a:ahLst/>
              <a:cxnLst/>
              <a:rect l="l" t="t" r="r" b="b"/>
              <a:pathLst>
                <a:path w="6223889" h="6223762">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solidFill>
              <a:srgbClr val="FFFFFF">
                <a:alpha val="42745"/>
              </a:srgbClr>
            </a:solidFill>
            <a:ln w="12700">
              <a:solidFill>
                <a:srgbClr val="000000"/>
              </a:solidFill>
            </a:ln>
          </p:spPr>
          <p:txBody>
            <a:bodyPr/>
            <a:lstStyle/>
            <a:p>
              <a:endParaRPr lang="en-AU"/>
            </a:p>
          </p:txBody>
        </p:sp>
        <p:sp>
          <p:nvSpPr>
            <p:cNvPr id="7" name="Freeform 7"/>
            <p:cNvSpPr/>
            <p:nvPr/>
          </p:nvSpPr>
          <p:spPr>
            <a:xfrm>
              <a:off x="0" y="0"/>
              <a:ext cx="6350889" cy="6350762"/>
            </a:xfrm>
            <a:custGeom>
              <a:avLst/>
              <a:gdLst/>
              <a:ahLst/>
              <a:cxnLst/>
              <a:rect l="l" t="t" r="r" b="b"/>
              <a:pathLst>
                <a:path w="6350889" h="6350762">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3">
                <a:alphaModFix amt="43000"/>
              </a:blip>
              <a:stretch>
                <a:fillRect l="-30" r="-30"/>
              </a:stretch>
            </a:blipFill>
          </p:spPr>
          <p:txBody>
            <a:bodyPr/>
            <a:lstStyle/>
            <a:p>
              <a:endParaRPr lang="en-AU"/>
            </a:p>
          </p:txBody>
        </p:sp>
      </p:grpSp>
      <p:sp>
        <p:nvSpPr>
          <p:cNvPr id="8" name="TextBox 8"/>
          <p:cNvSpPr txBox="1"/>
          <p:nvPr/>
        </p:nvSpPr>
        <p:spPr>
          <a:xfrm>
            <a:off x="665332" y="1127965"/>
            <a:ext cx="6673797" cy="8742705"/>
          </a:xfrm>
          <a:prstGeom prst="rect">
            <a:avLst/>
          </a:prstGeom>
        </p:spPr>
        <p:txBody>
          <a:bodyPr lIns="0" tIns="0" rIns="0" bIns="0" rtlCol="0" anchor="t">
            <a:spAutoFit/>
          </a:bodyPr>
          <a:lstStyle/>
          <a:p>
            <a:pPr algn="ctr">
              <a:lnSpc>
                <a:spcPts val="6282"/>
              </a:lnSpc>
            </a:pPr>
            <a:r>
              <a:rPr lang="en-US" sz="4487" b="1">
                <a:solidFill>
                  <a:srgbClr val="000000"/>
                </a:solidFill>
                <a:latin typeface="Canva Sans Bold"/>
                <a:ea typeface="Canva Sans Bold"/>
                <a:cs typeface="Canva Sans Bold"/>
                <a:sym typeface="Canva Sans Bold"/>
              </a:rPr>
              <a:t>Az eseményre szóló meghívókat például elkészíthetjük a Canva alkalmazásban, és megoszthatjuk a résztvevőkkel, vagy közvetlenül a közösségi médiaoldalunkon, ahol az emberek rögtön jelezhetik is a részvételi szándékukat.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539</Words>
  <Application>Microsoft Office PowerPoint</Application>
  <PresentationFormat>Egyéni</PresentationFormat>
  <Paragraphs>46</Paragraphs>
  <Slides>14</Slides>
  <Notes>0</Notes>
  <HiddenSlides>0</HiddenSlides>
  <MMClips>2</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14</vt:i4>
      </vt:variant>
    </vt:vector>
  </HeadingPairs>
  <TitlesOfParts>
    <vt:vector size="19" baseType="lpstr">
      <vt:lpstr>Arial</vt:lpstr>
      <vt:lpstr>Canva Sans</vt:lpstr>
      <vt:lpstr>Canva Sans Bold</vt:lpstr>
      <vt:lpstr>Calibri</vt:lpstr>
      <vt:lpstr>Office Theme</vt:lpstr>
      <vt:lpstr>PowerPoint-bemutató</vt:lpstr>
      <vt:lpstr>A projekt összefoglalása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Busybees videó</dc:title>
  <dc:creator>Kacsur Annamária</dc:creator>
  <cp:lastModifiedBy>Zsolt Lengyel</cp:lastModifiedBy>
  <cp:revision>4</cp:revision>
  <dcterms:created xsi:type="dcterms:W3CDTF">2006-08-16T00:00:00Z</dcterms:created>
  <dcterms:modified xsi:type="dcterms:W3CDTF">2025-06-02T10:13:44Z</dcterms:modified>
  <dc:identifier>DAGfdm43xdY</dc:identifier>
</cp:coreProperties>
</file>