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8"/>
  </p:normalViewPr>
  <p:slideViewPr>
    <p:cSldViewPr snapToGrid="0">
      <p:cViewPr varScale="1">
        <p:scale>
          <a:sx n="51" d="100"/>
          <a:sy n="51" d="100"/>
        </p:scale>
        <p:origin x="904"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1143000" y="685800"/>
            <a:ext cx="4572000" cy="3429000"/>
          </a:xfrm>
          <a:prstGeom prst="rect">
            <a:avLst/>
          </a:prstGeom>
        </p:spPr>
        <p:txBody>
          <a:bodyPr/>
          <a:lstStyle/>
          <a:p>
            <a:endParaRPr/>
          </a:p>
        </p:txBody>
      </p:sp>
      <p:sp>
        <p:nvSpPr>
          <p:cNvPr id="176" name="Shape 17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lvl1pPr>
              <a:lnSpc>
                <a:spcPct val="117999"/>
              </a:lnSpc>
            </a:lvl1pPr>
          </a:lstStyle>
          <a:p>
            <a:r>
              <a:t>A mély tanulás területén a konvolúciós neurális hálózatok (CNN) használják a konvolúciót, hogy a képek jellemzőit tanulják meg. A konvolúciós rétegek a kép különböző részein "csúsznak" át, és a kép különböző részeinek információit kombinálják, hogy megértsék a kép globális jellemzőit. A konvolúciós rétegek képesek a helyi jellemzők, mint például az élek és a szögek, detektálására, és ezeket az információkat használják a kép összetettebb jellemzőinek, például az objektumok és a textúrák, megértéséhez.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Close-up of wild plants growing between rocks"/>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45" name="Large rock formation under dark clouds with a dirt road in the foreground"/>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46" name="Close-up of a wild plant growing between lava rocks"/>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waterfall surrounded by a green rocky landscap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Üres">
    <p:bg>
      <p:bgPr>
        <a:solidFill>
          <a:srgbClr val="FFFFFF"/>
        </a:solidFill>
        <a:effectLst/>
      </p:bgPr>
    </p:bg>
    <p:spTree>
      <p:nvGrpSpPr>
        <p:cNvPr id="1" name=""/>
        <p:cNvGrpSpPr/>
        <p:nvPr/>
      </p:nvGrpSpPr>
      <p:grpSpPr>
        <a:xfrm>
          <a:off x="0" y="0"/>
          <a:ext cx="0" cy="0"/>
          <a:chOff x="0" y="0"/>
          <a:chExt cx="0" cy="0"/>
        </a:xfrm>
      </p:grpSpPr>
      <p:sp>
        <p:nvSpPr>
          <p:cNvPr id="169" name="Slide Number"/>
          <p:cNvSpPr txBox="1">
            <a:spLocks noGrp="1"/>
          </p:cNvSpPr>
          <p:nvPr>
            <p:ph type="sldNum" sz="quarter" idx="2"/>
          </p:nvPr>
        </p:nvSpPr>
        <p:spPr>
          <a:xfrm>
            <a:off x="22203052" y="12802235"/>
            <a:ext cx="504548" cy="551181"/>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72"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82"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cNxadbrN_aI" TargetMode="External"/><Relationship Id="rId2" Type="http://schemas.openxmlformats.org/officeDocument/2006/relationships/image" Target="../media/image13.jpeg"/><Relationship Id="rId1" Type="http://schemas.openxmlformats.org/officeDocument/2006/relationships/slideLayout" Target="../slideLayouts/slideLayout1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0.gif"/><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news.mit.edu/2022/analog-deep-learning-ai-computing-0728#:~:text=Analog deep learning is faster,because all computation occurs simultaneously" TargetMode="Externa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newatlas.com/brain/cortical-bioengineered-intelligence/" TargetMode="External"/><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qubit.hu/2025/03/21/itt-az-aardvark-weather-ai-algoritmus-ami-egy-masodperc-alatt-globalis-idojaras-elorejelzest-general-egy-sima-szamitogepen" TargetMode="Externa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itbusiness.hu/technology/mit-emberi-agy-mesterseges-intelligencia/" TargetMode="External"/><Relationship Id="rId1" Type="http://schemas.openxmlformats.org/officeDocument/2006/relationships/slideLayout" Target="../slideLayouts/slideLayout17.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2025 dr. Lengyel József"/>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2025 dr. Lengyel József</a:t>
            </a:r>
          </a:p>
        </p:txBody>
      </p:sp>
      <p:sp>
        <p:nvSpPr>
          <p:cNvPr id="179" name="Az emberi agy és a mesterséges intelligencia kapcsolata"/>
          <p:cNvSpPr txBox="1">
            <a:spLocks noGrp="1"/>
          </p:cNvSpPr>
          <p:nvPr>
            <p:ph type="ctrTitle"/>
          </p:nvPr>
        </p:nvSpPr>
        <p:spPr>
          <a:xfrm>
            <a:off x="861904" y="487536"/>
            <a:ext cx="21971004" cy="4648201"/>
          </a:xfrm>
          <a:prstGeom prst="rect">
            <a:avLst/>
          </a:prstGeom>
        </p:spPr>
        <p:txBody>
          <a:bodyPr/>
          <a:lstStyle>
            <a:lvl1pPr defTabSz="2413955">
              <a:defRPr sz="11484" spc="-229"/>
            </a:lvl1pPr>
          </a:lstStyle>
          <a:p>
            <a:r>
              <a:t>Az emberi agy és a mesterséges intelligencia kapcsolata</a:t>
            </a:r>
          </a:p>
        </p:txBody>
      </p:sp>
      <p:sp>
        <p:nvSpPr>
          <p:cNvPr id="180" name="Analóg és digitális rendszerek összefonódása a hibrid biológiai számítástechnika tükrében"/>
          <p:cNvSpPr txBox="1">
            <a:spLocks noGrp="1"/>
          </p:cNvSpPr>
          <p:nvPr>
            <p:ph type="subTitle" sz="quarter" idx="1"/>
          </p:nvPr>
        </p:nvSpPr>
        <p:spPr>
          <a:prstGeom prst="rect">
            <a:avLst/>
          </a:prstGeom>
        </p:spPr>
        <p:txBody>
          <a:bodyPr/>
          <a:lstStyle/>
          <a:p>
            <a:r>
              <a:t>Analóg és digitális rendszerek összefonódása a hibrid biológiai számítástechnika tükrében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erceptron Model"/>
          <p:cNvSpPr txBox="1">
            <a:spLocks noGrp="1"/>
          </p:cNvSpPr>
          <p:nvPr>
            <p:ph type="title" idx="4294967295"/>
          </p:nvPr>
        </p:nvSpPr>
        <p:spPr>
          <a:xfrm>
            <a:off x="698500" y="440266"/>
            <a:ext cx="11607800" cy="1016001"/>
          </a:xfrm>
          <a:prstGeom prst="rect">
            <a:avLst/>
          </a:prstGeom>
        </p:spPr>
        <p:txBody>
          <a:bodyPr/>
          <a:lstStyle>
            <a:lvl1pPr defTabSz="1716589">
              <a:defRPr sz="5900" spc="-200"/>
            </a:lvl1pPr>
          </a:lstStyle>
          <a:p>
            <a:r>
              <a:t>Perceptron Model</a:t>
            </a:r>
          </a:p>
        </p:txBody>
      </p:sp>
      <p:sp>
        <p:nvSpPr>
          <p:cNvPr id="275" name="Artificial neural network"/>
          <p:cNvSpPr txBox="1"/>
          <p:nvPr/>
        </p:nvSpPr>
        <p:spPr>
          <a:xfrm>
            <a:off x="698499" y="1412977"/>
            <a:ext cx="11607803" cy="6718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87022">
              <a:lnSpc>
                <a:spcPct val="100000"/>
              </a:lnSpc>
              <a:spcBef>
                <a:spcPts val="0"/>
              </a:spcBef>
              <a:defRPr sz="3800" b="1"/>
            </a:lvl1pPr>
          </a:lstStyle>
          <a:p>
            <a:r>
              <a:t>Artificial neural network</a:t>
            </a:r>
          </a:p>
        </p:txBody>
      </p:sp>
      <p:pic>
        <p:nvPicPr>
          <p:cNvPr id="276" name="0925_rosenblatt5.jpg" descr="0925_rosenblatt5.jpg"/>
          <p:cNvPicPr>
            <a:picLocks noChangeAspect="1"/>
          </p:cNvPicPr>
          <p:nvPr/>
        </p:nvPicPr>
        <p:blipFill>
          <a:blip r:embed="rId2"/>
          <a:stretch>
            <a:fillRect/>
          </a:stretch>
        </p:blipFill>
        <p:spPr>
          <a:xfrm>
            <a:off x="1251791" y="2831263"/>
            <a:ext cx="4272820" cy="3343482"/>
          </a:xfrm>
          <a:prstGeom prst="rect">
            <a:avLst/>
          </a:prstGeom>
          <a:ln w="12700">
            <a:miter lim="400000"/>
          </a:ln>
        </p:spPr>
      </p:pic>
      <p:sp>
        <p:nvSpPr>
          <p:cNvPr id="277" name="20 x 20 fotóérzékelő"/>
          <p:cNvSpPr txBox="1"/>
          <p:nvPr/>
        </p:nvSpPr>
        <p:spPr>
          <a:xfrm>
            <a:off x="5918567" y="3949537"/>
            <a:ext cx="2739213" cy="1005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1733930">
              <a:lnSpc>
                <a:spcPct val="100000"/>
              </a:lnSpc>
              <a:spcBef>
                <a:spcPts val="0"/>
              </a:spcBef>
              <a:defRPr sz="3000"/>
            </a:lvl1pPr>
          </a:lstStyle>
          <a:p>
            <a:r>
              <a:t>20 x 20 fotóérzékelő</a:t>
            </a:r>
          </a:p>
        </p:txBody>
      </p:sp>
      <p:sp>
        <p:nvSpPr>
          <p:cNvPr id="278" name="1958 - Frank Rosenblatt"/>
          <p:cNvSpPr txBox="1"/>
          <p:nvPr/>
        </p:nvSpPr>
        <p:spPr>
          <a:xfrm>
            <a:off x="2215415" y="6268601"/>
            <a:ext cx="4299586"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17999"/>
              </a:lnSpc>
              <a:spcBef>
                <a:spcPts val="0"/>
              </a:spcBef>
              <a:defRPr sz="3000" i="1"/>
            </a:lvl1pPr>
          </a:lstStyle>
          <a:p>
            <a:r>
              <a:t>1958 - Frank Rosenblatt </a:t>
            </a:r>
          </a:p>
        </p:txBody>
      </p:sp>
      <p:sp>
        <p:nvSpPr>
          <p:cNvPr id="279" name="https://www.youtube.com/watch?v=cNxadbrN_aI"/>
          <p:cNvSpPr txBox="1"/>
          <p:nvPr/>
        </p:nvSpPr>
        <p:spPr>
          <a:xfrm>
            <a:off x="537327" y="6816733"/>
            <a:ext cx="8799958"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3000">
                <a:solidFill>
                  <a:srgbClr val="F1F1F1"/>
                </a:solidFill>
              </a:defRPr>
            </a:lvl1pPr>
          </a:lstStyle>
          <a:p>
            <a:r>
              <a:t>The Man who forever changed Artificial Intelligence</a:t>
            </a:r>
          </a:p>
        </p:txBody>
      </p:sp>
      <p:sp>
        <p:nvSpPr>
          <p:cNvPr id="280" name="A perceptron modelt 1958-ban Frank Rosenblatt mutatta be először, de akkor még nem volt megfelelő (semmilyen) számítástechnika amivel ezt használni lehetett volna, ezt később több neves kutató különböző publikációkban támadta, leszólta Rosenblatt gépét é"/>
          <p:cNvSpPr txBox="1"/>
          <p:nvPr/>
        </p:nvSpPr>
        <p:spPr>
          <a:xfrm>
            <a:off x="9201877" y="8186356"/>
            <a:ext cx="10176928" cy="4311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17999"/>
              </a:lnSpc>
              <a:spcBef>
                <a:spcPts val="0"/>
              </a:spcBef>
              <a:defRPr sz="3000"/>
            </a:lvl1pPr>
          </a:lstStyle>
          <a:p>
            <a:r>
              <a:t>A perceptron modelt 1958-ban Frank Rosenblatt mutatta be először, de akkor még nem volt megfelelő (semmilyen) számítástechnika amivel ezt használni lehetett volna, ezt később több neves kutató különböző publikációkban támadta, leszólta Rosenblatt gépét és a hozzátartozó elméletet (hogy nincs elég számítástechnikai kapacitás rá) ekkor kezdődött el az “AI Winter” ami ezt a témát gyakorlatilag jegelte néhány évtizedig. </a:t>
            </a:r>
          </a:p>
        </p:txBody>
      </p:sp>
      <p:pic>
        <p:nvPicPr>
          <p:cNvPr id="281" name="Screenshot 2025-03-01 at 11.18.18.png" descr="Screenshot 2025-03-01 at 11.18.18.png">
            <a:hlinkClick r:id="rId3"/>
          </p:cNvPr>
          <p:cNvPicPr>
            <a:picLocks noChangeAspect="1"/>
          </p:cNvPicPr>
          <p:nvPr/>
        </p:nvPicPr>
        <p:blipFill>
          <a:blip r:embed="rId4"/>
          <a:stretch>
            <a:fillRect/>
          </a:stretch>
        </p:blipFill>
        <p:spPr>
          <a:xfrm>
            <a:off x="774314" y="7933206"/>
            <a:ext cx="6751565" cy="4329299"/>
          </a:xfrm>
          <a:prstGeom prst="rect">
            <a:avLst/>
          </a:prstGeom>
          <a:ln w="12700">
            <a:miter lim="400000"/>
          </a:ln>
        </p:spPr>
      </p:pic>
      <p:sp>
        <p:nvSpPr>
          <p:cNvPr id="282" name="Perceptron Research from the 50's &amp; 60's, clip"/>
          <p:cNvSpPr txBox="1"/>
          <p:nvPr/>
        </p:nvSpPr>
        <p:spPr>
          <a:xfrm>
            <a:off x="1453251" y="12504990"/>
            <a:ext cx="8033386" cy="548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0"/>
              </a:spcBef>
              <a:defRPr sz="3000">
                <a:solidFill>
                  <a:srgbClr val="F1F1F1"/>
                </a:solidFill>
              </a:defRPr>
            </a:lvl1pPr>
          </a:lstStyle>
          <a:p>
            <a:r>
              <a:t>Perceptron Research from the 50's &amp; 60's, clip</a:t>
            </a:r>
          </a:p>
        </p:txBody>
      </p:sp>
      <p:pic>
        <p:nvPicPr>
          <p:cNvPr id="283" name="1.png" descr="1.png"/>
          <p:cNvPicPr>
            <a:picLocks noChangeAspect="1"/>
          </p:cNvPicPr>
          <p:nvPr/>
        </p:nvPicPr>
        <p:blipFill>
          <a:blip r:embed="rId5"/>
          <a:stretch>
            <a:fillRect/>
          </a:stretch>
        </p:blipFill>
        <p:spPr>
          <a:xfrm>
            <a:off x="9400249" y="121739"/>
            <a:ext cx="6073867" cy="7933439"/>
          </a:xfrm>
          <a:prstGeom prst="rect">
            <a:avLst/>
          </a:prstGeom>
          <a:ln w="12700">
            <a:miter lim="400000"/>
          </a:ln>
        </p:spPr>
      </p:pic>
      <p:pic>
        <p:nvPicPr>
          <p:cNvPr id="284" name="bo3xoa8y4m341.jpg" descr="bo3xoa8y4m341.jpg"/>
          <p:cNvPicPr>
            <a:picLocks noChangeAspect="1"/>
          </p:cNvPicPr>
          <p:nvPr/>
        </p:nvPicPr>
        <p:blipFill>
          <a:blip r:embed="rId6"/>
          <a:stretch>
            <a:fillRect/>
          </a:stretch>
        </p:blipFill>
        <p:spPr>
          <a:xfrm>
            <a:off x="16216585" y="121739"/>
            <a:ext cx="6393029" cy="793343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Hogyan modellezzük le az emberi agyat?"/>
          <p:cNvSpPr txBox="1"/>
          <p:nvPr/>
        </p:nvSpPr>
        <p:spPr>
          <a:xfrm>
            <a:off x="1481212" y="242095"/>
            <a:ext cx="6443897" cy="1055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2438337">
              <a:lnSpc>
                <a:spcPct val="100000"/>
              </a:lnSpc>
              <a:spcBef>
                <a:spcPts val="0"/>
              </a:spcBef>
              <a:defRPr sz="3200"/>
            </a:lvl1pPr>
          </a:lstStyle>
          <a:p>
            <a:r>
              <a:t>Hogyan modellezzük le az emberi agyat?</a:t>
            </a:r>
          </a:p>
        </p:txBody>
      </p:sp>
      <p:pic>
        <p:nvPicPr>
          <p:cNvPr id="287" name="nn.png" descr="nn.png"/>
          <p:cNvPicPr>
            <a:picLocks noChangeAspect="1"/>
          </p:cNvPicPr>
          <p:nvPr/>
        </p:nvPicPr>
        <p:blipFill>
          <a:blip r:embed="rId3"/>
          <a:stretch>
            <a:fillRect/>
          </a:stretch>
        </p:blipFill>
        <p:spPr>
          <a:xfrm>
            <a:off x="1809507" y="1773550"/>
            <a:ext cx="7187287" cy="7957225"/>
          </a:xfrm>
          <a:prstGeom prst="rect">
            <a:avLst/>
          </a:prstGeom>
          <a:ln w="12700">
            <a:miter lim="400000"/>
          </a:ln>
        </p:spPr>
      </p:pic>
      <p:sp>
        <p:nvSpPr>
          <p:cNvPr id="288" name="ANN  ( Artificial Neural Network )"/>
          <p:cNvSpPr txBox="1"/>
          <p:nvPr/>
        </p:nvSpPr>
        <p:spPr>
          <a:xfrm>
            <a:off x="8925290" y="477249"/>
            <a:ext cx="6189981" cy="585112"/>
          </a:xfrm>
          <a:prstGeom prst="rect">
            <a:avLst/>
          </a:prstGeom>
          <a:solidFill>
            <a:schemeClr val="accent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r>
              <a:t>ANN  ( Artificial Neural Network </a:t>
            </a:r>
            <a:r>
              <a:rPr>
                <a:solidFill>
                  <a:srgbClr val="E8EAED"/>
                </a:solidFill>
              </a:rPr>
              <a:t>)</a:t>
            </a:r>
          </a:p>
        </p:txBody>
      </p:sp>
      <p:pic>
        <p:nvPicPr>
          <p:cNvPr id="289" name="240_F_585586516_bjd2sQtVUBpio4oK8AORMmRcLfFTATBb.jpg" descr="240_F_585586516_bjd2sQtVUBpio4oK8AORMmRcLfFTATBb.jpg"/>
          <p:cNvPicPr>
            <a:picLocks noChangeAspect="1"/>
          </p:cNvPicPr>
          <p:nvPr/>
        </p:nvPicPr>
        <p:blipFill>
          <a:blip r:embed="rId4"/>
          <a:stretch>
            <a:fillRect/>
          </a:stretch>
        </p:blipFill>
        <p:spPr>
          <a:xfrm>
            <a:off x="9098723" y="1498144"/>
            <a:ext cx="5283202" cy="3048001"/>
          </a:xfrm>
          <a:prstGeom prst="rect">
            <a:avLst/>
          </a:prstGeom>
          <a:ln w="12700">
            <a:miter lim="400000"/>
          </a:ln>
        </p:spPr>
      </p:pic>
      <p:pic>
        <p:nvPicPr>
          <p:cNvPr id="290" name="Brain_diagram_hu.png" descr="Brain_diagram_hu.png"/>
          <p:cNvPicPr>
            <a:picLocks noChangeAspect="1"/>
          </p:cNvPicPr>
          <p:nvPr/>
        </p:nvPicPr>
        <p:blipFill>
          <a:blip r:embed="rId5"/>
          <a:srcRect l="871" t="2367" r="1407" b="1128"/>
          <a:stretch>
            <a:fillRect/>
          </a:stretch>
        </p:blipFill>
        <p:spPr>
          <a:xfrm>
            <a:off x="13111215" y="6220157"/>
            <a:ext cx="6190132" cy="4352513"/>
          </a:xfrm>
          <a:custGeom>
            <a:avLst/>
            <a:gdLst/>
            <a:ahLst/>
            <a:cxnLst>
              <a:cxn ang="0">
                <a:pos x="wd2" y="hd2"/>
              </a:cxn>
              <a:cxn ang="5400000">
                <a:pos x="wd2" y="hd2"/>
              </a:cxn>
              <a:cxn ang="10800000">
                <a:pos x="wd2" y="hd2"/>
              </a:cxn>
              <a:cxn ang="16200000">
                <a:pos x="wd2" y="hd2"/>
              </a:cxn>
            </a:cxnLst>
            <a:rect l="0" t="0" r="r" b="b"/>
            <a:pathLst>
              <a:path w="21431" h="21479" extrusionOk="0">
                <a:moveTo>
                  <a:pt x="12468" y="2"/>
                </a:moveTo>
                <a:cubicBezTo>
                  <a:pt x="12381" y="-8"/>
                  <a:pt x="12318" y="22"/>
                  <a:pt x="12247" y="86"/>
                </a:cubicBezTo>
                <a:cubicBezTo>
                  <a:pt x="12128" y="191"/>
                  <a:pt x="11900" y="215"/>
                  <a:pt x="11534" y="161"/>
                </a:cubicBezTo>
                <a:cubicBezTo>
                  <a:pt x="10543" y="15"/>
                  <a:pt x="9204" y="9"/>
                  <a:pt x="9221" y="149"/>
                </a:cubicBezTo>
                <a:cubicBezTo>
                  <a:pt x="9231" y="226"/>
                  <a:pt x="8946" y="322"/>
                  <a:pt x="8537" y="380"/>
                </a:cubicBezTo>
                <a:cubicBezTo>
                  <a:pt x="7614" y="512"/>
                  <a:pt x="7236" y="570"/>
                  <a:pt x="7155" y="586"/>
                </a:cubicBezTo>
                <a:cubicBezTo>
                  <a:pt x="7119" y="594"/>
                  <a:pt x="7099" y="660"/>
                  <a:pt x="7111" y="734"/>
                </a:cubicBezTo>
                <a:cubicBezTo>
                  <a:pt x="7141" y="919"/>
                  <a:pt x="6187" y="1332"/>
                  <a:pt x="5906" y="1255"/>
                </a:cubicBezTo>
                <a:cubicBezTo>
                  <a:pt x="5749" y="1212"/>
                  <a:pt x="5687" y="1244"/>
                  <a:pt x="5704" y="1355"/>
                </a:cubicBezTo>
                <a:cubicBezTo>
                  <a:pt x="5734" y="1540"/>
                  <a:pt x="5200" y="1749"/>
                  <a:pt x="4960" y="1647"/>
                </a:cubicBezTo>
                <a:cubicBezTo>
                  <a:pt x="4862" y="1605"/>
                  <a:pt x="4814" y="1638"/>
                  <a:pt x="4829" y="1739"/>
                </a:cubicBezTo>
                <a:cubicBezTo>
                  <a:pt x="4843" y="1831"/>
                  <a:pt x="4764" y="1909"/>
                  <a:pt x="4643" y="1921"/>
                </a:cubicBezTo>
                <a:cubicBezTo>
                  <a:pt x="4528" y="1932"/>
                  <a:pt x="4363" y="2070"/>
                  <a:pt x="4280" y="2227"/>
                </a:cubicBezTo>
                <a:cubicBezTo>
                  <a:pt x="4181" y="2415"/>
                  <a:pt x="4079" y="2486"/>
                  <a:pt x="3981" y="2433"/>
                </a:cubicBezTo>
                <a:cubicBezTo>
                  <a:pt x="3774" y="2320"/>
                  <a:pt x="2835" y="3055"/>
                  <a:pt x="2835" y="3330"/>
                </a:cubicBezTo>
                <a:cubicBezTo>
                  <a:pt x="2835" y="3375"/>
                  <a:pt x="2776" y="3414"/>
                  <a:pt x="2703" y="3414"/>
                </a:cubicBezTo>
                <a:cubicBezTo>
                  <a:pt x="2631" y="3414"/>
                  <a:pt x="2572" y="3497"/>
                  <a:pt x="2570" y="3600"/>
                </a:cubicBezTo>
                <a:cubicBezTo>
                  <a:pt x="2569" y="3703"/>
                  <a:pt x="2498" y="3778"/>
                  <a:pt x="2412" y="3768"/>
                </a:cubicBezTo>
                <a:cubicBezTo>
                  <a:pt x="2318" y="3757"/>
                  <a:pt x="2117" y="4007"/>
                  <a:pt x="1909" y="4395"/>
                </a:cubicBezTo>
                <a:cubicBezTo>
                  <a:pt x="1720" y="4749"/>
                  <a:pt x="1388" y="5297"/>
                  <a:pt x="1170" y="5615"/>
                </a:cubicBezTo>
                <a:cubicBezTo>
                  <a:pt x="914" y="5988"/>
                  <a:pt x="774" y="6304"/>
                  <a:pt x="774" y="6506"/>
                </a:cubicBezTo>
                <a:cubicBezTo>
                  <a:pt x="774" y="6679"/>
                  <a:pt x="711" y="6893"/>
                  <a:pt x="635" y="6982"/>
                </a:cubicBezTo>
                <a:cubicBezTo>
                  <a:pt x="296" y="7383"/>
                  <a:pt x="-127" y="9307"/>
                  <a:pt x="36" y="9706"/>
                </a:cubicBezTo>
                <a:cubicBezTo>
                  <a:pt x="82" y="9820"/>
                  <a:pt x="117" y="10374"/>
                  <a:pt x="112" y="10936"/>
                </a:cubicBezTo>
                <a:cubicBezTo>
                  <a:pt x="105" y="11801"/>
                  <a:pt x="126" y="11969"/>
                  <a:pt x="252" y="12016"/>
                </a:cubicBezTo>
                <a:cubicBezTo>
                  <a:pt x="361" y="12056"/>
                  <a:pt x="391" y="12161"/>
                  <a:pt x="359" y="12397"/>
                </a:cubicBezTo>
                <a:cubicBezTo>
                  <a:pt x="335" y="12576"/>
                  <a:pt x="345" y="12822"/>
                  <a:pt x="382" y="12944"/>
                </a:cubicBezTo>
                <a:cubicBezTo>
                  <a:pt x="419" y="13065"/>
                  <a:pt x="442" y="13237"/>
                  <a:pt x="432" y="13324"/>
                </a:cubicBezTo>
                <a:cubicBezTo>
                  <a:pt x="402" y="13587"/>
                  <a:pt x="968" y="14988"/>
                  <a:pt x="1193" y="15210"/>
                </a:cubicBezTo>
                <a:cubicBezTo>
                  <a:pt x="1308" y="15324"/>
                  <a:pt x="1541" y="15582"/>
                  <a:pt x="1711" y="15784"/>
                </a:cubicBezTo>
                <a:cubicBezTo>
                  <a:pt x="2038" y="16174"/>
                  <a:pt x="2268" y="16212"/>
                  <a:pt x="4665" y="16283"/>
                </a:cubicBezTo>
                <a:cubicBezTo>
                  <a:pt x="5235" y="16300"/>
                  <a:pt x="5281" y="16324"/>
                  <a:pt x="5499" y="16714"/>
                </a:cubicBezTo>
                <a:cubicBezTo>
                  <a:pt x="5938" y="17498"/>
                  <a:pt x="6529" y="18293"/>
                  <a:pt x="6903" y="18604"/>
                </a:cubicBezTo>
                <a:cubicBezTo>
                  <a:pt x="7332" y="18960"/>
                  <a:pt x="7766" y="18971"/>
                  <a:pt x="8968" y="18657"/>
                </a:cubicBezTo>
                <a:cubicBezTo>
                  <a:pt x="9350" y="18557"/>
                  <a:pt x="9737" y="18508"/>
                  <a:pt x="9826" y="18549"/>
                </a:cubicBezTo>
                <a:cubicBezTo>
                  <a:pt x="9943" y="18601"/>
                  <a:pt x="10106" y="18457"/>
                  <a:pt x="10399" y="18032"/>
                </a:cubicBezTo>
                <a:lnTo>
                  <a:pt x="10807" y="17443"/>
                </a:lnTo>
                <a:lnTo>
                  <a:pt x="10944" y="17730"/>
                </a:lnTo>
                <a:cubicBezTo>
                  <a:pt x="11176" y="18219"/>
                  <a:pt x="11690" y="18903"/>
                  <a:pt x="12052" y="19207"/>
                </a:cubicBezTo>
                <a:cubicBezTo>
                  <a:pt x="12242" y="19367"/>
                  <a:pt x="12532" y="19660"/>
                  <a:pt x="12697" y="19859"/>
                </a:cubicBezTo>
                <a:cubicBezTo>
                  <a:pt x="12966" y="20183"/>
                  <a:pt x="12979" y="20228"/>
                  <a:pt x="12828" y="20296"/>
                </a:cubicBezTo>
                <a:cubicBezTo>
                  <a:pt x="12735" y="20338"/>
                  <a:pt x="12592" y="20425"/>
                  <a:pt x="12509" y="20488"/>
                </a:cubicBezTo>
                <a:cubicBezTo>
                  <a:pt x="12426" y="20551"/>
                  <a:pt x="12181" y="20611"/>
                  <a:pt x="11965" y="20623"/>
                </a:cubicBezTo>
                <a:cubicBezTo>
                  <a:pt x="11624" y="20641"/>
                  <a:pt x="11582" y="20673"/>
                  <a:pt x="11652" y="20858"/>
                </a:cubicBezTo>
                <a:cubicBezTo>
                  <a:pt x="11696" y="20976"/>
                  <a:pt x="11715" y="21108"/>
                  <a:pt x="11693" y="21152"/>
                </a:cubicBezTo>
                <a:cubicBezTo>
                  <a:pt x="11671" y="21196"/>
                  <a:pt x="11699" y="21177"/>
                  <a:pt x="11755" y="21109"/>
                </a:cubicBezTo>
                <a:cubicBezTo>
                  <a:pt x="11823" y="21027"/>
                  <a:pt x="11897" y="21034"/>
                  <a:pt x="11976" y="21127"/>
                </a:cubicBezTo>
                <a:cubicBezTo>
                  <a:pt x="12067" y="21234"/>
                  <a:pt x="12123" y="21214"/>
                  <a:pt x="12211" y="21042"/>
                </a:cubicBezTo>
                <a:cubicBezTo>
                  <a:pt x="12325" y="20820"/>
                  <a:pt x="12579" y="20888"/>
                  <a:pt x="12480" y="21115"/>
                </a:cubicBezTo>
                <a:cubicBezTo>
                  <a:pt x="12453" y="21179"/>
                  <a:pt x="12455" y="21287"/>
                  <a:pt x="12485" y="21356"/>
                </a:cubicBezTo>
                <a:cubicBezTo>
                  <a:pt x="12515" y="21424"/>
                  <a:pt x="12608" y="21479"/>
                  <a:pt x="12691" y="21479"/>
                </a:cubicBezTo>
                <a:cubicBezTo>
                  <a:pt x="12798" y="21479"/>
                  <a:pt x="12847" y="21364"/>
                  <a:pt x="12862" y="21087"/>
                </a:cubicBezTo>
                <a:cubicBezTo>
                  <a:pt x="12873" y="20871"/>
                  <a:pt x="12905" y="20647"/>
                  <a:pt x="12931" y="20586"/>
                </a:cubicBezTo>
                <a:cubicBezTo>
                  <a:pt x="13010" y="20403"/>
                  <a:pt x="13143" y="20602"/>
                  <a:pt x="13143" y="20905"/>
                </a:cubicBezTo>
                <a:cubicBezTo>
                  <a:pt x="13143" y="21156"/>
                  <a:pt x="13190" y="21192"/>
                  <a:pt x="13540" y="21211"/>
                </a:cubicBezTo>
                <a:cubicBezTo>
                  <a:pt x="13759" y="21223"/>
                  <a:pt x="14015" y="21302"/>
                  <a:pt x="14110" y="21387"/>
                </a:cubicBezTo>
                <a:cubicBezTo>
                  <a:pt x="14340" y="21592"/>
                  <a:pt x="14587" y="21374"/>
                  <a:pt x="14599" y="20954"/>
                </a:cubicBezTo>
                <a:cubicBezTo>
                  <a:pt x="14614" y="20415"/>
                  <a:pt x="14694" y="20346"/>
                  <a:pt x="15213" y="20433"/>
                </a:cubicBezTo>
                <a:cubicBezTo>
                  <a:pt x="15582" y="20495"/>
                  <a:pt x="15688" y="20479"/>
                  <a:pt x="15668" y="20357"/>
                </a:cubicBezTo>
                <a:cubicBezTo>
                  <a:pt x="15636" y="20159"/>
                  <a:pt x="16099" y="19952"/>
                  <a:pt x="16369" y="20043"/>
                </a:cubicBezTo>
                <a:cubicBezTo>
                  <a:pt x="16512" y="20091"/>
                  <a:pt x="16631" y="20015"/>
                  <a:pt x="16788" y="19775"/>
                </a:cubicBezTo>
                <a:cubicBezTo>
                  <a:pt x="16908" y="19589"/>
                  <a:pt x="17074" y="19430"/>
                  <a:pt x="17158" y="19419"/>
                </a:cubicBezTo>
                <a:cubicBezTo>
                  <a:pt x="17461" y="19381"/>
                  <a:pt x="17706" y="19206"/>
                  <a:pt x="17795" y="18970"/>
                </a:cubicBezTo>
                <a:cubicBezTo>
                  <a:pt x="17845" y="18837"/>
                  <a:pt x="17944" y="18729"/>
                  <a:pt x="18015" y="18729"/>
                </a:cubicBezTo>
                <a:cubicBezTo>
                  <a:pt x="18086" y="18729"/>
                  <a:pt x="18134" y="18659"/>
                  <a:pt x="18122" y="18573"/>
                </a:cubicBezTo>
                <a:cubicBezTo>
                  <a:pt x="18109" y="18487"/>
                  <a:pt x="18167" y="18424"/>
                  <a:pt x="18250" y="18434"/>
                </a:cubicBezTo>
                <a:cubicBezTo>
                  <a:pt x="18332" y="18443"/>
                  <a:pt x="18390" y="18386"/>
                  <a:pt x="18380" y="18308"/>
                </a:cubicBezTo>
                <a:cubicBezTo>
                  <a:pt x="18369" y="18230"/>
                  <a:pt x="18429" y="18166"/>
                  <a:pt x="18510" y="18165"/>
                </a:cubicBezTo>
                <a:cubicBezTo>
                  <a:pt x="18724" y="18162"/>
                  <a:pt x="19178" y="17649"/>
                  <a:pt x="19375" y="17188"/>
                </a:cubicBezTo>
                <a:cubicBezTo>
                  <a:pt x="19491" y="16918"/>
                  <a:pt x="19546" y="16562"/>
                  <a:pt x="19546" y="16079"/>
                </a:cubicBezTo>
                <a:cubicBezTo>
                  <a:pt x="19546" y="15687"/>
                  <a:pt x="19587" y="15331"/>
                  <a:pt x="19636" y="15288"/>
                </a:cubicBezTo>
                <a:cubicBezTo>
                  <a:pt x="19685" y="15245"/>
                  <a:pt x="19705" y="15161"/>
                  <a:pt x="19679" y="15102"/>
                </a:cubicBezTo>
                <a:cubicBezTo>
                  <a:pt x="19613" y="14951"/>
                  <a:pt x="19733" y="14869"/>
                  <a:pt x="20117" y="14801"/>
                </a:cubicBezTo>
                <a:cubicBezTo>
                  <a:pt x="20315" y="14766"/>
                  <a:pt x="20545" y="14606"/>
                  <a:pt x="20694" y="14403"/>
                </a:cubicBezTo>
                <a:cubicBezTo>
                  <a:pt x="21011" y="13970"/>
                  <a:pt x="21323" y="13030"/>
                  <a:pt x="21253" y="12717"/>
                </a:cubicBezTo>
                <a:cubicBezTo>
                  <a:pt x="21219" y="12564"/>
                  <a:pt x="21249" y="12450"/>
                  <a:pt x="21332" y="12405"/>
                </a:cubicBezTo>
                <a:cubicBezTo>
                  <a:pt x="21429" y="12352"/>
                  <a:pt x="21450" y="12213"/>
                  <a:pt x="21414" y="11875"/>
                </a:cubicBezTo>
                <a:cubicBezTo>
                  <a:pt x="21387" y="11622"/>
                  <a:pt x="21333" y="11331"/>
                  <a:pt x="21296" y="11230"/>
                </a:cubicBezTo>
                <a:cubicBezTo>
                  <a:pt x="21257" y="11127"/>
                  <a:pt x="21281" y="10898"/>
                  <a:pt x="21351" y="10707"/>
                </a:cubicBezTo>
                <a:cubicBezTo>
                  <a:pt x="21473" y="10370"/>
                  <a:pt x="21437" y="9918"/>
                  <a:pt x="21297" y="10041"/>
                </a:cubicBezTo>
                <a:cubicBezTo>
                  <a:pt x="21153" y="10168"/>
                  <a:pt x="21103" y="9808"/>
                  <a:pt x="21244" y="9661"/>
                </a:cubicBezTo>
                <a:cubicBezTo>
                  <a:pt x="21324" y="9578"/>
                  <a:pt x="21388" y="9395"/>
                  <a:pt x="21388" y="9252"/>
                </a:cubicBezTo>
                <a:cubicBezTo>
                  <a:pt x="21388" y="9042"/>
                  <a:pt x="21326" y="8984"/>
                  <a:pt x="21060" y="8952"/>
                </a:cubicBezTo>
                <a:cubicBezTo>
                  <a:pt x="20801" y="8922"/>
                  <a:pt x="20735" y="8867"/>
                  <a:pt x="20756" y="8692"/>
                </a:cubicBezTo>
                <a:cubicBezTo>
                  <a:pt x="20771" y="8570"/>
                  <a:pt x="20705" y="8328"/>
                  <a:pt x="20609" y="8155"/>
                </a:cubicBezTo>
                <a:cubicBezTo>
                  <a:pt x="20514" y="7981"/>
                  <a:pt x="20411" y="7677"/>
                  <a:pt x="20380" y="7478"/>
                </a:cubicBezTo>
                <a:cubicBezTo>
                  <a:pt x="20318" y="7077"/>
                  <a:pt x="20123" y="6793"/>
                  <a:pt x="19907" y="6790"/>
                </a:cubicBezTo>
                <a:cubicBezTo>
                  <a:pt x="19829" y="6789"/>
                  <a:pt x="19776" y="6716"/>
                  <a:pt x="19789" y="6628"/>
                </a:cubicBezTo>
                <a:cubicBezTo>
                  <a:pt x="19826" y="6370"/>
                  <a:pt x="19586" y="5824"/>
                  <a:pt x="19209" y="5304"/>
                </a:cubicBezTo>
                <a:cubicBezTo>
                  <a:pt x="19016" y="5037"/>
                  <a:pt x="18878" y="4748"/>
                  <a:pt x="18901" y="4663"/>
                </a:cubicBezTo>
                <a:cubicBezTo>
                  <a:pt x="18965" y="4423"/>
                  <a:pt x="18529" y="3770"/>
                  <a:pt x="18111" y="3482"/>
                </a:cubicBezTo>
                <a:cubicBezTo>
                  <a:pt x="17903" y="3339"/>
                  <a:pt x="17639" y="3077"/>
                  <a:pt x="17522" y="2899"/>
                </a:cubicBezTo>
                <a:cubicBezTo>
                  <a:pt x="17166" y="2355"/>
                  <a:pt x="16649" y="1816"/>
                  <a:pt x="16469" y="1802"/>
                </a:cubicBezTo>
                <a:cubicBezTo>
                  <a:pt x="16375" y="1794"/>
                  <a:pt x="16301" y="1735"/>
                  <a:pt x="16307" y="1671"/>
                </a:cubicBezTo>
                <a:cubicBezTo>
                  <a:pt x="16323" y="1467"/>
                  <a:pt x="15680" y="1079"/>
                  <a:pt x="15224" y="1018"/>
                </a:cubicBezTo>
                <a:cubicBezTo>
                  <a:pt x="14883" y="973"/>
                  <a:pt x="14729" y="878"/>
                  <a:pt x="14548" y="601"/>
                </a:cubicBezTo>
                <a:cubicBezTo>
                  <a:pt x="14326" y="263"/>
                  <a:pt x="14283" y="248"/>
                  <a:pt x="13783" y="313"/>
                </a:cubicBezTo>
                <a:cubicBezTo>
                  <a:pt x="13390" y="363"/>
                  <a:pt x="13144" y="324"/>
                  <a:pt x="12838" y="157"/>
                </a:cubicBezTo>
                <a:cubicBezTo>
                  <a:pt x="12668" y="64"/>
                  <a:pt x="12555" y="13"/>
                  <a:pt x="12468" y="2"/>
                </a:cubicBezTo>
                <a:close/>
                <a:moveTo>
                  <a:pt x="11095" y="20566"/>
                </a:moveTo>
                <a:cubicBezTo>
                  <a:pt x="10995" y="20569"/>
                  <a:pt x="10931" y="20615"/>
                  <a:pt x="10907" y="20703"/>
                </a:cubicBezTo>
                <a:cubicBezTo>
                  <a:pt x="10871" y="20836"/>
                  <a:pt x="10830" y="20849"/>
                  <a:pt x="10744" y="20747"/>
                </a:cubicBezTo>
                <a:cubicBezTo>
                  <a:pt x="10657" y="20645"/>
                  <a:pt x="10578" y="20676"/>
                  <a:pt x="10424" y="20880"/>
                </a:cubicBezTo>
                <a:lnTo>
                  <a:pt x="10219" y="21152"/>
                </a:lnTo>
                <a:lnTo>
                  <a:pt x="10520" y="21297"/>
                </a:lnTo>
                <a:cubicBezTo>
                  <a:pt x="10830" y="21447"/>
                  <a:pt x="11450" y="21525"/>
                  <a:pt x="11365" y="21405"/>
                </a:cubicBezTo>
                <a:cubicBezTo>
                  <a:pt x="11339" y="21367"/>
                  <a:pt x="11349" y="21179"/>
                  <a:pt x="11388" y="20984"/>
                </a:cubicBezTo>
                <a:cubicBezTo>
                  <a:pt x="11453" y="20661"/>
                  <a:pt x="11438" y="20624"/>
                  <a:pt x="11208" y="20576"/>
                </a:cubicBezTo>
                <a:cubicBezTo>
                  <a:pt x="11167" y="20567"/>
                  <a:pt x="11128" y="20565"/>
                  <a:pt x="11095" y="20566"/>
                </a:cubicBezTo>
                <a:close/>
              </a:path>
            </a:pathLst>
          </a:custGeom>
          <a:ln w="12700">
            <a:miter lim="400000"/>
          </a:ln>
        </p:spPr>
      </p:pic>
      <p:sp>
        <p:nvSpPr>
          <p:cNvPr id="291" name="RNN"/>
          <p:cNvSpPr txBox="1"/>
          <p:nvPr/>
        </p:nvSpPr>
        <p:spPr>
          <a:xfrm>
            <a:off x="10386917" y="6217284"/>
            <a:ext cx="3266728" cy="92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2438337">
              <a:lnSpc>
                <a:spcPct val="100000"/>
              </a:lnSpc>
              <a:spcBef>
                <a:spcPts val="0"/>
              </a:spcBef>
              <a:defRPr sz="3500"/>
            </a:pPr>
            <a:r>
              <a:t>DRL</a:t>
            </a:r>
          </a:p>
          <a:p>
            <a:pPr defTabSz="457200">
              <a:lnSpc>
                <a:spcPct val="100000"/>
              </a:lnSpc>
              <a:spcBef>
                <a:spcPts val="0"/>
              </a:spcBef>
              <a:defRPr sz="2000">
                <a:latin typeface="Times Roman"/>
                <a:ea typeface="Times Roman"/>
                <a:cs typeface="Times Roman"/>
                <a:sym typeface="Times Roman"/>
              </a:defRPr>
            </a:pPr>
            <a:r>
              <a:t>Deep Reinforcement Learning,</a:t>
            </a:r>
          </a:p>
        </p:txBody>
      </p:sp>
      <p:sp>
        <p:nvSpPr>
          <p:cNvPr id="292" name="ANN"/>
          <p:cNvSpPr txBox="1"/>
          <p:nvPr/>
        </p:nvSpPr>
        <p:spPr>
          <a:xfrm>
            <a:off x="10931435" y="10652805"/>
            <a:ext cx="6329915"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2438337">
              <a:lnSpc>
                <a:spcPct val="100000"/>
              </a:lnSpc>
              <a:spcBef>
                <a:spcPts val="0"/>
              </a:spcBef>
              <a:defRPr sz="3500"/>
            </a:pPr>
            <a:r>
              <a:t>RNN</a:t>
            </a:r>
          </a:p>
          <a:p>
            <a:pPr defTabSz="457200">
              <a:lnSpc>
                <a:spcPct val="100000"/>
              </a:lnSpc>
              <a:spcBef>
                <a:spcPts val="0"/>
              </a:spcBef>
              <a:defRPr sz="1200">
                <a:solidFill>
                  <a:srgbClr val="000000"/>
                </a:solidFill>
                <a:latin typeface="Times Roman"/>
                <a:ea typeface="Times Roman"/>
                <a:cs typeface="Times Roman"/>
                <a:sym typeface="Times Roman"/>
              </a:defRPr>
            </a:pPr>
            <a:r>
              <a:rPr sz="1900">
                <a:solidFill>
                  <a:srgbClr val="FFFFFF"/>
                </a:solidFill>
              </a:rPr>
              <a:t>Rekurrens neurális hálók (RNN),</a:t>
            </a:r>
          </a:p>
          <a:p>
            <a:pPr defTabSz="457200">
              <a:lnSpc>
                <a:spcPct val="100000"/>
              </a:lnSpc>
              <a:spcBef>
                <a:spcPts val="0"/>
              </a:spcBef>
              <a:defRPr sz="1200">
                <a:solidFill>
                  <a:srgbClr val="000000"/>
                </a:solidFill>
                <a:latin typeface="Times Roman"/>
                <a:ea typeface="Times Roman"/>
                <a:cs typeface="Times Roman"/>
                <a:sym typeface="Times Roman"/>
              </a:defRPr>
            </a:pPr>
            <a:r>
              <a:rPr sz="1900">
                <a:solidFill>
                  <a:srgbClr val="FFFFFF"/>
                </a:solidFill>
              </a:rPr>
              <a:t> Long Short-Term Memory (LSTM), Transformer modellek</a:t>
            </a:r>
            <a:r>
              <a:t>odellek</a:t>
            </a:r>
          </a:p>
        </p:txBody>
      </p:sp>
      <p:sp>
        <p:nvSpPr>
          <p:cNvPr id="293" name="CNN"/>
          <p:cNvSpPr txBox="1"/>
          <p:nvPr/>
        </p:nvSpPr>
        <p:spPr>
          <a:xfrm>
            <a:off x="19695109" y="8349781"/>
            <a:ext cx="1077088"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lnSpc>
                <a:spcPct val="100000"/>
              </a:lnSpc>
              <a:spcBef>
                <a:spcPts val="0"/>
              </a:spcBef>
              <a:defRPr sz="3500"/>
            </a:lvl1pPr>
          </a:lstStyle>
          <a:p>
            <a:r>
              <a:t>CNN</a:t>
            </a:r>
          </a:p>
        </p:txBody>
      </p:sp>
      <p:sp>
        <p:nvSpPr>
          <p:cNvPr id="294" name="Rekurrens neurális hálózat"/>
          <p:cNvSpPr txBox="1"/>
          <p:nvPr/>
        </p:nvSpPr>
        <p:spPr>
          <a:xfrm>
            <a:off x="9875374" y="7334649"/>
            <a:ext cx="3180259" cy="38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355600">
              <a:lnSpc>
                <a:spcPct val="100000"/>
              </a:lnSpc>
              <a:spcBef>
                <a:spcPts val="0"/>
              </a:spcBef>
              <a:defRPr sz="1900"/>
            </a:lvl1pPr>
          </a:lstStyle>
          <a:p>
            <a:r>
              <a:t>Mély megerősítéses tanulás </a:t>
            </a:r>
          </a:p>
        </p:txBody>
      </p:sp>
      <p:sp>
        <p:nvSpPr>
          <p:cNvPr id="295" name="Convolutional neural network"/>
          <p:cNvSpPr txBox="1"/>
          <p:nvPr/>
        </p:nvSpPr>
        <p:spPr>
          <a:xfrm>
            <a:off x="19435390" y="9059328"/>
            <a:ext cx="3751810" cy="4366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355600">
              <a:lnSpc>
                <a:spcPct val="100000"/>
              </a:lnSpc>
              <a:spcBef>
                <a:spcPts val="0"/>
              </a:spcBef>
              <a:defRPr sz="2200"/>
            </a:lvl1pPr>
          </a:lstStyle>
          <a:p>
            <a:r>
              <a:t>Convolutional neural network</a:t>
            </a:r>
          </a:p>
        </p:txBody>
      </p:sp>
      <p:sp>
        <p:nvSpPr>
          <p:cNvPr id="296" name="Konvolúciós neurális hálózatok"/>
          <p:cNvSpPr txBox="1"/>
          <p:nvPr/>
        </p:nvSpPr>
        <p:spPr>
          <a:xfrm>
            <a:off x="19435390" y="9595697"/>
            <a:ext cx="3447860" cy="38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355600">
              <a:lnSpc>
                <a:spcPct val="100000"/>
              </a:lnSpc>
              <a:spcBef>
                <a:spcPts val="0"/>
              </a:spcBef>
              <a:defRPr sz="1900"/>
            </a:lvl1pPr>
          </a:lstStyle>
          <a:p>
            <a:r>
              <a:t>Konvolúciós neurális hálózatok</a:t>
            </a:r>
          </a:p>
        </p:txBody>
      </p:sp>
      <p:sp>
        <p:nvSpPr>
          <p:cNvPr id="297" name="Oval"/>
          <p:cNvSpPr/>
          <p:nvPr/>
        </p:nvSpPr>
        <p:spPr>
          <a:xfrm>
            <a:off x="5072620" y="4918831"/>
            <a:ext cx="350249" cy="386945"/>
          </a:xfrm>
          <a:prstGeom prst="ellipse">
            <a:avLst/>
          </a:prstGeom>
          <a:solidFill>
            <a:schemeClr val="accent5"/>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pic>
        <p:nvPicPr>
          <p:cNvPr id="298" name="CNN.gif" descr="CNN.gif"/>
          <p:cNvPicPr>
            <a:picLocks/>
          </p:cNvPicPr>
          <p:nvPr/>
        </p:nvPicPr>
        <p:blipFill>
          <a:blip r:embed="rId6"/>
          <a:stretch>
            <a:fillRect/>
          </a:stretch>
        </p:blipFill>
        <p:spPr>
          <a:xfrm>
            <a:off x="16744294" y="583744"/>
            <a:ext cx="6680202" cy="4876802"/>
          </a:xfrm>
          <a:prstGeom prst="rect">
            <a:avLst/>
          </a:prstGeom>
          <a:ln w="12700">
            <a:miter lim="400000"/>
          </a:ln>
        </p:spPr>
      </p:pic>
      <p:pic>
        <p:nvPicPr>
          <p:cNvPr id="299" name="Screenshot 2023-08-04 at 16.09.31.png" descr="Screenshot 2023-08-04 at 16.09.31.png"/>
          <p:cNvPicPr>
            <a:picLocks noChangeAspect="1"/>
          </p:cNvPicPr>
          <p:nvPr/>
        </p:nvPicPr>
        <p:blipFill>
          <a:blip r:embed="rId7"/>
          <a:stretch>
            <a:fillRect/>
          </a:stretch>
        </p:blipFill>
        <p:spPr>
          <a:xfrm>
            <a:off x="16451952" y="482143"/>
            <a:ext cx="7010402" cy="5080003"/>
          </a:xfrm>
          <a:prstGeom prst="rect">
            <a:avLst/>
          </a:prstGeom>
          <a:ln w="12700">
            <a:miter lim="400000"/>
          </a:ln>
        </p:spPr>
      </p:pic>
      <p:pic>
        <p:nvPicPr>
          <p:cNvPr id="300" name="Emberi-agy.jpg" descr="Emberi-agy.jpg"/>
          <p:cNvPicPr>
            <a:picLocks noChangeAspect="1"/>
          </p:cNvPicPr>
          <p:nvPr/>
        </p:nvPicPr>
        <p:blipFill>
          <a:blip r:embed="rId8"/>
          <a:srcRect b="4"/>
          <a:stretch>
            <a:fillRect/>
          </a:stretch>
        </p:blipFill>
        <p:spPr>
          <a:xfrm>
            <a:off x="1719255" y="3573483"/>
            <a:ext cx="5967696" cy="3978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21600" y="21600"/>
                </a:lnTo>
                <a:lnTo>
                  <a:pt x="21600" y="0"/>
                </a:lnTo>
                <a:lnTo>
                  <a:pt x="19020" y="0"/>
                </a:lnTo>
                <a:lnTo>
                  <a:pt x="19020" y="310"/>
                </a:lnTo>
                <a:cubicBezTo>
                  <a:pt x="19020" y="481"/>
                  <a:pt x="19046" y="644"/>
                  <a:pt x="19079" y="674"/>
                </a:cubicBezTo>
                <a:cubicBezTo>
                  <a:pt x="19112" y="705"/>
                  <a:pt x="19139" y="861"/>
                  <a:pt x="19139" y="1021"/>
                </a:cubicBezTo>
                <a:cubicBezTo>
                  <a:pt x="19139" y="1182"/>
                  <a:pt x="19169" y="1356"/>
                  <a:pt x="19204" y="1409"/>
                </a:cubicBezTo>
                <a:cubicBezTo>
                  <a:pt x="19239" y="1462"/>
                  <a:pt x="19259" y="1663"/>
                  <a:pt x="19249" y="1855"/>
                </a:cubicBezTo>
                <a:lnTo>
                  <a:pt x="19230" y="2204"/>
                </a:lnTo>
                <a:lnTo>
                  <a:pt x="18720" y="2204"/>
                </a:lnTo>
                <a:lnTo>
                  <a:pt x="18210" y="2204"/>
                </a:lnTo>
                <a:lnTo>
                  <a:pt x="18191" y="1877"/>
                </a:lnTo>
                <a:cubicBezTo>
                  <a:pt x="18178" y="1641"/>
                  <a:pt x="18140" y="1535"/>
                  <a:pt x="18056" y="1502"/>
                </a:cubicBezTo>
                <a:cubicBezTo>
                  <a:pt x="17953" y="1461"/>
                  <a:pt x="17940" y="1374"/>
                  <a:pt x="17940" y="728"/>
                </a:cubicBezTo>
                <a:lnTo>
                  <a:pt x="17940" y="0"/>
                </a:lnTo>
                <a:lnTo>
                  <a:pt x="1984" y="0"/>
                </a:lnTo>
                <a:lnTo>
                  <a:pt x="1967" y="1103"/>
                </a:lnTo>
                <a:lnTo>
                  <a:pt x="1949" y="2204"/>
                </a:lnTo>
                <a:lnTo>
                  <a:pt x="1681" y="2204"/>
                </a:lnTo>
                <a:lnTo>
                  <a:pt x="1411" y="2204"/>
                </a:lnTo>
                <a:lnTo>
                  <a:pt x="1392" y="1817"/>
                </a:lnTo>
                <a:cubicBezTo>
                  <a:pt x="1376" y="1486"/>
                  <a:pt x="1392" y="1420"/>
                  <a:pt x="1497" y="1379"/>
                </a:cubicBezTo>
                <a:cubicBezTo>
                  <a:pt x="1608" y="1336"/>
                  <a:pt x="1620" y="1259"/>
                  <a:pt x="1620" y="664"/>
                </a:cubicBezTo>
                <a:lnTo>
                  <a:pt x="1620" y="0"/>
                </a:lnTo>
                <a:lnTo>
                  <a:pt x="0" y="0"/>
                </a:lnTo>
                <a:close/>
                <a:moveTo>
                  <a:pt x="18359" y="0"/>
                </a:moveTo>
                <a:cubicBezTo>
                  <a:pt x="18326" y="0"/>
                  <a:pt x="18299" y="141"/>
                  <a:pt x="18299" y="315"/>
                </a:cubicBezTo>
                <a:cubicBezTo>
                  <a:pt x="18299" y="488"/>
                  <a:pt x="18326" y="629"/>
                  <a:pt x="18359" y="629"/>
                </a:cubicBezTo>
                <a:cubicBezTo>
                  <a:pt x="18392" y="629"/>
                  <a:pt x="18420" y="488"/>
                  <a:pt x="18420" y="315"/>
                </a:cubicBezTo>
                <a:cubicBezTo>
                  <a:pt x="18420" y="141"/>
                  <a:pt x="18392" y="0"/>
                  <a:pt x="18359" y="0"/>
                </a:cubicBezTo>
                <a:close/>
                <a:moveTo>
                  <a:pt x="5405" y="18131"/>
                </a:moveTo>
                <a:cubicBezTo>
                  <a:pt x="5491" y="18051"/>
                  <a:pt x="5727" y="18402"/>
                  <a:pt x="5674" y="18532"/>
                </a:cubicBezTo>
                <a:cubicBezTo>
                  <a:pt x="5629" y="18641"/>
                  <a:pt x="5443" y="18667"/>
                  <a:pt x="5380" y="18572"/>
                </a:cubicBezTo>
                <a:cubicBezTo>
                  <a:pt x="5316" y="18478"/>
                  <a:pt x="5333" y="18198"/>
                  <a:pt x="5405" y="18131"/>
                </a:cubicBezTo>
                <a:close/>
              </a:path>
            </a:pathLst>
          </a:custGeom>
          <a:ln w="12700">
            <a:miter lim="400000"/>
          </a:ln>
          <a:effectLst>
            <a:reflection stA="50000" endPos="40000" dir="5400000" sy="-100000" algn="bl" rotWithShape="0"/>
          </a:effectLst>
        </p:spPr>
      </p:pic>
      <p:sp>
        <p:nvSpPr>
          <p:cNvPr id="301" name="Bemenet"/>
          <p:cNvSpPr txBox="1"/>
          <p:nvPr/>
        </p:nvSpPr>
        <p:spPr>
          <a:xfrm>
            <a:off x="313678" y="10108514"/>
            <a:ext cx="133959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lnSpc>
                <a:spcPct val="100000"/>
              </a:lnSpc>
              <a:spcBef>
                <a:spcPts val="0"/>
              </a:spcBef>
              <a:defRPr sz="2400"/>
            </a:lvl1pPr>
          </a:lstStyle>
          <a:p>
            <a:r>
              <a:t>Bemenet</a:t>
            </a:r>
          </a:p>
        </p:txBody>
      </p:sp>
      <p:sp>
        <p:nvSpPr>
          <p:cNvPr id="302" name="Eredmény"/>
          <p:cNvSpPr txBox="1"/>
          <p:nvPr/>
        </p:nvSpPr>
        <p:spPr>
          <a:xfrm>
            <a:off x="9060298" y="5521478"/>
            <a:ext cx="1486511"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lnSpc>
                <a:spcPct val="100000"/>
              </a:lnSpc>
              <a:spcBef>
                <a:spcPts val="0"/>
              </a:spcBef>
              <a:defRPr sz="2400"/>
            </a:lvl1pPr>
          </a:lstStyle>
          <a:p>
            <a:r>
              <a:t>Eredmény</a:t>
            </a:r>
          </a:p>
        </p:txBody>
      </p:sp>
      <p:pic>
        <p:nvPicPr>
          <p:cNvPr id="303" name="neuron network.png" descr="neuron network.png"/>
          <p:cNvPicPr>
            <a:picLocks noChangeAspect="1"/>
          </p:cNvPicPr>
          <p:nvPr/>
        </p:nvPicPr>
        <p:blipFill>
          <a:blip r:embed="rId9"/>
          <a:stretch>
            <a:fillRect/>
          </a:stretch>
        </p:blipFill>
        <p:spPr>
          <a:xfrm>
            <a:off x="986511" y="1335521"/>
            <a:ext cx="8833281" cy="8833282"/>
          </a:xfrm>
          <a:prstGeom prst="rect">
            <a:avLst/>
          </a:prstGeom>
          <a:ln w="12700">
            <a:miter lim="400000"/>
          </a:ln>
        </p:spPr>
      </p:pic>
      <p:pic>
        <p:nvPicPr>
          <p:cNvPr id="304" name="neuron network_2.png" descr="neuron network_2.png"/>
          <p:cNvPicPr>
            <a:picLocks noChangeAspect="1"/>
          </p:cNvPicPr>
          <p:nvPr/>
        </p:nvPicPr>
        <p:blipFill>
          <a:blip r:embed="rId10"/>
          <a:stretch>
            <a:fillRect/>
          </a:stretch>
        </p:blipFill>
        <p:spPr>
          <a:xfrm>
            <a:off x="986511" y="1335521"/>
            <a:ext cx="8833281" cy="8833282"/>
          </a:xfrm>
          <a:prstGeom prst="rect">
            <a:avLst/>
          </a:prstGeom>
          <a:ln w="12700">
            <a:miter lim="400000"/>
          </a:ln>
        </p:spPr>
      </p:pic>
      <p:sp>
        <p:nvSpPr>
          <p:cNvPr id="305" name="Arrow"/>
          <p:cNvSpPr/>
          <p:nvPr/>
        </p:nvSpPr>
        <p:spPr>
          <a:xfrm>
            <a:off x="11106068" y="7987103"/>
            <a:ext cx="2899745" cy="584456"/>
          </a:xfrm>
          <a:prstGeom prst="rightArrow">
            <a:avLst>
              <a:gd name="adj1" fmla="val 32000"/>
              <a:gd name="adj2" fmla="val 127074"/>
            </a:avLst>
          </a:prstGeom>
          <a:solidFill>
            <a:srgbClr val="FFFFFF"/>
          </a:solidFill>
          <a:ln w="25400">
            <a:solidFill>
              <a:schemeClr val="accent1"/>
            </a:solidFill>
          </a:ln>
        </p:spPr>
        <p:txBody>
          <a:bodyPr lIns="50800" tIns="50800" rIns="50800" bIns="50800" anchor="ctr"/>
          <a:lstStyle/>
          <a:p>
            <a:pPr algn="ctr" defTabSz="2438337">
              <a:lnSpc>
                <a:spcPct val="100000"/>
              </a:lnSpc>
              <a:spcBef>
                <a:spcPts val="0"/>
              </a:spcBef>
              <a:defRPr sz="2400">
                <a:solidFill>
                  <a:srgbClr val="000000"/>
                </a:solidFill>
              </a:defRPr>
            </a:pPr>
            <a:endParaRPr/>
          </a:p>
        </p:txBody>
      </p:sp>
      <p:sp>
        <p:nvSpPr>
          <p:cNvPr id="306" name="- Döntéshozatal, problémamegoldás…"/>
          <p:cNvSpPr txBox="1"/>
          <p:nvPr/>
        </p:nvSpPr>
        <p:spPr>
          <a:xfrm>
            <a:off x="7250300" y="8815525"/>
            <a:ext cx="5561434" cy="2530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0"/>
              </a:spcBef>
              <a:defRPr sz="2600">
                <a:latin typeface="Times Roman"/>
                <a:ea typeface="Times Roman"/>
                <a:cs typeface="Times Roman"/>
                <a:sym typeface="Times Roman"/>
              </a:defRPr>
            </a:pPr>
            <a:r>
              <a:t>- Döntéshozatal, problémamegoldás</a:t>
            </a:r>
          </a:p>
          <a:p>
            <a:pPr defTabSz="457200">
              <a:lnSpc>
                <a:spcPct val="100000"/>
              </a:lnSpc>
              <a:spcBef>
                <a:spcPts val="0"/>
              </a:spcBef>
              <a:defRPr sz="2600">
                <a:latin typeface="Times Roman"/>
                <a:ea typeface="Times Roman"/>
                <a:cs typeface="Times Roman"/>
                <a:sym typeface="Times Roman"/>
              </a:defRPr>
            </a:pPr>
            <a:r>
              <a:t>- Tervezés, koncentráció</a:t>
            </a:r>
          </a:p>
          <a:p>
            <a:pPr defTabSz="457200">
              <a:lnSpc>
                <a:spcPct val="100000"/>
              </a:lnSpc>
              <a:spcBef>
                <a:spcPts val="0"/>
              </a:spcBef>
              <a:defRPr sz="2600">
                <a:latin typeface="Times Roman"/>
                <a:ea typeface="Times Roman"/>
                <a:cs typeface="Times Roman"/>
                <a:sym typeface="Times Roman"/>
              </a:defRPr>
            </a:pPr>
            <a:r>
              <a:t>- Mozgásirányítás (motoros kéreg)</a:t>
            </a:r>
          </a:p>
          <a:p>
            <a:pPr defTabSz="457200">
              <a:lnSpc>
                <a:spcPct val="100000"/>
              </a:lnSpc>
              <a:spcBef>
                <a:spcPts val="0"/>
              </a:spcBef>
              <a:defRPr sz="2600">
                <a:latin typeface="Times Roman"/>
                <a:ea typeface="Times Roman"/>
                <a:cs typeface="Times Roman"/>
                <a:sym typeface="Times Roman"/>
              </a:defRPr>
            </a:pPr>
            <a:r>
              <a:t>- Beszédképzés (Broca-terület)</a:t>
            </a:r>
          </a:p>
          <a:p>
            <a:pPr defTabSz="457200">
              <a:lnSpc>
                <a:spcPct val="100000"/>
              </a:lnSpc>
              <a:spcBef>
                <a:spcPts val="0"/>
              </a:spcBef>
              <a:defRPr sz="2600">
                <a:latin typeface="Times Roman"/>
                <a:ea typeface="Times Roman"/>
                <a:cs typeface="Times Roman"/>
                <a:sym typeface="Times Roman"/>
              </a:defRPr>
            </a:pPr>
            <a:r>
              <a:t>- Személyiség, érzelmek szabályozása</a:t>
            </a:r>
          </a:p>
        </p:txBody>
      </p:sp>
      <p:sp>
        <p:nvSpPr>
          <p:cNvPr id="307" name="Tapintás, hő, fájdalom érzékelése…"/>
          <p:cNvSpPr txBox="1"/>
          <p:nvPr/>
        </p:nvSpPr>
        <p:spPr>
          <a:xfrm>
            <a:off x="1953984" y="10723792"/>
            <a:ext cx="5705439" cy="264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0"/>
              </a:spcBef>
              <a:defRPr sz="3300">
                <a:latin typeface="Times Roman"/>
                <a:ea typeface="Times Roman"/>
                <a:cs typeface="Times Roman"/>
                <a:sym typeface="Times Roman"/>
              </a:defRPr>
            </a:pPr>
            <a:r>
              <a:t>Tapintás, hő, fájdalom érzékelése</a:t>
            </a:r>
          </a:p>
          <a:p>
            <a:pPr defTabSz="457200">
              <a:lnSpc>
                <a:spcPct val="100000"/>
              </a:lnSpc>
              <a:spcBef>
                <a:spcPts val="0"/>
              </a:spcBef>
              <a:defRPr sz="3300">
                <a:latin typeface="Times Roman"/>
                <a:ea typeface="Times Roman"/>
                <a:cs typeface="Times Roman"/>
                <a:sym typeface="Times Roman"/>
              </a:defRPr>
            </a:pPr>
            <a:r>
              <a:t>Testérzékelés (testtudat)</a:t>
            </a:r>
          </a:p>
          <a:p>
            <a:pPr defTabSz="457200">
              <a:lnSpc>
                <a:spcPct val="100000"/>
              </a:lnSpc>
              <a:spcBef>
                <a:spcPts val="0"/>
              </a:spcBef>
              <a:defRPr sz="3300">
                <a:latin typeface="Times Roman"/>
                <a:ea typeface="Times Roman"/>
                <a:cs typeface="Times Roman"/>
                <a:sym typeface="Times Roman"/>
              </a:defRPr>
            </a:pPr>
            <a:r>
              <a:t>Térbeli tájékozódás</a:t>
            </a:r>
          </a:p>
          <a:p>
            <a:pPr defTabSz="457200">
              <a:lnSpc>
                <a:spcPct val="100000"/>
              </a:lnSpc>
              <a:spcBef>
                <a:spcPts val="0"/>
              </a:spcBef>
              <a:defRPr sz="3300">
                <a:latin typeface="Times Roman"/>
                <a:ea typeface="Times Roman"/>
                <a:cs typeface="Times Roman"/>
                <a:sym typeface="Times Roman"/>
              </a:defRPr>
            </a:pPr>
            <a:r>
              <a:t>Számolási képesség</a:t>
            </a:r>
          </a:p>
        </p:txBody>
      </p:sp>
      <p:sp>
        <p:nvSpPr>
          <p:cNvPr id="308" name="Arrow"/>
          <p:cNvSpPr/>
          <p:nvPr/>
        </p:nvSpPr>
        <p:spPr>
          <a:xfrm>
            <a:off x="13447038" y="8985439"/>
            <a:ext cx="2899745" cy="584456"/>
          </a:xfrm>
          <a:prstGeom prst="rightArrow">
            <a:avLst>
              <a:gd name="adj1" fmla="val 32000"/>
              <a:gd name="adj2" fmla="val 127074"/>
            </a:avLst>
          </a:prstGeom>
          <a:solidFill>
            <a:srgbClr val="FFFFFF"/>
          </a:solidFill>
          <a:ln w="25400">
            <a:solidFill>
              <a:schemeClr val="accent1"/>
            </a:solidFill>
          </a:ln>
        </p:spPr>
        <p:txBody>
          <a:bodyPr lIns="50800" tIns="50800" rIns="50800" bIns="50800" anchor="ctr"/>
          <a:lstStyle/>
          <a:p>
            <a:pPr algn="ctr" defTabSz="2438337">
              <a:lnSpc>
                <a:spcPct val="100000"/>
              </a:lnSpc>
              <a:spcBef>
                <a:spcPts val="0"/>
              </a:spcBef>
              <a:defRPr sz="2400">
                <a:solidFill>
                  <a:srgbClr val="000000"/>
                </a:solidFill>
              </a:defRPr>
            </a:pPr>
            <a:endParaRPr/>
          </a:p>
        </p:txBody>
      </p:sp>
      <p:sp>
        <p:nvSpPr>
          <p:cNvPr id="309" name="Halántéklebeny (temporális lebeny)…"/>
          <p:cNvSpPr txBox="1"/>
          <p:nvPr/>
        </p:nvSpPr>
        <p:spPr>
          <a:xfrm>
            <a:off x="7193264" y="8815525"/>
            <a:ext cx="5220581" cy="269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200"/>
              </a:spcBef>
              <a:defRPr sz="2600" b="1">
                <a:latin typeface="Times Roman"/>
                <a:ea typeface="Times Roman"/>
                <a:cs typeface="Times Roman"/>
                <a:sym typeface="Times Roman"/>
              </a:defRPr>
            </a:pPr>
            <a:r>
              <a:t>Halántéklebeny (temporális lebeny)</a:t>
            </a:r>
            <a:endParaRPr b="0"/>
          </a:p>
          <a:p>
            <a:pPr marL="457200" indent="-317500" defTabSz="457200">
              <a:lnSpc>
                <a:spcPct val="100000"/>
              </a:lnSpc>
              <a:spcBef>
                <a:spcPts val="0"/>
              </a:spcBef>
              <a:buClr>
                <a:srgbClr val="000000"/>
              </a:buClr>
              <a:buSzPct val="100000"/>
              <a:buFont typeface="Times Roman"/>
              <a:buChar char="•"/>
              <a:defRPr sz="2600">
                <a:latin typeface="Times Roman"/>
                <a:ea typeface="Times Roman"/>
                <a:cs typeface="Times Roman"/>
                <a:sym typeface="Times Roman"/>
              </a:defRPr>
            </a:pPr>
            <a:r>
              <a:t>Hallás és hangfeldolgozás</a:t>
            </a:r>
          </a:p>
          <a:p>
            <a:pPr marL="457200" indent="-317500" defTabSz="457200">
              <a:lnSpc>
                <a:spcPct val="100000"/>
              </a:lnSpc>
              <a:spcBef>
                <a:spcPts val="0"/>
              </a:spcBef>
              <a:buClr>
                <a:srgbClr val="000000"/>
              </a:buClr>
              <a:buSzPct val="100000"/>
              <a:buFont typeface="Times Roman"/>
              <a:buChar char="•"/>
              <a:defRPr sz="2600">
                <a:latin typeface="Times Roman"/>
                <a:ea typeface="Times Roman"/>
                <a:cs typeface="Times Roman"/>
                <a:sym typeface="Times Roman"/>
              </a:defRPr>
            </a:pPr>
            <a:r>
              <a:t>Nyelvértés (Wernicke-terület)</a:t>
            </a:r>
          </a:p>
          <a:p>
            <a:pPr marL="457200" indent="-317500" defTabSz="457200">
              <a:lnSpc>
                <a:spcPct val="100000"/>
              </a:lnSpc>
              <a:spcBef>
                <a:spcPts val="0"/>
              </a:spcBef>
              <a:buClr>
                <a:srgbClr val="000000"/>
              </a:buClr>
              <a:buSzPct val="100000"/>
              <a:buFont typeface="Times Roman"/>
              <a:buChar char="•"/>
              <a:defRPr sz="2600">
                <a:latin typeface="Times Roman"/>
                <a:ea typeface="Times Roman"/>
                <a:cs typeface="Times Roman"/>
                <a:sym typeface="Times Roman"/>
              </a:defRPr>
            </a:pPr>
            <a:r>
              <a:t>Memória és tanulás (hippocampus)</a:t>
            </a:r>
          </a:p>
          <a:p>
            <a:pPr marL="457200" indent="-317500" defTabSz="457200">
              <a:lnSpc>
                <a:spcPct val="100000"/>
              </a:lnSpc>
              <a:spcBef>
                <a:spcPts val="0"/>
              </a:spcBef>
              <a:buClr>
                <a:srgbClr val="000000"/>
              </a:buClr>
              <a:buSzPct val="100000"/>
              <a:buFont typeface="Times Roman"/>
              <a:buChar char="•"/>
              <a:defRPr sz="2600">
                <a:latin typeface="Times Roman"/>
                <a:ea typeface="Times Roman"/>
                <a:cs typeface="Times Roman"/>
                <a:sym typeface="Times Roman"/>
              </a:defRPr>
            </a:pPr>
            <a:r>
              <a:t>Érzelmek feldolgozása</a:t>
            </a:r>
          </a:p>
        </p:txBody>
      </p:sp>
      <p:sp>
        <p:nvSpPr>
          <p:cNvPr id="310" name="Nyakszirti lebeny (occipitális lebeny)…"/>
          <p:cNvSpPr txBox="1"/>
          <p:nvPr/>
        </p:nvSpPr>
        <p:spPr>
          <a:xfrm>
            <a:off x="19112552" y="6689921"/>
            <a:ext cx="4797395" cy="167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200"/>
              </a:spcBef>
              <a:defRPr sz="2300" b="1">
                <a:latin typeface="Times Roman"/>
                <a:ea typeface="Times Roman"/>
                <a:cs typeface="Times Roman"/>
                <a:sym typeface="Times Roman"/>
              </a:defRPr>
            </a:pPr>
            <a:r>
              <a:t>Nyakszirti lebeny (occipitális lebeny)</a:t>
            </a:r>
            <a:endParaRPr b="0"/>
          </a:p>
          <a:p>
            <a:pPr marL="457200" indent="-317500" defTabSz="457200">
              <a:lnSpc>
                <a:spcPct val="100000"/>
              </a:lnSpc>
              <a:spcBef>
                <a:spcPts val="0"/>
              </a:spcBef>
              <a:buClr>
                <a:srgbClr val="000000"/>
              </a:buClr>
              <a:buSzPct val="100000"/>
              <a:buFont typeface="Times Roman"/>
              <a:buChar char="•"/>
              <a:defRPr sz="2300">
                <a:latin typeface="Times Roman"/>
                <a:ea typeface="Times Roman"/>
                <a:cs typeface="Times Roman"/>
                <a:sym typeface="Times Roman"/>
              </a:defRPr>
            </a:pPr>
            <a:r>
              <a:t>Látás feldolgozása</a:t>
            </a:r>
          </a:p>
          <a:p>
            <a:pPr marL="457200" indent="-317500" defTabSz="457200">
              <a:lnSpc>
                <a:spcPct val="100000"/>
              </a:lnSpc>
              <a:spcBef>
                <a:spcPts val="0"/>
              </a:spcBef>
              <a:buClr>
                <a:srgbClr val="000000"/>
              </a:buClr>
              <a:buSzPct val="100000"/>
              <a:buFont typeface="Times Roman"/>
              <a:buChar char="•"/>
              <a:defRPr sz="2300">
                <a:latin typeface="Times Roman"/>
                <a:ea typeface="Times Roman"/>
                <a:cs typeface="Times Roman"/>
                <a:sym typeface="Times Roman"/>
              </a:defRPr>
            </a:pPr>
            <a:r>
              <a:t>Színek, formák, mozgás felismerése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0"/>
                                        </p:tgtEl>
                                        <p:attrNameLst>
                                          <p:attrName>style.visibility</p:attrName>
                                        </p:attrNameLst>
                                      </p:cBhvr>
                                      <p:to>
                                        <p:strVal val="visible"/>
                                      </p:to>
                                    </p:set>
                                    <p:anim calcmode="lin" valueType="num">
                                      <p:cBhvr>
                                        <p:cTn id="7" dur="2500" fill="hold"/>
                                        <p:tgtEl>
                                          <p:spTgt spid="300"/>
                                        </p:tgtEl>
                                        <p:attrNameLst>
                                          <p:attrName>ppt_w</p:attrName>
                                        </p:attrNameLst>
                                      </p:cBhvr>
                                      <p:tavLst>
                                        <p:tav tm="0">
                                          <p:val>
                                            <p:fltVal val="0"/>
                                          </p:val>
                                        </p:tav>
                                        <p:tav tm="100000">
                                          <p:val>
                                            <p:strVal val="#ppt_w"/>
                                          </p:val>
                                        </p:tav>
                                      </p:tavLst>
                                    </p:anim>
                                    <p:anim calcmode="lin" valueType="num">
                                      <p:cBhvr>
                                        <p:cTn id="8" dur="2500" fill="hold"/>
                                        <p:tgtEl>
                                          <p:spTgt spid="30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297"/>
                                        </p:tgtEl>
                                        <p:attrNameLst>
                                          <p:attrName>style.visibility</p:attrName>
                                        </p:attrNameLst>
                                      </p:cBhvr>
                                      <p:to>
                                        <p:strVal val="visible"/>
                                      </p:to>
                                    </p:set>
                                  </p:childTnLst>
                                </p:cTn>
                              </p:par>
                            </p:childTnLst>
                          </p:cTn>
                        </p:par>
                        <p:par>
                          <p:cTn id="13" fill="hold">
                            <p:stCondLst>
                              <p:cond delay="0"/>
                            </p:stCondLst>
                            <p:childTnLst>
                              <p:par>
                                <p:cTn id="14" presetID="-1" presetClass="path" presetSubtype="0" accel="50000" decel="50000" fill="hold" nodeType="afterEffect">
                                  <p:stCondLst>
                                    <p:cond delay="0"/>
                                  </p:stCondLst>
                                  <p:childTnLst>
                                    <p:animMotion origin="layout" path="M 0.000000 0.000000 L 0.270414 -0.174478" pathEditMode="relative">
                                      <p:cBhvr>
                                        <p:cTn id="15" dur="2000" fill="hold"/>
                                        <p:tgtEl>
                                          <p:spTgt spid="297"/>
                                        </p:tgtEl>
                                        <p:attrNameLst>
                                          <p:attrName>ppt_x</p:attrName>
                                          <p:attrName>ppt_y</p:attrName>
                                        </p:attrNameLst>
                                      </p:cBhvr>
                                    </p:animMotion>
                                  </p:childTnLst>
                                </p:cTn>
                              </p:par>
                            </p:childTnLst>
                          </p:cTn>
                        </p:par>
                        <p:par>
                          <p:cTn id="16" fill="hold">
                            <p:stCondLst>
                              <p:cond delay="2000"/>
                            </p:stCondLst>
                            <p:childTnLst>
                              <p:par>
                                <p:cTn id="17" presetID="1" presetClass="exit" presetSubtype="0" fill="hold" grpId="4" nodeType="afterEffect">
                                  <p:stCondLst>
                                    <p:cond delay="0"/>
                                  </p:stCondLst>
                                  <p:iterate>
                                    <p:tmAbs val="0"/>
                                  </p:iterate>
                                  <p:childTnLst>
                                    <p:set>
                                      <p:cBhvr>
                                        <p:cTn id="18" fill="hold">
                                          <p:stCondLst>
                                            <p:cond delay="0"/>
                                          </p:stCondLst>
                                        </p:cTn>
                                        <p:tgtEl>
                                          <p:spTgt spid="297"/>
                                        </p:tgtEl>
                                        <p:attrNameLst>
                                          <p:attrName>style.visibility</p:attrName>
                                        </p:attrNameLst>
                                      </p:cBhvr>
                                      <p:to>
                                        <p:strVal val="hidden"/>
                                      </p:to>
                                    </p:set>
                                  </p:childTnLst>
                                </p:cTn>
                              </p:par>
                            </p:childTnLst>
                          </p:cTn>
                        </p:par>
                        <p:par>
                          <p:cTn id="19" fill="hold">
                            <p:stCondLst>
                              <p:cond delay="2000"/>
                            </p:stCondLst>
                            <p:childTnLst>
                              <p:par>
                                <p:cTn id="20" presetID="4" presetClass="entr" presetSubtype="32" fill="hold" grpId="5" nodeType="afterEffect">
                                  <p:stCondLst>
                                    <p:cond delay="0"/>
                                  </p:stCondLst>
                                  <p:iterate>
                                    <p:tmAbs val="0"/>
                                  </p:iterate>
                                  <p:childTnLst>
                                    <p:set>
                                      <p:cBhvr>
                                        <p:cTn id="21" fill="hold"/>
                                        <p:tgtEl>
                                          <p:spTgt spid="289"/>
                                        </p:tgtEl>
                                        <p:attrNameLst>
                                          <p:attrName>style.visibility</p:attrName>
                                        </p:attrNameLst>
                                      </p:cBhvr>
                                      <p:to>
                                        <p:strVal val="visible"/>
                                      </p:to>
                                    </p:set>
                                    <p:animEffect transition="in" filter="box(out)">
                                      <p:cBhvr>
                                        <p:cTn id="22" dur="1000"/>
                                        <p:tgtEl>
                                          <p:spTgt spid="28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6" nodeType="clickEffect">
                                  <p:stCondLst>
                                    <p:cond delay="0"/>
                                  </p:stCondLst>
                                  <p:iterate>
                                    <p:tmAbs val="0"/>
                                  </p:iterate>
                                  <p:childTnLst>
                                    <p:animEffect transition="out" filter="box(in)">
                                      <p:cBhvr>
                                        <p:cTn id="26" dur="2000" fill="hold"/>
                                        <p:tgtEl>
                                          <p:spTgt spid="289"/>
                                        </p:tgtEl>
                                      </p:cBhvr>
                                    </p:animEffect>
                                    <p:set>
                                      <p:cBhvr>
                                        <p:cTn id="27" fill="hold">
                                          <p:stCondLst>
                                            <p:cond delay="1999"/>
                                          </p:stCondLst>
                                        </p:cTn>
                                        <p:tgtEl>
                                          <p:spTgt spid="289"/>
                                        </p:tgtEl>
                                        <p:attrNameLst>
                                          <p:attrName>style.visibility</p:attrName>
                                        </p:attrNameLst>
                                      </p:cBhvr>
                                      <p:to>
                                        <p:strVal val="hidden"/>
                                      </p:to>
                                    </p:set>
                                  </p:childTnLst>
                                </p:cTn>
                              </p:par>
                            </p:childTnLst>
                          </p:cTn>
                        </p:par>
                        <p:par>
                          <p:cTn id="28" fill="hold">
                            <p:stCondLst>
                              <p:cond delay="2000"/>
                            </p:stCondLst>
                            <p:childTnLst>
                              <p:par>
                                <p:cTn id="29" presetID="1" presetClass="entr" presetSubtype="0" fill="hold" grpId="7" nodeType="afterEffect">
                                  <p:stCondLst>
                                    <p:cond delay="0"/>
                                  </p:stCondLst>
                                  <p:iterate>
                                    <p:tmAbs val="0"/>
                                  </p:iterate>
                                  <p:childTnLst>
                                    <p:set>
                                      <p:cBhvr>
                                        <p:cTn id="30" fill="hold"/>
                                        <p:tgtEl>
                                          <p:spTgt spid="3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8" nodeType="clickEffect">
                                  <p:stCondLst>
                                    <p:cond delay="0"/>
                                  </p:stCondLst>
                                  <p:iterate>
                                    <p:tmAbs val="0"/>
                                  </p:iterate>
                                  <p:childTnLst>
                                    <p:set>
                                      <p:cBhvr>
                                        <p:cTn id="34" fill="hold"/>
                                        <p:tgtEl>
                                          <p:spTgt spid="303"/>
                                        </p:tgtEl>
                                        <p:attrNameLst>
                                          <p:attrName>style.visibility</p:attrName>
                                        </p:attrNameLst>
                                      </p:cBhvr>
                                      <p:to>
                                        <p:strVal val="visible"/>
                                      </p:to>
                                    </p:set>
                                    <p:animEffect transition="in" filter="box(out)">
                                      <p:cBhvr>
                                        <p:cTn id="35" dur="1000"/>
                                        <p:tgtEl>
                                          <p:spTgt spid="30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9" nodeType="clickEffect">
                                  <p:stCondLst>
                                    <p:cond delay="0"/>
                                  </p:stCondLst>
                                  <p:iterate>
                                    <p:tmAbs val="0"/>
                                  </p:iterate>
                                  <p:childTnLst>
                                    <p:set>
                                      <p:cBhvr>
                                        <p:cTn id="39" fill="hold">
                                          <p:stCondLst>
                                            <p:cond delay="0"/>
                                          </p:stCondLst>
                                        </p:cTn>
                                        <p:tgtEl>
                                          <p:spTgt spid="303"/>
                                        </p:tgtEl>
                                        <p:attrNameLst>
                                          <p:attrName>style.visibility</p:attrName>
                                        </p:attrNameLst>
                                      </p:cBhvr>
                                      <p:to>
                                        <p:strVal val="hidden"/>
                                      </p:to>
                                    </p:set>
                                  </p:childTnLst>
                                </p:cTn>
                              </p:par>
                            </p:childTnLst>
                          </p:cTn>
                        </p:par>
                        <p:par>
                          <p:cTn id="40" fill="hold">
                            <p:stCondLst>
                              <p:cond delay="0"/>
                            </p:stCondLst>
                            <p:childTnLst>
                              <p:par>
                                <p:cTn id="41" presetID="10" presetClass="entr" fill="hold" grpId="10" nodeType="afterEffect">
                                  <p:stCondLst>
                                    <p:cond delay="0"/>
                                  </p:stCondLst>
                                  <p:iterate>
                                    <p:tmAbs val="0"/>
                                  </p:iterate>
                                  <p:childTnLst>
                                    <p:set>
                                      <p:cBhvr>
                                        <p:cTn id="42" fill="hold"/>
                                        <p:tgtEl>
                                          <p:spTgt spid="287"/>
                                        </p:tgtEl>
                                        <p:attrNameLst>
                                          <p:attrName>style.visibility</p:attrName>
                                        </p:attrNameLst>
                                      </p:cBhvr>
                                      <p:to>
                                        <p:strVal val="visible"/>
                                      </p:to>
                                    </p:set>
                                    <p:animEffect transition="in" filter="fade">
                                      <p:cBhvr>
                                        <p:cTn id="43" dur="1500"/>
                                        <p:tgtEl>
                                          <p:spTgt spid="287"/>
                                        </p:tgtEl>
                                      </p:cBhvr>
                                    </p:animEffect>
                                  </p:childTnLst>
                                </p:cTn>
                              </p:par>
                            </p:childTnLst>
                          </p:cTn>
                        </p:par>
                        <p:par>
                          <p:cTn id="44" fill="hold">
                            <p:stCondLst>
                              <p:cond delay="1500"/>
                            </p:stCondLst>
                            <p:childTnLst>
                              <p:par>
                                <p:cTn id="45" presetID="23" presetClass="exit" presetSubtype="32" fill="hold" grpId="11" nodeType="afterEffect">
                                  <p:stCondLst>
                                    <p:cond delay="0"/>
                                  </p:stCondLst>
                                  <p:iterate>
                                    <p:tmAbs val="0"/>
                                  </p:iterate>
                                  <p:childTnLst>
                                    <p:anim calcmode="lin" valueType="num">
                                      <p:cBhvr>
                                        <p:cTn id="46" dur="2500" fill="hold"/>
                                        <p:tgtEl>
                                          <p:spTgt spid="300"/>
                                        </p:tgtEl>
                                        <p:attrNameLst>
                                          <p:attrName>ppt_w</p:attrName>
                                        </p:attrNameLst>
                                      </p:cBhvr>
                                      <p:tavLst>
                                        <p:tav tm="0">
                                          <p:val>
                                            <p:strVal val="ppt_w"/>
                                          </p:val>
                                        </p:tav>
                                        <p:tav tm="100000">
                                          <p:val>
                                            <p:fltVal val="0"/>
                                          </p:val>
                                        </p:tav>
                                      </p:tavLst>
                                    </p:anim>
                                    <p:anim calcmode="lin" valueType="num">
                                      <p:cBhvr>
                                        <p:cTn id="47" dur="2500" fill="hold"/>
                                        <p:tgtEl>
                                          <p:spTgt spid="300"/>
                                        </p:tgtEl>
                                        <p:attrNameLst>
                                          <p:attrName>ppt_h</p:attrName>
                                        </p:attrNameLst>
                                      </p:cBhvr>
                                      <p:tavLst>
                                        <p:tav tm="0">
                                          <p:val>
                                            <p:strVal val="ppt_h"/>
                                          </p:val>
                                        </p:tav>
                                        <p:tav tm="100000">
                                          <p:val>
                                            <p:fltVal val="0"/>
                                          </p:val>
                                        </p:tav>
                                      </p:tavLst>
                                    </p:anim>
                                    <p:set>
                                      <p:cBhvr>
                                        <p:cTn id="48" fill="hold">
                                          <p:stCondLst>
                                            <p:cond delay="2499"/>
                                          </p:stCondLst>
                                        </p:cTn>
                                        <p:tgtEl>
                                          <p:spTgt spid="300"/>
                                        </p:tgtEl>
                                        <p:attrNameLst>
                                          <p:attrName>style.visibility</p:attrName>
                                        </p:attrNameLst>
                                      </p:cBhvr>
                                      <p:to>
                                        <p:strVal val="hidden"/>
                                      </p:to>
                                    </p:set>
                                  </p:childTnLst>
                                </p:cTn>
                              </p:par>
                            </p:childTnLst>
                          </p:cTn>
                        </p:par>
                        <p:par>
                          <p:cTn id="49" fill="hold">
                            <p:stCondLst>
                              <p:cond delay="4000"/>
                            </p:stCondLst>
                            <p:childTnLst>
                              <p:par>
                                <p:cTn id="50" presetID="23" presetClass="entr" presetSubtype="16" fill="hold" grpId="12" nodeType="afterEffect">
                                  <p:stCondLst>
                                    <p:cond delay="0"/>
                                  </p:stCondLst>
                                  <p:iterate>
                                    <p:tmAbs val="0"/>
                                  </p:iterate>
                                  <p:childTnLst>
                                    <p:set>
                                      <p:cBhvr>
                                        <p:cTn id="51" fill="hold"/>
                                        <p:tgtEl>
                                          <p:spTgt spid="288"/>
                                        </p:tgtEl>
                                        <p:attrNameLst>
                                          <p:attrName>style.visibility</p:attrName>
                                        </p:attrNameLst>
                                      </p:cBhvr>
                                      <p:to>
                                        <p:strVal val="visible"/>
                                      </p:to>
                                    </p:set>
                                    <p:anim calcmode="lin" valueType="num">
                                      <p:cBhvr>
                                        <p:cTn id="52" dur="750" fill="hold"/>
                                        <p:tgtEl>
                                          <p:spTgt spid="288"/>
                                        </p:tgtEl>
                                        <p:attrNameLst>
                                          <p:attrName>ppt_w</p:attrName>
                                        </p:attrNameLst>
                                      </p:cBhvr>
                                      <p:tavLst>
                                        <p:tav tm="0">
                                          <p:val>
                                            <p:fltVal val="0"/>
                                          </p:val>
                                        </p:tav>
                                        <p:tav tm="100000">
                                          <p:val>
                                            <p:strVal val="#ppt_w"/>
                                          </p:val>
                                        </p:tav>
                                      </p:tavLst>
                                    </p:anim>
                                    <p:anim calcmode="lin" valueType="num">
                                      <p:cBhvr>
                                        <p:cTn id="53" dur="750" fill="hold"/>
                                        <p:tgtEl>
                                          <p:spTgt spid="288"/>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13" nodeType="clickEffect">
                                  <p:stCondLst>
                                    <p:cond delay="0"/>
                                  </p:stCondLst>
                                  <p:iterate>
                                    <p:tmAbs val="0"/>
                                  </p:iterate>
                                  <p:childTnLst>
                                    <p:set>
                                      <p:cBhvr>
                                        <p:cTn id="57" fill="hold"/>
                                        <p:tgtEl>
                                          <p:spTgt spid="301"/>
                                        </p:tgtEl>
                                        <p:attrNameLst>
                                          <p:attrName>style.visibility</p:attrName>
                                        </p:attrNameLst>
                                      </p:cBhvr>
                                      <p:to>
                                        <p:strVal val="visible"/>
                                      </p:to>
                                    </p:set>
                                    <p:anim calcmode="lin" valueType="num">
                                      <p:cBhvr>
                                        <p:cTn id="58" dur="1000" fill="hold"/>
                                        <p:tgtEl>
                                          <p:spTgt spid="301"/>
                                        </p:tgtEl>
                                        <p:attrNameLst>
                                          <p:attrName>ppt_x</p:attrName>
                                        </p:attrNameLst>
                                      </p:cBhvr>
                                      <p:tavLst>
                                        <p:tav tm="0">
                                          <p:val>
                                            <p:strVal val="0-#ppt_w/2"/>
                                          </p:val>
                                        </p:tav>
                                        <p:tav tm="100000">
                                          <p:val>
                                            <p:strVal val="#ppt_x"/>
                                          </p:val>
                                        </p:tav>
                                      </p:tavLst>
                                    </p:anim>
                                    <p:anim calcmode="lin" valueType="num">
                                      <p:cBhvr>
                                        <p:cTn id="59" dur="1000" fill="hold"/>
                                        <p:tgtEl>
                                          <p:spTgt spid="30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14" nodeType="clickEffect">
                                  <p:stCondLst>
                                    <p:cond delay="0"/>
                                  </p:stCondLst>
                                  <p:iterate>
                                    <p:tmAbs val="0"/>
                                  </p:iterate>
                                  <p:childTnLst>
                                    <p:set>
                                      <p:cBhvr>
                                        <p:cTn id="63" fill="hold"/>
                                        <p:tgtEl>
                                          <p:spTgt spid="302"/>
                                        </p:tgtEl>
                                        <p:attrNameLst>
                                          <p:attrName>style.visibility</p:attrName>
                                        </p:attrNameLst>
                                      </p:cBhvr>
                                      <p:to>
                                        <p:strVal val="visible"/>
                                      </p:to>
                                    </p:set>
                                    <p:anim calcmode="lin" valueType="num">
                                      <p:cBhvr>
                                        <p:cTn id="64" dur="1000" fill="hold"/>
                                        <p:tgtEl>
                                          <p:spTgt spid="302"/>
                                        </p:tgtEl>
                                        <p:attrNameLst>
                                          <p:attrName>ppt_x</p:attrName>
                                        </p:attrNameLst>
                                      </p:cBhvr>
                                      <p:tavLst>
                                        <p:tav tm="0">
                                          <p:val>
                                            <p:strVal val="0-#ppt_w/2"/>
                                          </p:val>
                                        </p:tav>
                                        <p:tav tm="100000">
                                          <p:val>
                                            <p:strVal val="#ppt_x"/>
                                          </p:val>
                                        </p:tav>
                                      </p:tavLst>
                                    </p:anim>
                                    <p:anim calcmode="lin" valueType="num">
                                      <p:cBhvr>
                                        <p:cTn id="65" dur="1000" fill="hold"/>
                                        <p:tgtEl>
                                          <p:spTgt spid="30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15" nodeType="clickEffect">
                                  <p:stCondLst>
                                    <p:cond delay="0"/>
                                  </p:stCondLst>
                                  <p:iterate>
                                    <p:tmAbs val="0"/>
                                  </p:iterate>
                                  <p:childTnLst>
                                    <p:set>
                                      <p:cBhvr>
                                        <p:cTn id="69" fill="hold"/>
                                        <p:tgtEl>
                                          <p:spTgt spid="290"/>
                                        </p:tgtEl>
                                        <p:attrNameLst>
                                          <p:attrName>style.visibility</p:attrName>
                                        </p:attrNameLst>
                                      </p:cBhvr>
                                      <p:to>
                                        <p:strVal val="visible"/>
                                      </p:to>
                                    </p:set>
                                    <p:animEffect transition="in" filter="wipe(left)">
                                      <p:cBhvr>
                                        <p:cTn id="70" dur="1000"/>
                                        <p:tgtEl>
                                          <p:spTgt spid="290"/>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6" nodeType="clickEffect">
                                  <p:stCondLst>
                                    <p:cond delay="0"/>
                                  </p:stCondLst>
                                  <p:iterate>
                                    <p:tmAbs val="0"/>
                                  </p:iterate>
                                  <p:childTnLst>
                                    <p:set>
                                      <p:cBhvr>
                                        <p:cTn id="74" fill="hold"/>
                                        <p:tgtEl>
                                          <p:spTgt spid="305"/>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grpId="17" nodeType="afterEffect">
                                  <p:stCondLst>
                                    <p:cond delay="0"/>
                                  </p:stCondLst>
                                  <p:iterate>
                                    <p:tmAbs val="0"/>
                                  </p:iterate>
                                  <p:childTnLst>
                                    <p:set>
                                      <p:cBhvr>
                                        <p:cTn id="77" fill="hold"/>
                                        <p:tgtEl>
                                          <p:spTgt spid="30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path" presetSubtype="0" accel="50000" decel="50000" fill="hold" nodeType="clickEffect">
                                  <p:stCondLst>
                                    <p:cond delay="0"/>
                                  </p:stCondLst>
                                  <p:childTnLst>
                                    <p:animMotion origin="layout" path="M 0.000000 0.000000 L 0.129711 -0.074087" pathEditMode="relative">
                                      <p:cBhvr>
                                        <p:cTn id="81" dur="600" fill="hold"/>
                                        <p:tgtEl>
                                          <p:spTgt spid="305"/>
                                        </p:tgtEl>
                                        <p:attrNameLst>
                                          <p:attrName>ppt_x</p:attrName>
                                          <p:attrName>ppt_y</p:attrName>
                                        </p:attrNameLst>
                                      </p:cBhvr>
                                    </p:animMotion>
                                  </p:childTnLst>
                                </p:cTn>
                              </p:par>
                            </p:childTnLst>
                          </p:cTn>
                        </p:par>
                        <p:par>
                          <p:cTn id="82" fill="hold">
                            <p:stCondLst>
                              <p:cond delay="600"/>
                            </p:stCondLst>
                            <p:childTnLst>
                              <p:par>
                                <p:cTn id="83" presetID="23" presetClass="exit" presetSubtype="32" fill="hold" grpId="19" nodeType="afterEffect">
                                  <p:stCondLst>
                                    <p:cond delay="0"/>
                                  </p:stCondLst>
                                  <p:iterate>
                                    <p:tmAbs val="0"/>
                                  </p:iterate>
                                  <p:childTnLst>
                                    <p:anim calcmode="lin" valueType="num">
                                      <p:cBhvr>
                                        <p:cTn id="84" dur="400" fill="hold"/>
                                        <p:tgtEl>
                                          <p:spTgt spid="306"/>
                                        </p:tgtEl>
                                        <p:attrNameLst>
                                          <p:attrName>ppt_w</p:attrName>
                                        </p:attrNameLst>
                                      </p:cBhvr>
                                      <p:tavLst>
                                        <p:tav tm="0">
                                          <p:val>
                                            <p:strVal val="ppt_w"/>
                                          </p:val>
                                        </p:tav>
                                        <p:tav tm="100000">
                                          <p:val>
                                            <p:fltVal val="0"/>
                                          </p:val>
                                        </p:tav>
                                      </p:tavLst>
                                    </p:anim>
                                    <p:anim calcmode="lin" valueType="num">
                                      <p:cBhvr>
                                        <p:cTn id="85" dur="400" fill="hold"/>
                                        <p:tgtEl>
                                          <p:spTgt spid="306"/>
                                        </p:tgtEl>
                                        <p:attrNameLst>
                                          <p:attrName>ppt_h</p:attrName>
                                        </p:attrNameLst>
                                      </p:cBhvr>
                                      <p:tavLst>
                                        <p:tav tm="0">
                                          <p:val>
                                            <p:strVal val="ppt_h"/>
                                          </p:val>
                                        </p:tav>
                                        <p:tav tm="100000">
                                          <p:val>
                                            <p:fltVal val="0"/>
                                          </p:val>
                                        </p:tav>
                                      </p:tavLst>
                                    </p:anim>
                                    <p:set>
                                      <p:cBhvr>
                                        <p:cTn id="86" fill="hold">
                                          <p:stCondLst>
                                            <p:cond delay="399"/>
                                          </p:stCondLst>
                                        </p:cTn>
                                        <p:tgtEl>
                                          <p:spTgt spid="306"/>
                                        </p:tgtEl>
                                        <p:attrNameLst>
                                          <p:attrName>style.visibility</p:attrName>
                                        </p:attrNameLst>
                                      </p:cBhvr>
                                      <p:to>
                                        <p:strVal val="hidden"/>
                                      </p:to>
                                    </p:set>
                                  </p:childTnLst>
                                </p:cTn>
                              </p:par>
                            </p:childTnLst>
                          </p:cTn>
                        </p:par>
                        <p:par>
                          <p:cTn id="87" fill="hold">
                            <p:stCondLst>
                              <p:cond delay="1000"/>
                            </p:stCondLst>
                            <p:childTnLst>
                              <p:par>
                                <p:cTn id="88" presetID="1" presetClass="entr" presetSubtype="0" fill="hold" grpId="20" nodeType="afterEffect">
                                  <p:stCondLst>
                                    <p:cond delay="0"/>
                                  </p:stCondLst>
                                  <p:iterate>
                                    <p:tmAbs val="0"/>
                                  </p:iterate>
                                  <p:childTnLst>
                                    <p:set>
                                      <p:cBhvr>
                                        <p:cTn id="89" fill="hold"/>
                                        <p:tgtEl>
                                          <p:spTgt spid="307"/>
                                        </p:tgtEl>
                                        <p:attrNameLst>
                                          <p:attrName>style.visibility</p:attrName>
                                        </p:attrNameLst>
                                      </p:cBhvr>
                                      <p:to>
                                        <p:strVal val="visible"/>
                                      </p:to>
                                    </p:set>
                                  </p:childTnLst>
                                </p:cTn>
                              </p:par>
                            </p:childTnLst>
                          </p:cTn>
                        </p:par>
                        <p:par>
                          <p:cTn id="90" fill="hold">
                            <p:stCondLst>
                              <p:cond delay="0"/>
                            </p:stCondLst>
                            <p:childTnLst>
                              <p:par>
                                <p:cTn id="91" presetID="-1" presetClass="path" presetSubtype="0" accel="50000" decel="50000" fill="hold" nodeType="afterEffect">
                                  <p:stCondLst>
                                    <p:cond delay="0"/>
                                  </p:stCondLst>
                                  <p:childTnLst>
                                    <p:animMotion origin="layout" path="M 0.000000 0.000000 L 0.221797 -0.159485" pathEditMode="relative">
                                      <p:cBhvr>
                                        <p:cTn id="92" dur="800" fill="hold"/>
                                        <p:tgtEl>
                                          <p:spTgt spid="307"/>
                                        </p:tgtEl>
                                        <p:attrNameLst>
                                          <p:attrName>ppt_x</p:attrName>
                                          <p:attrName>ppt_y</p:attrName>
                                        </p:attrNameLst>
                                      </p:cBhvr>
                                    </p:animMotion>
                                  </p:childTnLst>
                                </p:cTn>
                              </p:par>
                            </p:childTnLst>
                          </p:cTn>
                        </p:par>
                      </p:childTnLst>
                    </p:cTn>
                  </p:par>
                  <p:par>
                    <p:cTn id="93" fill="hold">
                      <p:stCondLst>
                        <p:cond delay="indefinite"/>
                      </p:stCondLst>
                      <p:childTnLst>
                        <p:par>
                          <p:cTn id="94" fill="hold">
                            <p:stCondLst>
                              <p:cond delay="0"/>
                            </p:stCondLst>
                            <p:childTnLst>
                              <p:par>
                                <p:cTn id="95" presetID="23" presetClass="exit" presetSubtype="32" fill="hold" grpId="22" nodeType="clickEffect">
                                  <p:stCondLst>
                                    <p:cond delay="0"/>
                                  </p:stCondLst>
                                  <p:iterate>
                                    <p:tmAbs val="0"/>
                                  </p:iterate>
                                  <p:childTnLst>
                                    <p:anim calcmode="lin" valueType="num">
                                      <p:cBhvr>
                                        <p:cTn id="96" dur="900" fill="hold"/>
                                        <p:tgtEl>
                                          <p:spTgt spid="305"/>
                                        </p:tgtEl>
                                        <p:attrNameLst>
                                          <p:attrName>ppt_w</p:attrName>
                                        </p:attrNameLst>
                                      </p:cBhvr>
                                      <p:tavLst>
                                        <p:tav tm="0">
                                          <p:val>
                                            <p:strVal val="ppt_w"/>
                                          </p:val>
                                        </p:tav>
                                        <p:tav tm="100000">
                                          <p:val>
                                            <p:fltVal val="0"/>
                                          </p:val>
                                        </p:tav>
                                      </p:tavLst>
                                    </p:anim>
                                    <p:anim calcmode="lin" valueType="num">
                                      <p:cBhvr>
                                        <p:cTn id="97" dur="900" fill="hold"/>
                                        <p:tgtEl>
                                          <p:spTgt spid="305"/>
                                        </p:tgtEl>
                                        <p:attrNameLst>
                                          <p:attrName>ppt_h</p:attrName>
                                        </p:attrNameLst>
                                      </p:cBhvr>
                                      <p:tavLst>
                                        <p:tav tm="0">
                                          <p:val>
                                            <p:strVal val="ppt_h"/>
                                          </p:val>
                                        </p:tav>
                                        <p:tav tm="100000">
                                          <p:val>
                                            <p:fltVal val="0"/>
                                          </p:val>
                                        </p:tav>
                                      </p:tavLst>
                                    </p:anim>
                                    <p:set>
                                      <p:cBhvr>
                                        <p:cTn id="98" fill="hold">
                                          <p:stCondLst>
                                            <p:cond delay="899"/>
                                          </p:stCondLst>
                                        </p:cTn>
                                        <p:tgtEl>
                                          <p:spTgt spid="305"/>
                                        </p:tgtEl>
                                        <p:attrNameLst>
                                          <p:attrName>style.visibility</p:attrName>
                                        </p:attrNameLst>
                                      </p:cBhvr>
                                      <p:to>
                                        <p:strVal val="hidden"/>
                                      </p:to>
                                    </p:set>
                                  </p:childTnLst>
                                </p:cTn>
                              </p:par>
                            </p:childTnLst>
                          </p:cTn>
                        </p:par>
                        <p:par>
                          <p:cTn id="99" fill="hold">
                            <p:stCondLst>
                              <p:cond delay="900"/>
                            </p:stCondLst>
                            <p:childTnLst>
                              <p:par>
                                <p:cTn id="100" presetID="1" presetClass="entr" presetSubtype="0" fill="hold" grpId="23" nodeType="afterEffect">
                                  <p:stCondLst>
                                    <p:cond delay="0"/>
                                  </p:stCondLst>
                                  <p:iterate>
                                    <p:tmAbs val="0"/>
                                  </p:iterate>
                                  <p:childTnLst>
                                    <p:set>
                                      <p:cBhvr>
                                        <p:cTn id="101" fill="hold"/>
                                        <p:tgtEl>
                                          <p:spTgt spid="308"/>
                                        </p:tgtEl>
                                        <p:attrNameLst>
                                          <p:attrName>style.visibility</p:attrName>
                                        </p:attrNameLst>
                                      </p:cBhvr>
                                      <p:to>
                                        <p:strVal val="visible"/>
                                      </p:to>
                                    </p:set>
                                  </p:childTnLst>
                                </p:cTn>
                              </p:par>
                            </p:childTnLst>
                          </p:cTn>
                        </p:par>
                        <p:par>
                          <p:cTn id="102" fill="hold">
                            <p:stCondLst>
                              <p:cond delay="900"/>
                            </p:stCondLst>
                            <p:childTnLst>
                              <p:par>
                                <p:cTn id="103" presetID="23" presetClass="exit" presetSubtype="32" fill="hold" grpId="24" nodeType="afterEffect">
                                  <p:stCondLst>
                                    <p:cond delay="0"/>
                                  </p:stCondLst>
                                  <p:iterate>
                                    <p:tmAbs val="0"/>
                                  </p:iterate>
                                  <p:childTnLst>
                                    <p:anim calcmode="lin" valueType="num">
                                      <p:cBhvr>
                                        <p:cTn id="104" dur="500" fill="hold"/>
                                        <p:tgtEl>
                                          <p:spTgt spid="307"/>
                                        </p:tgtEl>
                                        <p:attrNameLst>
                                          <p:attrName>ppt_w</p:attrName>
                                        </p:attrNameLst>
                                      </p:cBhvr>
                                      <p:tavLst>
                                        <p:tav tm="0">
                                          <p:val>
                                            <p:strVal val="ppt_w"/>
                                          </p:val>
                                        </p:tav>
                                        <p:tav tm="100000">
                                          <p:val>
                                            <p:fltVal val="0"/>
                                          </p:val>
                                        </p:tav>
                                      </p:tavLst>
                                    </p:anim>
                                    <p:anim calcmode="lin" valueType="num">
                                      <p:cBhvr>
                                        <p:cTn id="105" dur="500" fill="hold"/>
                                        <p:tgtEl>
                                          <p:spTgt spid="307"/>
                                        </p:tgtEl>
                                        <p:attrNameLst>
                                          <p:attrName>ppt_h</p:attrName>
                                        </p:attrNameLst>
                                      </p:cBhvr>
                                      <p:tavLst>
                                        <p:tav tm="0">
                                          <p:val>
                                            <p:strVal val="ppt_h"/>
                                          </p:val>
                                        </p:tav>
                                        <p:tav tm="100000">
                                          <p:val>
                                            <p:fltVal val="0"/>
                                          </p:val>
                                        </p:tav>
                                      </p:tavLst>
                                    </p:anim>
                                    <p:set>
                                      <p:cBhvr>
                                        <p:cTn id="106" fill="hold">
                                          <p:stCondLst>
                                            <p:cond delay="499"/>
                                          </p:stCondLst>
                                        </p:cTn>
                                        <p:tgtEl>
                                          <p:spTgt spid="307"/>
                                        </p:tgtEl>
                                        <p:attrNameLst>
                                          <p:attrName>style.visibility</p:attrName>
                                        </p:attrNameLst>
                                      </p:cBhvr>
                                      <p:to>
                                        <p:strVal val="hidden"/>
                                      </p:to>
                                    </p:set>
                                  </p:childTnLst>
                                </p:cTn>
                              </p:par>
                            </p:childTnLst>
                          </p:cTn>
                        </p:par>
                        <p:par>
                          <p:cTn id="107" fill="hold">
                            <p:stCondLst>
                              <p:cond delay="1400"/>
                            </p:stCondLst>
                            <p:childTnLst>
                              <p:par>
                                <p:cTn id="108" presetID="23" presetClass="entr" presetSubtype="16" fill="hold" grpId="25" nodeType="afterEffect">
                                  <p:stCondLst>
                                    <p:cond delay="0"/>
                                  </p:stCondLst>
                                  <p:iterate>
                                    <p:tmAbs val="0"/>
                                  </p:iterate>
                                  <p:childTnLst>
                                    <p:set>
                                      <p:cBhvr>
                                        <p:cTn id="109" fill="hold"/>
                                        <p:tgtEl>
                                          <p:spTgt spid="309"/>
                                        </p:tgtEl>
                                        <p:attrNameLst>
                                          <p:attrName>style.visibility</p:attrName>
                                        </p:attrNameLst>
                                      </p:cBhvr>
                                      <p:to>
                                        <p:strVal val="visible"/>
                                      </p:to>
                                    </p:set>
                                    <p:anim calcmode="lin" valueType="num">
                                      <p:cBhvr>
                                        <p:cTn id="110" dur="700" fill="hold"/>
                                        <p:tgtEl>
                                          <p:spTgt spid="309"/>
                                        </p:tgtEl>
                                        <p:attrNameLst>
                                          <p:attrName>ppt_w</p:attrName>
                                        </p:attrNameLst>
                                      </p:cBhvr>
                                      <p:tavLst>
                                        <p:tav tm="0">
                                          <p:val>
                                            <p:fltVal val="0"/>
                                          </p:val>
                                        </p:tav>
                                        <p:tav tm="100000">
                                          <p:val>
                                            <p:strVal val="#ppt_w"/>
                                          </p:val>
                                        </p:tav>
                                      </p:tavLst>
                                    </p:anim>
                                    <p:anim calcmode="lin" valueType="num">
                                      <p:cBhvr>
                                        <p:cTn id="111" dur="700" fill="hold"/>
                                        <p:tgtEl>
                                          <p:spTgt spid="309"/>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xit" presetSubtype="2" fill="hold" grpId="26" nodeType="clickEffect">
                                  <p:stCondLst>
                                    <p:cond delay="0"/>
                                  </p:stCondLst>
                                  <p:iterate>
                                    <p:tmAbs val="0"/>
                                  </p:iterate>
                                  <p:childTnLst>
                                    <p:anim calcmode="lin" valueType="num">
                                      <p:cBhvr>
                                        <p:cTn id="115" dur="800" fill="hold"/>
                                        <p:tgtEl>
                                          <p:spTgt spid="308"/>
                                        </p:tgtEl>
                                        <p:attrNameLst>
                                          <p:attrName>ppt_x</p:attrName>
                                        </p:attrNameLst>
                                      </p:cBhvr>
                                      <p:tavLst>
                                        <p:tav tm="0">
                                          <p:val>
                                            <p:strVal val="ppt_x"/>
                                          </p:val>
                                        </p:tav>
                                        <p:tav tm="100000">
                                          <p:val>
                                            <p:strVal val="1+ppt_w/2"/>
                                          </p:val>
                                        </p:tav>
                                      </p:tavLst>
                                    </p:anim>
                                    <p:anim calcmode="lin" valueType="num">
                                      <p:cBhvr>
                                        <p:cTn id="116" dur="800" fill="hold"/>
                                        <p:tgtEl>
                                          <p:spTgt spid="308"/>
                                        </p:tgtEl>
                                        <p:attrNameLst>
                                          <p:attrName>ppt_y</p:attrName>
                                        </p:attrNameLst>
                                      </p:cBhvr>
                                      <p:tavLst>
                                        <p:tav tm="0">
                                          <p:val>
                                            <p:strVal val="ppt_y"/>
                                          </p:val>
                                        </p:tav>
                                        <p:tav tm="100000">
                                          <p:val>
                                            <p:strVal val="ppt_y"/>
                                          </p:val>
                                        </p:tav>
                                      </p:tavLst>
                                    </p:anim>
                                    <p:set>
                                      <p:cBhvr>
                                        <p:cTn id="117" fill="hold">
                                          <p:stCondLst>
                                            <p:cond delay="799"/>
                                          </p:stCondLst>
                                        </p:cTn>
                                        <p:tgtEl>
                                          <p:spTgt spid="308"/>
                                        </p:tgtEl>
                                        <p:attrNameLst>
                                          <p:attrName>style.visibility</p:attrName>
                                        </p:attrNameLst>
                                      </p:cBhvr>
                                      <p:to>
                                        <p:strVal val="hidden"/>
                                      </p:to>
                                    </p:set>
                                  </p:childTnLst>
                                </p:cTn>
                              </p:par>
                            </p:childTnLst>
                          </p:cTn>
                        </p:par>
                        <p:par>
                          <p:cTn id="118" fill="hold">
                            <p:stCondLst>
                              <p:cond delay="800"/>
                            </p:stCondLst>
                            <p:childTnLst>
                              <p:par>
                                <p:cTn id="119" presetID="23" presetClass="exit" presetSubtype="32" fill="hold" grpId="27" nodeType="afterEffect">
                                  <p:stCondLst>
                                    <p:cond delay="0"/>
                                  </p:stCondLst>
                                  <p:iterate>
                                    <p:tmAbs val="0"/>
                                  </p:iterate>
                                  <p:childTnLst>
                                    <p:anim calcmode="lin" valueType="num">
                                      <p:cBhvr>
                                        <p:cTn id="120" dur="600" fill="hold"/>
                                        <p:tgtEl>
                                          <p:spTgt spid="309"/>
                                        </p:tgtEl>
                                        <p:attrNameLst>
                                          <p:attrName>ppt_w</p:attrName>
                                        </p:attrNameLst>
                                      </p:cBhvr>
                                      <p:tavLst>
                                        <p:tav tm="0">
                                          <p:val>
                                            <p:strVal val="ppt_w"/>
                                          </p:val>
                                        </p:tav>
                                        <p:tav tm="100000">
                                          <p:val>
                                            <p:fltVal val="0"/>
                                          </p:val>
                                        </p:tav>
                                      </p:tavLst>
                                    </p:anim>
                                    <p:anim calcmode="lin" valueType="num">
                                      <p:cBhvr>
                                        <p:cTn id="121" dur="600" fill="hold"/>
                                        <p:tgtEl>
                                          <p:spTgt spid="309"/>
                                        </p:tgtEl>
                                        <p:attrNameLst>
                                          <p:attrName>ppt_h</p:attrName>
                                        </p:attrNameLst>
                                      </p:cBhvr>
                                      <p:tavLst>
                                        <p:tav tm="0">
                                          <p:val>
                                            <p:strVal val="ppt_h"/>
                                          </p:val>
                                        </p:tav>
                                        <p:tav tm="100000">
                                          <p:val>
                                            <p:fltVal val="0"/>
                                          </p:val>
                                        </p:tav>
                                      </p:tavLst>
                                    </p:anim>
                                    <p:set>
                                      <p:cBhvr>
                                        <p:cTn id="122" fill="hold">
                                          <p:stCondLst>
                                            <p:cond delay="599"/>
                                          </p:stCondLst>
                                        </p:cTn>
                                        <p:tgtEl>
                                          <p:spTgt spid="309"/>
                                        </p:tgtEl>
                                        <p:attrNameLst>
                                          <p:attrName>style.visibility</p:attrName>
                                        </p:attrNameLst>
                                      </p:cBhvr>
                                      <p:to>
                                        <p:strVal val="hidden"/>
                                      </p:to>
                                    </p:set>
                                  </p:childTnLst>
                                </p:cTn>
                              </p:par>
                            </p:childTnLst>
                          </p:cTn>
                        </p:par>
                        <p:par>
                          <p:cTn id="123" fill="hold">
                            <p:stCondLst>
                              <p:cond delay="1400"/>
                            </p:stCondLst>
                            <p:childTnLst>
                              <p:par>
                                <p:cTn id="124" presetID="4" presetClass="entr" presetSubtype="32" fill="hold" grpId="28" nodeType="afterEffect">
                                  <p:stCondLst>
                                    <p:cond delay="0"/>
                                  </p:stCondLst>
                                  <p:iterate>
                                    <p:tmAbs val="0"/>
                                  </p:iterate>
                                  <p:childTnLst>
                                    <p:set>
                                      <p:cBhvr>
                                        <p:cTn id="125" fill="hold"/>
                                        <p:tgtEl>
                                          <p:spTgt spid="310"/>
                                        </p:tgtEl>
                                        <p:attrNameLst>
                                          <p:attrName>style.visibility</p:attrName>
                                        </p:attrNameLst>
                                      </p:cBhvr>
                                      <p:to>
                                        <p:strVal val="visible"/>
                                      </p:to>
                                    </p:set>
                                    <p:animEffect transition="in" filter="box(out)">
                                      <p:cBhvr>
                                        <p:cTn id="126" dur="700"/>
                                        <p:tgtEl>
                                          <p:spTgt spid="310"/>
                                        </p:tgtEl>
                                      </p:cBhvr>
                                    </p:animEffect>
                                  </p:childTnLst>
                                </p:cTn>
                              </p:par>
                            </p:childTnLst>
                          </p:cTn>
                        </p:par>
                      </p:childTnLst>
                    </p:cTn>
                  </p:par>
                  <p:par>
                    <p:cTn id="127" fill="hold">
                      <p:stCondLst>
                        <p:cond delay="indefinite"/>
                      </p:stCondLst>
                      <p:childTnLst>
                        <p:par>
                          <p:cTn id="128" fill="hold">
                            <p:stCondLst>
                              <p:cond delay="0"/>
                            </p:stCondLst>
                            <p:childTnLst>
                              <p:par>
                                <p:cTn id="129" presetID="4" presetClass="exit" presetSubtype="32" fill="hold" grpId="29" nodeType="clickEffect">
                                  <p:stCondLst>
                                    <p:cond delay="0"/>
                                  </p:stCondLst>
                                  <p:iterate>
                                    <p:tmAbs val="0"/>
                                  </p:iterate>
                                  <p:childTnLst>
                                    <p:animEffect transition="out" filter="box(out)">
                                      <p:cBhvr>
                                        <p:cTn id="130" dur="1000" fill="hold"/>
                                        <p:tgtEl>
                                          <p:spTgt spid="310"/>
                                        </p:tgtEl>
                                      </p:cBhvr>
                                    </p:animEffect>
                                    <p:set>
                                      <p:cBhvr>
                                        <p:cTn id="131" fill="hold">
                                          <p:stCondLst>
                                            <p:cond delay="999"/>
                                          </p:stCondLst>
                                        </p:cTn>
                                        <p:tgtEl>
                                          <p:spTgt spid="310"/>
                                        </p:tgtEl>
                                        <p:attrNameLst>
                                          <p:attrName>style.visibility</p:attrName>
                                        </p:attrNameLst>
                                      </p:cBhvr>
                                      <p:to>
                                        <p:strVal val="hidden"/>
                                      </p:to>
                                    </p:set>
                                  </p:childTnLst>
                                </p:cTn>
                              </p:par>
                            </p:childTnLst>
                          </p:cTn>
                        </p:par>
                        <p:par>
                          <p:cTn id="132" fill="hold">
                            <p:stCondLst>
                              <p:cond delay="1000"/>
                            </p:stCondLst>
                            <p:childTnLst>
                              <p:par>
                                <p:cTn id="133" presetID="1" presetClass="entr" presetSubtype="0" fill="hold" grpId="30" nodeType="afterEffect">
                                  <p:stCondLst>
                                    <p:cond delay="0"/>
                                  </p:stCondLst>
                                  <p:iterate>
                                    <p:tmAbs val="0"/>
                                  </p:iterate>
                                  <p:childTnLst>
                                    <p:set>
                                      <p:cBhvr>
                                        <p:cTn id="134" fill="hold"/>
                                        <p:tgtEl>
                                          <p:spTgt spid="291"/>
                                        </p:tgtEl>
                                        <p:attrNameLst>
                                          <p:attrName>style.visibility</p:attrName>
                                        </p:attrNameLst>
                                      </p:cBhvr>
                                      <p:to>
                                        <p:strVal val="visible"/>
                                      </p:to>
                                    </p:set>
                                  </p:childTnLst>
                                </p:cTn>
                              </p:par>
                            </p:childTnLst>
                          </p:cTn>
                        </p:par>
                        <p:par>
                          <p:cTn id="135" fill="hold">
                            <p:stCondLst>
                              <p:cond delay="1000"/>
                            </p:stCondLst>
                            <p:childTnLst>
                              <p:par>
                                <p:cTn id="136" presetID="1" presetClass="entr" presetSubtype="0" fill="hold" grpId="31" nodeType="afterEffect">
                                  <p:stCondLst>
                                    <p:cond delay="0"/>
                                  </p:stCondLst>
                                  <p:iterate>
                                    <p:tmAbs val="0"/>
                                  </p:iterate>
                                  <p:childTnLst>
                                    <p:set>
                                      <p:cBhvr>
                                        <p:cTn id="137" fill="hold"/>
                                        <p:tgtEl>
                                          <p:spTgt spid="294"/>
                                        </p:tgtEl>
                                        <p:attrNameLst>
                                          <p:attrName>style.visibility</p:attrName>
                                        </p:attrNameLst>
                                      </p:cBhvr>
                                      <p:to>
                                        <p:strVal val="visible"/>
                                      </p:to>
                                    </p:set>
                                  </p:childTnLst>
                                </p:cTn>
                              </p:par>
                            </p:childTnLst>
                          </p:cTn>
                        </p:par>
                        <p:par>
                          <p:cTn id="138" fill="hold">
                            <p:stCondLst>
                              <p:cond delay="1000"/>
                            </p:stCondLst>
                            <p:childTnLst>
                              <p:par>
                                <p:cTn id="139" presetID="1" presetClass="entr" presetSubtype="0" fill="hold" grpId="32" nodeType="afterEffect">
                                  <p:stCondLst>
                                    <p:cond delay="0"/>
                                  </p:stCondLst>
                                  <p:iterate>
                                    <p:tmAbs val="0"/>
                                  </p:iterate>
                                  <p:childTnLst>
                                    <p:set>
                                      <p:cBhvr>
                                        <p:cTn id="140" fill="hold"/>
                                        <p:tgtEl>
                                          <p:spTgt spid="292"/>
                                        </p:tgtEl>
                                        <p:attrNameLst>
                                          <p:attrName>style.visibility</p:attrName>
                                        </p:attrNameLst>
                                      </p:cBhvr>
                                      <p:to>
                                        <p:strVal val="visible"/>
                                      </p:to>
                                    </p:set>
                                  </p:childTnLst>
                                </p:cTn>
                              </p:par>
                            </p:childTnLst>
                          </p:cTn>
                        </p:par>
                        <p:par>
                          <p:cTn id="141" fill="hold">
                            <p:stCondLst>
                              <p:cond delay="1000"/>
                            </p:stCondLst>
                            <p:childTnLst>
                              <p:par>
                                <p:cTn id="142" presetID="1" presetClass="entr" presetSubtype="0" fill="hold" grpId="33" nodeType="afterEffect">
                                  <p:stCondLst>
                                    <p:cond delay="0"/>
                                  </p:stCondLst>
                                  <p:iterate>
                                    <p:tmAbs val="0"/>
                                  </p:iterate>
                                  <p:childTnLst>
                                    <p:set>
                                      <p:cBhvr>
                                        <p:cTn id="143" fill="hold"/>
                                        <p:tgtEl>
                                          <p:spTgt spid="29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34" nodeType="clickEffect">
                                  <p:stCondLst>
                                    <p:cond delay="0"/>
                                  </p:stCondLst>
                                  <p:iterate type="lt">
                                    <p:tmAbs val="100"/>
                                  </p:iterate>
                                  <p:childTnLst>
                                    <p:set>
                                      <p:cBhvr>
                                        <p:cTn id="147" fill="hold"/>
                                        <p:tgtEl>
                                          <p:spTgt spid="295"/>
                                        </p:tgtEl>
                                        <p:attrNameLst>
                                          <p:attrName>style.visibility</p:attrName>
                                        </p:attrNameLst>
                                      </p:cBhvr>
                                      <p:to>
                                        <p:strVal val="visible"/>
                                      </p:to>
                                    </p:set>
                                  </p:childTnLst>
                                </p:cTn>
                              </p:par>
                            </p:childTnLst>
                          </p:cTn>
                        </p:par>
                        <p:par>
                          <p:cTn id="148" fill="hold">
                            <p:stCondLst>
                              <p:cond delay="0"/>
                            </p:stCondLst>
                            <p:childTnLst>
                              <p:par>
                                <p:cTn id="149" presetID="1" presetClass="entr" presetSubtype="0" fill="hold" grpId="35" nodeType="afterEffect">
                                  <p:stCondLst>
                                    <p:cond delay="0"/>
                                  </p:stCondLst>
                                  <p:iterate type="lt">
                                    <p:tmAbs val="100"/>
                                  </p:iterate>
                                  <p:childTnLst>
                                    <p:set>
                                      <p:cBhvr>
                                        <p:cTn id="150" fill="hold"/>
                                        <p:tgtEl>
                                          <p:spTgt spid="29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path" presetSubtype="0" accel="50000" decel="50000" fill="hold" nodeType="clickEffect">
                                  <p:stCondLst>
                                    <p:cond delay="0"/>
                                  </p:stCondLst>
                                  <p:childTnLst>
                                    <p:animMotion origin="layout" path="M 0.000000 0.000000 L -0.001907 -0.430062" pathEditMode="relative">
                                      <p:cBhvr>
                                        <p:cTn id="154" dur="1000" fill="hold"/>
                                        <p:tgtEl>
                                          <p:spTgt spid="293"/>
                                        </p:tgtEl>
                                        <p:attrNameLst>
                                          <p:attrName>ppt_x</p:attrName>
                                          <p:attrName>ppt_y</p:attrName>
                                        </p:attrNameLst>
                                      </p:cBhvr>
                                    </p:animMotion>
                                  </p:childTnLst>
                                </p:cTn>
                              </p:par>
                            </p:childTnLst>
                          </p:cTn>
                        </p:par>
                      </p:childTnLst>
                    </p:cTn>
                  </p:par>
                  <p:par>
                    <p:cTn id="155" fill="hold">
                      <p:stCondLst>
                        <p:cond delay="indefinite"/>
                      </p:stCondLst>
                      <p:childTnLst>
                        <p:par>
                          <p:cTn id="156" fill="hold">
                            <p:stCondLst>
                              <p:cond delay="0"/>
                            </p:stCondLst>
                            <p:childTnLst>
                              <p:par>
                                <p:cTn id="157" presetID="4" presetClass="entr" presetSubtype="32" fill="hold" grpId="37" nodeType="clickEffect">
                                  <p:stCondLst>
                                    <p:cond delay="0"/>
                                  </p:stCondLst>
                                  <p:iterate>
                                    <p:tmAbs val="0"/>
                                  </p:iterate>
                                  <p:childTnLst>
                                    <p:set>
                                      <p:cBhvr>
                                        <p:cTn id="158" fill="hold"/>
                                        <p:tgtEl>
                                          <p:spTgt spid="299"/>
                                        </p:tgtEl>
                                        <p:attrNameLst>
                                          <p:attrName>style.visibility</p:attrName>
                                        </p:attrNameLst>
                                      </p:cBhvr>
                                      <p:to>
                                        <p:strVal val="visible"/>
                                      </p:to>
                                    </p:set>
                                    <p:animEffect transition="in" filter="box(out)">
                                      <p:cBhvr>
                                        <p:cTn id="159" dur="1000"/>
                                        <p:tgtEl>
                                          <p:spTgt spid="299"/>
                                        </p:tgtEl>
                                      </p:cBhvr>
                                    </p:animEffect>
                                  </p:childTnLst>
                                </p:cTn>
                              </p:par>
                            </p:childTnLst>
                          </p:cTn>
                        </p:par>
                      </p:childTnLst>
                    </p:cTn>
                  </p:par>
                  <p:par>
                    <p:cTn id="160" fill="hold">
                      <p:stCondLst>
                        <p:cond delay="indefinite"/>
                      </p:stCondLst>
                      <p:childTnLst>
                        <p:par>
                          <p:cTn id="161" fill="hold">
                            <p:stCondLst>
                              <p:cond delay="0"/>
                            </p:stCondLst>
                            <p:childTnLst>
                              <p:par>
                                <p:cTn id="162" presetID="2" presetClass="exit" presetSubtype="2" fill="hold" grpId="38" nodeType="clickEffect">
                                  <p:stCondLst>
                                    <p:cond delay="0"/>
                                  </p:stCondLst>
                                  <p:iterate>
                                    <p:tmAbs val="0"/>
                                  </p:iterate>
                                  <p:childTnLst>
                                    <p:anim calcmode="lin" valueType="num">
                                      <p:cBhvr>
                                        <p:cTn id="163" dur="1000" fill="hold"/>
                                        <p:tgtEl>
                                          <p:spTgt spid="299"/>
                                        </p:tgtEl>
                                        <p:attrNameLst>
                                          <p:attrName>ppt_x</p:attrName>
                                        </p:attrNameLst>
                                      </p:cBhvr>
                                      <p:tavLst>
                                        <p:tav tm="0">
                                          <p:val>
                                            <p:strVal val="ppt_x"/>
                                          </p:val>
                                        </p:tav>
                                        <p:tav tm="100000">
                                          <p:val>
                                            <p:strVal val="1+ppt_w/2"/>
                                          </p:val>
                                        </p:tav>
                                      </p:tavLst>
                                    </p:anim>
                                    <p:anim calcmode="lin" valueType="num">
                                      <p:cBhvr>
                                        <p:cTn id="164" dur="1000" fill="hold"/>
                                        <p:tgtEl>
                                          <p:spTgt spid="299"/>
                                        </p:tgtEl>
                                        <p:attrNameLst>
                                          <p:attrName>ppt_y</p:attrName>
                                        </p:attrNameLst>
                                      </p:cBhvr>
                                      <p:tavLst>
                                        <p:tav tm="0">
                                          <p:val>
                                            <p:strVal val="ppt_y"/>
                                          </p:val>
                                        </p:tav>
                                        <p:tav tm="100000">
                                          <p:val>
                                            <p:strVal val="ppt_y"/>
                                          </p:val>
                                        </p:tav>
                                      </p:tavLst>
                                    </p:anim>
                                    <p:set>
                                      <p:cBhvr>
                                        <p:cTn id="165" fill="hold">
                                          <p:stCondLst>
                                            <p:cond delay="999"/>
                                          </p:stCondLst>
                                        </p:cTn>
                                        <p:tgtEl>
                                          <p:spTgt spid="299"/>
                                        </p:tgtEl>
                                        <p:attrNameLst>
                                          <p:attrName>style.visibility</p:attrName>
                                        </p:attrNameLst>
                                      </p:cBhvr>
                                      <p:to>
                                        <p:strVal val="hidden"/>
                                      </p:to>
                                    </p:set>
                                  </p:childTnLst>
                                </p:cTn>
                              </p:par>
                            </p:childTnLst>
                          </p:cTn>
                        </p:par>
                        <p:par>
                          <p:cTn id="166" fill="hold">
                            <p:stCondLst>
                              <p:cond delay="1000"/>
                            </p:stCondLst>
                            <p:childTnLst>
                              <p:par>
                                <p:cTn id="167" presetID="3" presetClass="entr" presetSubtype="5" fill="hold" grpId="39" nodeType="afterEffect">
                                  <p:stCondLst>
                                    <p:cond delay="0"/>
                                  </p:stCondLst>
                                  <p:iterate>
                                    <p:tmAbs val="0"/>
                                  </p:iterate>
                                  <p:childTnLst>
                                    <p:set>
                                      <p:cBhvr>
                                        <p:cTn id="168" fill="hold"/>
                                        <p:tgtEl>
                                          <p:spTgt spid="298"/>
                                        </p:tgtEl>
                                        <p:attrNameLst>
                                          <p:attrName>style.visibility</p:attrName>
                                        </p:attrNameLst>
                                      </p:cBhvr>
                                      <p:to>
                                        <p:strVal val="visible"/>
                                      </p:to>
                                    </p:set>
                                    <p:animEffect transition="in" filter="blinds(vertical)">
                                      <p:cBhvr>
                                        <p:cTn id="169" dur="2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10" animBg="1" advAuto="0"/>
      <p:bldP spid="288" grpId="12" animBg="1" advAuto="0"/>
      <p:bldP spid="289" grpId="5" animBg="1" advAuto="0"/>
      <p:bldP spid="289" grpId="6" animBg="1" advAuto="0"/>
      <p:bldP spid="290" grpId="15" animBg="1" advAuto="0"/>
      <p:bldP spid="291" grpId="30" animBg="1" advAuto="0"/>
      <p:bldP spid="292" grpId="32" animBg="1" advAuto="0"/>
      <p:bldP spid="293" grpId="33" animBg="1" advAuto="0"/>
      <p:bldP spid="294" grpId="31" animBg="1" advAuto="0"/>
      <p:bldP spid="295" grpId="34" animBg="1" advAuto="0"/>
      <p:bldP spid="296" grpId="35" animBg="1" advAuto="0"/>
      <p:bldP spid="297" grpId="2" animBg="1" advAuto="0"/>
      <p:bldP spid="297" grpId="4" animBg="1" advAuto="0"/>
      <p:bldP spid="298" grpId="39" animBg="1" advAuto="0"/>
      <p:bldP spid="299" grpId="37" animBg="1" advAuto="0"/>
      <p:bldP spid="299" grpId="38" animBg="1" advAuto="0"/>
      <p:bldP spid="300" grpId="1" animBg="1" advAuto="0"/>
      <p:bldP spid="300" grpId="11" animBg="1" advAuto="0"/>
      <p:bldP spid="301" grpId="13" animBg="1" advAuto="0"/>
      <p:bldP spid="302" grpId="14" animBg="1" advAuto="0"/>
      <p:bldP spid="303" grpId="8" animBg="1" advAuto="0"/>
      <p:bldP spid="303" grpId="9" animBg="1" advAuto="0"/>
      <p:bldP spid="304" grpId="7" animBg="1" advAuto="0"/>
      <p:bldP spid="305" grpId="16" animBg="1" advAuto="0"/>
      <p:bldP spid="305" grpId="22" animBg="1" advAuto="0"/>
      <p:bldP spid="306" grpId="17" animBg="1" advAuto="0"/>
      <p:bldP spid="306" grpId="19" animBg="1" advAuto="0"/>
      <p:bldP spid="307" grpId="20" animBg="1" advAuto="0"/>
      <p:bldP spid="307" grpId="24" animBg="1" advAuto="0"/>
      <p:bldP spid="308" grpId="23" animBg="1" advAuto="0"/>
      <p:bldP spid="308" grpId="26" animBg="1" advAuto="0"/>
      <p:bldP spid="309" grpId="25" animBg="1" advAuto="0"/>
      <p:bldP spid="309" grpId="27" animBg="1" advAuto="0"/>
      <p:bldP spid="310" grpId="28" animBg="1" advAuto="0"/>
      <p:bldP spid="310" grpId="29"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Hasonlóságok az emberi agy biológiai működése és az analóg-digitális rendszerek között"/>
          <p:cNvSpPr txBox="1">
            <a:spLocks noGrp="1"/>
          </p:cNvSpPr>
          <p:nvPr>
            <p:ph type="title" idx="4294967295"/>
          </p:nvPr>
        </p:nvSpPr>
        <p:spPr>
          <a:xfrm>
            <a:off x="3651463" y="378179"/>
            <a:ext cx="18620736" cy="1435101"/>
          </a:xfrm>
          <a:prstGeom prst="rect">
            <a:avLst/>
          </a:prstGeom>
        </p:spPr>
        <p:txBody>
          <a:bodyPr/>
          <a:lstStyle>
            <a:lvl1pPr defTabSz="1365469">
              <a:defRPr sz="4760" spc="-95"/>
            </a:lvl1pPr>
          </a:lstStyle>
          <a:p>
            <a:r>
              <a:t>Hasonlóságok az emberi agy biológiai működése és az analóg-digitális rendszerek között</a:t>
            </a:r>
            <a:endParaRPr sz="896" b="0" spc="-17">
              <a:latin typeface="Helvetica"/>
              <a:ea typeface="Helvetica"/>
              <a:cs typeface="Helvetica"/>
              <a:sym typeface="Helvetica"/>
            </a:endParaRPr>
          </a:p>
        </p:txBody>
      </p:sp>
      <p:pic>
        <p:nvPicPr>
          <p:cNvPr id="315" name="Szinapszis+felépítése.jpg" descr="Szinapszis+felépítése.jpg"/>
          <p:cNvPicPr>
            <a:picLocks noChangeAspect="1"/>
          </p:cNvPicPr>
          <p:nvPr/>
        </p:nvPicPr>
        <p:blipFill>
          <a:blip r:embed="rId2"/>
          <a:stretch>
            <a:fillRect/>
          </a:stretch>
        </p:blipFill>
        <p:spPr>
          <a:xfrm>
            <a:off x="3994558" y="3369795"/>
            <a:ext cx="6302401" cy="4726799"/>
          </a:xfrm>
          <a:prstGeom prst="rect">
            <a:avLst/>
          </a:prstGeom>
          <a:ln w="12700">
            <a:miter lim="400000"/>
          </a:ln>
        </p:spPr>
      </p:pic>
      <p:sp>
        <p:nvSpPr>
          <p:cNvPr id="316" name="Inkább analóg, de vannak digitális jellegű elemei is"/>
          <p:cNvSpPr txBox="1"/>
          <p:nvPr/>
        </p:nvSpPr>
        <p:spPr>
          <a:xfrm>
            <a:off x="3666940" y="2502119"/>
            <a:ext cx="9267648" cy="57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Inkább analóg, de vannak digitális jellegű elemei is</a:t>
            </a:r>
          </a:p>
        </p:txBody>
      </p:sp>
      <p:sp>
        <p:nvSpPr>
          <p:cNvPr id="317" name="Az agy inspirálta MI-rendszerek az agyhoz hasonlóan működő “analóg” modelleket valósítanak meg digitális eszközökkel"/>
          <p:cNvSpPr txBox="1"/>
          <p:nvPr/>
        </p:nvSpPr>
        <p:spPr>
          <a:xfrm>
            <a:off x="13441024" y="2492450"/>
            <a:ext cx="8934672" cy="1443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200"/>
            </a:pPr>
            <a:r>
              <a:t>Az agy inspirálta MI-rendszerek az agyhoz hasonlóan működő “analóg” modelleket valósítanak meg digitális eszközökkel</a:t>
            </a:r>
            <a:r>
              <a:rPr sz="1200">
                <a:latin typeface="Times Roman"/>
                <a:ea typeface="Times Roman"/>
                <a:cs typeface="Times Roman"/>
                <a:sym typeface="Times Roman"/>
              </a:rPr>
              <a:t>  </a:t>
            </a:r>
          </a:p>
        </p:txBody>
      </p:sp>
      <p:pic>
        <p:nvPicPr>
          <p:cNvPr id="318" name="neuron_rajz.png" descr="neuron_rajz.png"/>
          <p:cNvPicPr>
            <a:picLocks noChangeAspect="1"/>
          </p:cNvPicPr>
          <p:nvPr/>
        </p:nvPicPr>
        <p:blipFill>
          <a:blip r:embed="rId3"/>
          <a:stretch>
            <a:fillRect/>
          </a:stretch>
        </p:blipFill>
        <p:spPr>
          <a:xfrm>
            <a:off x="12966218" y="8511695"/>
            <a:ext cx="9654557" cy="4377893"/>
          </a:xfrm>
          <a:prstGeom prst="rect">
            <a:avLst/>
          </a:prstGeom>
          <a:ln w="12700">
            <a:miter lim="400000"/>
          </a:ln>
        </p:spPr>
      </p:pic>
      <p:grpSp>
        <p:nvGrpSpPr>
          <p:cNvPr id="325" name="Group"/>
          <p:cNvGrpSpPr/>
          <p:nvPr/>
        </p:nvGrpSpPr>
        <p:grpSpPr>
          <a:xfrm>
            <a:off x="12987323" y="4039976"/>
            <a:ext cx="6947335" cy="3962419"/>
            <a:chOff x="0" y="0"/>
            <a:chExt cx="6947334" cy="3962417"/>
          </a:xfrm>
        </p:grpSpPr>
        <p:grpSp>
          <p:nvGrpSpPr>
            <p:cNvPr id="323" name="Group"/>
            <p:cNvGrpSpPr/>
            <p:nvPr/>
          </p:nvGrpSpPr>
          <p:grpSpPr>
            <a:xfrm>
              <a:off x="-1" y="-1"/>
              <a:ext cx="6947335" cy="3539769"/>
              <a:chOff x="0" y="0"/>
              <a:chExt cx="6947333" cy="3539767"/>
            </a:xfrm>
          </p:grpSpPr>
          <p:pic>
            <p:nvPicPr>
              <p:cNvPr id="319" name="Neuron3.png" descr="Neuron3.png"/>
              <p:cNvPicPr>
                <a:picLocks noChangeAspect="1"/>
              </p:cNvPicPr>
              <p:nvPr/>
            </p:nvPicPr>
            <p:blipFill>
              <a:blip r:embed="rId4"/>
              <a:stretch>
                <a:fillRect/>
              </a:stretch>
            </p:blipFill>
            <p:spPr>
              <a:xfrm>
                <a:off x="1214857" y="489892"/>
                <a:ext cx="5732477" cy="3038904"/>
              </a:xfrm>
              <a:prstGeom prst="rect">
                <a:avLst/>
              </a:prstGeom>
              <a:ln w="25400" cap="flat">
                <a:solidFill>
                  <a:srgbClr val="000000"/>
                </a:solidFill>
                <a:prstDash val="solid"/>
                <a:miter lim="400000"/>
              </a:ln>
              <a:effectLst/>
            </p:spPr>
          </p:pic>
          <p:sp>
            <p:nvSpPr>
              <p:cNvPr id="320" name="Line"/>
              <p:cNvSpPr/>
              <p:nvPr/>
            </p:nvSpPr>
            <p:spPr>
              <a:xfrm>
                <a:off x="-1" y="8097"/>
                <a:ext cx="1212417" cy="478369"/>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lgn="ctr" defTabSz="2438337">
                  <a:lnSpc>
                    <a:spcPct val="100000"/>
                  </a:lnSpc>
                  <a:spcBef>
                    <a:spcPts val="0"/>
                  </a:spcBef>
                  <a:defRPr sz="2400"/>
                </a:pPr>
                <a:endParaRPr/>
              </a:p>
            </p:txBody>
          </p:sp>
          <p:sp>
            <p:nvSpPr>
              <p:cNvPr id="321" name="Line"/>
              <p:cNvSpPr/>
              <p:nvPr/>
            </p:nvSpPr>
            <p:spPr>
              <a:xfrm>
                <a:off x="29171" y="30546"/>
                <a:ext cx="1168536" cy="3509222"/>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lgn="ctr" defTabSz="2438337">
                  <a:lnSpc>
                    <a:spcPct val="100000"/>
                  </a:lnSpc>
                  <a:spcBef>
                    <a:spcPts val="0"/>
                  </a:spcBef>
                  <a:defRPr sz="2400"/>
                </a:pPr>
                <a:endParaRPr/>
              </a:p>
            </p:txBody>
          </p:sp>
          <p:sp>
            <p:nvSpPr>
              <p:cNvPr id="322" name="Line"/>
              <p:cNvSpPr/>
              <p:nvPr/>
            </p:nvSpPr>
            <p:spPr>
              <a:xfrm>
                <a:off x="2052" y="-1"/>
                <a:ext cx="6932484" cy="493584"/>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lgn="ctr" defTabSz="2438337">
                  <a:lnSpc>
                    <a:spcPct val="100000"/>
                  </a:lnSpc>
                  <a:spcBef>
                    <a:spcPts val="0"/>
                  </a:spcBef>
                  <a:defRPr sz="2400"/>
                </a:pPr>
                <a:endParaRPr/>
              </a:p>
            </p:txBody>
          </p:sp>
        </p:grpSp>
        <p:sp>
          <p:nvSpPr>
            <p:cNvPr id="324" name="Neuron"/>
            <p:cNvSpPr txBox="1"/>
            <p:nvPr/>
          </p:nvSpPr>
          <p:spPr>
            <a:xfrm>
              <a:off x="3512773" y="3610473"/>
              <a:ext cx="853914" cy="35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defTabSz="1733930">
                <a:lnSpc>
                  <a:spcPct val="100000"/>
                </a:lnSpc>
                <a:spcBef>
                  <a:spcPts val="0"/>
                </a:spcBef>
                <a:defRPr sz="2500">
                  <a:solidFill>
                    <a:srgbClr val="5E5E5E"/>
                  </a:solidFill>
                </a:defRPr>
              </a:lvl1pPr>
            </a:lstStyle>
            <a:p>
              <a:r>
                <a:t>Neuron</a:t>
              </a:r>
            </a:p>
          </p:txBody>
        </p:sp>
      </p:grpSp>
      <p:pic>
        <p:nvPicPr>
          <p:cNvPr id="326" name="Screenshot 2025-04-14 at 9.50.53.png" descr="Screenshot 2025-04-14 at 9.50.53.png"/>
          <p:cNvPicPr>
            <a:picLocks noChangeAspect="1"/>
          </p:cNvPicPr>
          <p:nvPr/>
        </p:nvPicPr>
        <p:blipFill>
          <a:blip r:embed="rId5"/>
          <a:stretch>
            <a:fillRect/>
          </a:stretch>
        </p:blipFill>
        <p:spPr>
          <a:xfrm>
            <a:off x="1125930" y="8396307"/>
            <a:ext cx="11639641" cy="46086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hecke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0"/>
                                  </p:iterate>
                                  <p:childTnLst>
                                    <p:set>
                                      <p:cBhvr>
                                        <p:cTn id="6" fill="hold"/>
                                        <p:tgtEl>
                                          <p:spTgt spid="316"/>
                                        </p:tgtEl>
                                        <p:attrNameLst>
                                          <p:attrName>style.visibility</p:attrName>
                                        </p:attrNameLst>
                                      </p:cBhvr>
                                      <p:to>
                                        <p:strVal val="visible"/>
                                      </p:to>
                                    </p:set>
                                    <p:anim calcmode="lin" valueType="num">
                                      <p:cBhvr>
                                        <p:cTn id="7" dur="1000" fill="hold"/>
                                        <p:tgtEl>
                                          <p:spTgt spid="316"/>
                                        </p:tgtEl>
                                        <p:attrNameLst>
                                          <p:attrName>ppt_x</p:attrName>
                                        </p:attrNameLst>
                                      </p:cBhvr>
                                      <p:tavLst>
                                        <p:tav tm="0">
                                          <p:val>
                                            <p:strVal val="0-#ppt_w/2"/>
                                          </p:val>
                                        </p:tav>
                                        <p:tav tm="100000">
                                          <p:val>
                                            <p:strVal val="#ppt_x"/>
                                          </p:val>
                                        </p:tav>
                                      </p:tavLst>
                                    </p:anim>
                                    <p:anim calcmode="lin" valueType="num">
                                      <p:cBhvr>
                                        <p:cTn id="8" dur="1000" fill="hold"/>
                                        <p:tgtEl>
                                          <p:spTgt spid="3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 presetClass="entr" presetSubtype="32" fill="hold" grpId="2" nodeType="afterEffect">
                                  <p:stCondLst>
                                    <p:cond delay="0"/>
                                  </p:stCondLst>
                                  <p:iterate>
                                    <p:tmAbs val="0"/>
                                  </p:iterate>
                                  <p:childTnLst>
                                    <p:set>
                                      <p:cBhvr>
                                        <p:cTn id="11" fill="hold"/>
                                        <p:tgtEl>
                                          <p:spTgt spid="315"/>
                                        </p:tgtEl>
                                        <p:attrNameLst>
                                          <p:attrName>style.visibility</p:attrName>
                                        </p:attrNameLst>
                                      </p:cBhvr>
                                      <p:to>
                                        <p:strVal val="visible"/>
                                      </p:to>
                                    </p:set>
                                    <p:animEffect transition="in" filter="box(out)">
                                      <p:cBhvr>
                                        <p:cTn id="12" dur="1000"/>
                                        <p:tgtEl>
                                          <p:spTgt spid="3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type="lt">
                                    <p:tmAbs val="100"/>
                                  </p:iterate>
                                  <p:childTnLst>
                                    <p:set>
                                      <p:cBhvr>
                                        <p:cTn id="16" fill="hold"/>
                                        <p:tgtEl>
                                          <p:spTgt spid="317"/>
                                        </p:tgtEl>
                                        <p:attrNameLst>
                                          <p:attrName>style.visibility</p:attrName>
                                        </p:attrNameLst>
                                      </p:cBhvr>
                                      <p:to>
                                        <p:strVal val="visible"/>
                                      </p:to>
                                    </p:set>
                                  </p:childTnLst>
                                </p:cTn>
                              </p:par>
                            </p:childTnLst>
                          </p:cTn>
                        </p:par>
                        <p:par>
                          <p:cTn id="17" fill="hold">
                            <p:stCondLst>
                              <p:cond delay="0"/>
                            </p:stCondLst>
                            <p:childTnLst>
                              <p:par>
                                <p:cTn id="18" presetID="2" presetClass="entr" presetSubtype="8" fill="hold" grpId="4" nodeType="afterEffect">
                                  <p:stCondLst>
                                    <p:cond delay="0"/>
                                  </p:stCondLst>
                                  <p:iterate>
                                    <p:tmAbs val="0"/>
                                  </p:iterate>
                                  <p:childTnLst>
                                    <p:set>
                                      <p:cBhvr>
                                        <p:cTn id="19" fill="hold"/>
                                        <p:tgtEl>
                                          <p:spTgt spid="325"/>
                                        </p:tgtEl>
                                        <p:attrNameLst>
                                          <p:attrName>style.visibility</p:attrName>
                                        </p:attrNameLst>
                                      </p:cBhvr>
                                      <p:to>
                                        <p:strVal val="visible"/>
                                      </p:to>
                                    </p:set>
                                    <p:anim calcmode="lin" valueType="num">
                                      <p:cBhvr>
                                        <p:cTn id="20" dur="1000" fill="hold"/>
                                        <p:tgtEl>
                                          <p:spTgt spid="325"/>
                                        </p:tgtEl>
                                        <p:attrNameLst>
                                          <p:attrName>ppt_x</p:attrName>
                                        </p:attrNameLst>
                                      </p:cBhvr>
                                      <p:tavLst>
                                        <p:tav tm="0">
                                          <p:val>
                                            <p:strVal val="0-#ppt_w/2"/>
                                          </p:val>
                                        </p:tav>
                                        <p:tav tm="100000">
                                          <p:val>
                                            <p:strVal val="#ppt_x"/>
                                          </p:val>
                                        </p:tav>
                                      </p:tavLst>
                                    </p:anim>
                                    <p:anim calcmode="lin" valueType="num">
                                      <p:cBhvr>
                                        <p:cTn id="21" dur="1000" fill="hold"/>
                                        <p:tgtEl>
                                          <p:spTgt spid="32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5" nodeType="clickEffect">
                                  <p:stCondLst>
                                    <p:cond delay="0"/>
                                  </p:stCondLst>
                                  <p:iterate>
                                    <p:tmAbs val="0"/>
                                  </p:iterate>
                                  <p:childTnLst>
                                    <p:set>
                                      <p:cBhvr>
                                        <p:cTn id="25" fill="hold"/>
                                        <p:tgtEl>
                                          <p:spTgt spid="318"/>
                                        </p:tgtEl>
                                        <p:attrNameLst>
                                          <p:attrName>style.visibility</p:attrName>
                                        </p:attrNameLst>
                                      </p:cBhvr>
                                      <p:to>
                                        <p:strVal val="visible"/>
                                      </p:to>
                                    </p:set>
                                    <p:animEffect transition="in" filter="wipe(left)">
                                      <p:cBhvr>
                                        <p:cTn id="26" dur="1000"/>
                                        <p:tgtEl>
                                          <p:spTgt spid="318"/>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6" nodeType="clickEffect">
                                  <p:stCondLst>
                                    <p:cond delay="0"/>
                                  </p:stCondLst>
                                  <p:iterate>
                                    <p:tmAbs val="0"/>
                                  </p:iterate>
                                  <p:childTnLst>
                                    <p:set>
                                      <p:cBhvr>
                                        <p:cTn id="30" fill="hold"/>
                                        <p:tgtEl>
                                          <p:spTgt spid="326"/>
                                        </p:tgtEl>
                                        <p:attrNameLst>
                                          <p:attrName>style.visibility</p:attrName>
                                        </p:attrNameLst>
                                      </p:cBhvr>
                                      <p:to>
                                        <p:strVal val="visible"/>
                                      </p:to>
                                    </p:set>
                                    <p:animEffect transition="in" filter="box(out)">
                                      <p:cBhvr>
                                        <p:cTn id="31" dur="10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2" animBg="1" advAuto="0"/>
      <p:bldP spid="316" grpId="1" animBg="1" advAuto="0"/>
      <p:bldP spid="317" grpId="3" animBg="1" advAuto="0"/>
      <p:bldP spid="318" grpId="5" animBg="1" advAuto="0"/>
      <p:bldP spid="325" grpId="4" animBg="1" advAuto="0"/>
      <p:bldP spid="326" grpId="6"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Az analóg megközelítés előnyei a mesterséges intelligencia fejlődésében"/>
          <p:cNvSpPr txBox="1">
            <a:spLocks noGrp="1"/>
          </p:cNvSpPr>
          <p:nvPr>
            <p:ph type="title" idx="4294967295"/>
          </p:nvPr>
        </p:nvSpPr>
        <p:spPr>
          <a:xfrm>
            <a:off x="3069708" y="378179"/>
            <a:ext cx="19202491" cy="1435101"/>
          </a:xfrm>
          <a:prstGeom prst="rect">
            <a:avLst/>
          </a:prstGeom>
        </p:spPr>
        <p:txBody>
          <a:bodyPr/>
          <a:lstStyle/>
          <a:p>
            <a:pPr defTabSz="1292319">
              <a:defRPr sz="4505" spc="-90"/>
            </a:pPr>
            <a:r>
              <a:t>Az analóg megközelítés előnyei a mesterséges intelligencia fejlődésében</a:t>
            </a:r>
            <a:endParaRPr sz="847" b="0" spc="-16">
              <a:latin typeface="Helvetica"/>
              <a:ea typeface="Helvetica"/>
              <a:cs typeface="Helvetica"/>
              <a:sym typeface="Helvetica"/>
            </a:endParaRPr>
          </a:p>
          <a:p>
            <a:pPr defTabSz="1292319">
              <a:defRPr sz="4505" spc="-90"/>
            </a:pPr>
            <a:endParaRPr sz="847" b="0" spc="-16">
              <a:latin typeface="Helvetica"/>
              <a:ea typeface="Helvetica"/>
              <a:cs typeface="Helvetica"/>
              <a:sym typeface="Helvetica"/>
            </a:endParaRPr>
          </a:p>
        </p:txBody>
      </p:sp>
      <p:sp>
        <p:nvSpPr>
          <p:cNvPr id="329" name="az analóg áramkörök természetüknél fogva párhuzamosan végzik a számításokat"/>
          <p:cNvSpPr txBox="1"/>
          <p:nvPr/>
        </p:nvSpPr>
        <p:spPr>
          <a:xfrm>
            <a:off x="3268157" y="11496578"/>
            <a:ext cx="17001135"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b="1"/>
            </a:lvl1pPr>
          </a:lstStyle>
          <a:p>
            <a:pPr>
              <a:defRPr b="0"/>
            </a:pPr>
            <a:r>
              <a:rPr b="1"/>
              <a:t>az analóg áramkörök természetüknél fogva párhuzamosan végzik a számításokat </a:t>
            </a:r>
          </a:p>
        </p:txBody>
      </p:sp>
      <p:sp>
        <p:nvSpPr>
          <p:cNvPr id="330" name="- memrisztoros áramkörök , szinapszis">
            <a:hlinkClick r:id="rId2"/>
          </p:cNvPr>
          <p:cNvSpPr txBox="1"/>
          <p:nvPr/>
        </p:nvSpPr>
        <p:spPr>
          <a:xfrm>
            <a:off x="2904416" y="5397301"/>
            <a:ext cx="8458899" cy="634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pPr>
            <a:r>
              <a:t>- </a:t>
            </a:r>
            <a:r>
              <a:rPr b="1"/>
              <a:t>memrisztoros áramkörök , </a:t>
            </a:r>
            <a:r>
              <a:rPr b="1">
                <a:solidFill>
                  <a:srgbClr val="00F900"/>
                </a:solidFill>
              </a:rPr>
              <a:t>szinapszis</a:t>
            </a:r>
            <a:r>
              <a:rPr b="1"/>
              <a:t> </a:t>
            </a:r>
          </a:p>
        </p:txBody>
      </p:sp>
      <p:sp>
        <p:nvSpPr>
          <p:cNvPr id="331" name="- a gépi tanulási modellek óriási energiaigénye"/>
          <p:cNvSpPr txBox="1"/>
          <p:nvPr/>
        </p:nvSpPr>
        <p:spPr>
          <a:xfrm>
            <a:off x="3572074" y="2003124"/>
            <a:ext cx="9933751" cy="634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500"/>
            </a:pPr>
            <a:r>
              <a:t>- </a:t>
            </a:r>
            <a:r>
              <a:rPr b="1"/>
              <a:t>a gépi tanulási modellek óriási energiaigénye</a:t>
            </a:r>
          </a:p>
        </p:txBody>
      </p:sp>
      <p:pic>
        <p:nvPicPr>
          <p:cNvPr id="332" name="Brain_diagram_hu.png" descr="Brain_diagram_hu.png"/>
          <p:cNvPicPr>
            <a:picLocks noChangeAspect="1"/>
          </p:cNvPicPr>
          <p:nvPr/>
        </p:nvPicPr>
        <p:blipFill>
          <a:blip r:embed="rId3"/>
          <a:srcRect l="874" t="2358" r="1406" b="1134"/>
          <a:stretch>
            <a:fillRect/>
          </a:stretch>
        </p:blipFill>
        <p:spPr>
          <a:xfrm>
            <a:off x="6286252" y="2949397"/>
            <a:ext cx="1865531" cy="1311787"/>
          </a:xfrm>
          <a:custGeom>
            <a:avLst/>
            <a:gdLst/>
            <a:ahLst/>
            <a:cxnLst>
              <a:cxn ang="0">
                <a:pos x="wd2" y="hd2"/>
              </a:cxn>
              <a:cxn ang="5400000">
                <a:pos x="wd2" y="hd2"/>
              </a:cxn>
              <a:cxn ang="10800000">
                <a:pos x="wd2" y="hd2"/>
              </a:cxn>
              <a:cxn ang="16200000">
                <a:pos x="wd2" y="hd2"/>
              </a:cxn>
            </a:cxnLst>
            <a:rect l="0" t="0" r="r" b="b"/>
            <a:pathLst>
              <a:path w="21431" h="21478" extrusionOk="0">
                <a:moveTo>
                  <a:pt x="12469" y="2"/>
                </a:moveTo>
                <a:cubicBezTo>
                  <a:pt x="12382" y="-8"/>
                  <a:pt x="12317" y="22"/>
                  <a:pt x="12246" y="86"/>
                </a:cubicBezTo>
                <a:cubicBezTo>
                  <a:pt x="12127" y="191"/>
                  <a:pt x="11901" y="218"/>
                  <a:pt x="11535" y="164"/>
                </a:cubicBezTo>
                <a:cubicBezTo>
                  <a:pt x="10544" y="18"/>
                  <a:pt x="9206" y="11"/>
                  <a:pt x="9223" y="151"/>
                </a:cubicBezTo>
                <a:cubicBezTo>
                  <a:pt x="9233" y="228"/>
                  <a:pt x="8944" y="327"/>
                  <a:pt x="8535" y="385"/>
                </a:cubicBezTo>
                <a:cubicBezTo>
                  <a:pt x="7612" y="517"/>
                  <a:pt x="7234" y="571"/>
                  <a:pt x="7153" y="587"/>
                </a:cubicBezTo>
                <a:cubicBezTo>
                  <a:pt x="7117" y="595"/>
                  <a:pt x="7100" y="662"/>
                  <a:pt x="7112" y="736"/>
                </a:cubicBezTo>
                <a:cubicBezTo>
                  <a:pt x="7142" y="921"/>
                  <a:pt x="6185" y="1333"/>
                  <a:pt x="5904" y="1256"/>
                </a:cubicBezTo>
                <a:cubicBezTo>
                  <a:pt x="5747" y="1213"/>
                  <a:pt x="5686" y="1243"/>
                  <a:pt x="5703" y="1354"/>
                </a:cubicBezTo>
                <a:cubicBezTo>
                  <a:pt x="5733" y="1539"/>
                  <a:pt x="5200" y="1748"/>
                  <a:pt x="4960" y="1646"/>
                </a:cubicBezTo>
                <a:cubicBezTo>
                  <a:pt x="4862" y="1604"/>
                  <a:pt x="4813" y="1642"/>
                  <a:pt x="4828" y="1743"/>
                </a:cubicBezTo>
                <a:cubicBezTo>
                  <a:pt x="4842" y="1835"/>
                  <a:pt x="4762" y="1913"/>
                  <a:pt x="4641" y="1925"/>
                </a:cubicBezTo>
                <a:cubicBezTo>
                  <a:pt x="4526" y="1936"/>
                  <a:pt x="4364" y="2074"/>
                  <a:pt x="4281" y="2231"/>
                </a:cubicBezTo>
                <a:cubicBezTo>
                  <a:pt x="4182" y="2419"/>
                  <a:pt x="4078" y="2485"/>
                  <a:pt x="3980" y="2432"/>
                </a:cubicBezTo>
                <a:cubicBezTo>
                  <a:pt x="3773" y="2319"/>
                  <a:pt x="2835" y="3054"/>
                  <a:pt x="2835" y="3329"/>
                </a:cubicBezTo>
                <a:cubicBezTo>
                  <a:pt x="2835" y="3374"/>
                  <a:pt x="2776" y="3413"/>
                  <a:pt x="2703" y="3413"/>
                </a:cubicBezTo>
                <a:cubicBezTo>
                  <a:pt x="2631" y="3413"/>
                  <a:pt x="2573" y="3499"/>
                  <a:pt x="2571" y="3602"/>
                </a:cubicBezTo>
                <a:cubicBezTo>
                  <a:pt x="2570" y="3705"/>
                  <a:pt x="2497" y="3781"/>
                  <a:pt x="2411" y="3771"/>
                </a:cubicBezTo>
                <a:cubicBezTo>
                  <a:pt x="2317" y="3760"/>
                  <a:pt x="2118" y="4007"/>
                  <a:pt x="1910" y="4395"/>
                </a:cubicBezTo>
                <a:cubicBezTo>
                  <a:pt x="1721" y="4749"/>
                  <a:pt x="1385" y="5298"/>
                  <a:pt x="1167" y="5616"/>
                </a:cubicBezTo>
                <a:cubicBezTo>
                  <a:pt x="911" y="5989"/>
                  <a:pt x="775" y="6305"/>
                  <a:pt x="775" y="6507"/>
                </a:cubicBezTo>
                <a:cubicBezTo>
                  <a:pt x="775" y="6680"/>
                  <a:pt x="709" y="6898"/>
                  <a:pt x="633" y="6987"/>
                </a:cubicBezTo>
                <a:cubicBezTo>
                  <a:pt x="294" y="7388"/>
                  <a:pt x="-127" y="9311"/>
                  <a:pt x="36" y="9710"/>
                </a:cubicBezTo>
                <a:cubicBezTo>
                  <a:pt x="82" y="9824"/>
                  <a:pt x="114" y="10376"/>
                  <a:pt x="109" y="10938"/>
                </a:cubicBezTo>
                <a:cubicBezTo>
                  <a:pt x="102" y="11803"/>
                  <a:pt x="124" y="11970"/>
                  <a:pt x="250" y="12017"/>
                </a:cubicBezTo>
                <a:cubicBezTo>
                  <a:pt x="359" y="12057"/>
                  <a:pt x="392" y="12164"/>
                  <a:pt x="360" y="12400"/>
                </a:cubicBezTo>
                <a:cubicBezTo>
                  <a:pt x="336" y="12579"/>
                  <a:pt x="346" y="12824"/>
                  <a:pt x="383" y="12946"/>
                </a:cubicBezTo>
                <a:cubicBezTo>
                  <a:pt x="420" y="13067"/>
                  <a:pt x="443" y="13236"/>
                  <a:pt x="433" y="13323"/>
                </a:cubicBezTo>
                <a:cubicBezTo>
                  <a:pt x="403" y="13586"/>
                  <a:pt x="965" y="14985"/>
                  <a:pt x="1190" y="15207"/>
                </a:cubicBezTo>
                <a:cubicBezTo>
                  <a:pt x="1305" y="15321"/>
                  <a:pt x="1539" y="15584"/>
                  <a:pt x="1709" y="15786"/>
                </a:cubicBezTo>
                <a:cubicBezTo>
                  <a:pt x="2036" y="16176"/>
                  <a:pt x="2267" y="16215"/>
                  <a:pt x="4664" y="16286"/>
                </a:cubicBezTo>
                <a:cubicBezTo>
                  <a:pt x="5234" y="16303"/>
                  <a:pt x="5280" y="16325"/>
                  <a:pt x="5498" y="16715"/>
                </a:cubicBezTo>
                <a:cubicBezTo>
                  <a:pt x="5937" y="17499"/>
                  <a:pt x="6528" y="18295"/>
                  <a:pt x="6902" y="18606"/>
                </a:cubicBezTo>
                <a:cubicBezTo>
                  <a:pt x="7331" y="18962"/>
                  <a:pt x="7766" y="18972"/>
                  <a:pt x="8968" y="18658"/>
                </a:cubicBezTo>
                <a:cubicBezTo>
                  <a:pt x="9350" y="18558"/>
                  <a:pt x="9736" y="18506"/>
                  <a:pt x="9825" y="18547"/>
                </a:cubicBezTo>
                <a:cubicBezTo>
                  <a:pt x="9942" y="18599"/>
                  <a:pt x="10106" y="18459"/>
                  <a:pt x="10399" y="18034"/>
                </a:cubicBezTo>
                <a:lnTo>
                  <a:pt x="10805" y="17443"/>
                </a:lnTo>
                <a:lnTo>
                  <a:pt x="10947" y="17729"/>
                </a:lnTo>
                <a:cubicBezTo>
                  <a:pt x="11179" y="18218"/>
                  <a:pt x="11688" y="18906"/>
                  <a:pt x="12050" y="19210"/>
                </a:cubicBezTo>
                <a:cubicBezTo>
                  <a:pt x="12240" y="19370"/>
                  <a:pt x="12532" y="19661"/>
                  <a:pt x="12697" y="19860"/>
                </a:cubicBezTo>
                <a:cubicBezTo>
                  <a:pt x="12966" y="20184"/>
                  <a:pt x="12981" y="20227"/>
                  <a:pt x="12830" y="20295"/>
                </a:cubicBezTo>
                <a:cubicBezTo>
                  <a:pt x="12737" y="20337"/>
                  <a:pt x="12593" y="20427"/>
                  <a:pt x="12510" y="20490"/>
                </a:cubicBezTo>
                <a:cubicBezTo>
                  <a:pt x="12427" y="20553"/>
                  <a:pt x="12179" y="20615"/>
                  <a:pt x="11963" y="20627"/>
                </a:cubicBezTo>
                <a:cubicBezTo>
                  <a:pt x="11622" y="20645"/>
                  <a:pt x="11583" y="20676"/>
                  <a:pt x="11653" y="20861"/>
                </a:cubicBezTo>
                <a:cubicBezTo>
                  <a:pt x="11697" y="20979"/>
                  <a:pt x="11716" y="21109"/>
                  <a:pt x="11694" y="21153"/>
                </a:cubicBezTo>
                <a:cubicBezTo>
                  <a:pt x="11672" y="21197"/>
                  <a:pt x="11698" y="21176"/>
                  <a:pt x="11754" y="21108"/>
                </a:cubicBezTo>
                <a:cubicBezTo>
                  <a:pt x="11822" y="21026"/>
                  <a:pt x="11898" y="21034"/>
                  <a:pt x="11977" y="21127"/>
                </a:cubicBezTo>
                <a:cubicBezTo>
                  <a:pt x="12068" y="21234"/>
                  <a:pt x="12121" y="21215"/>
                  <a:pt x="12209" y="21043"/>
                </a:cubicBezTo>
                <a:cubicBezTo>
                  <a:pt x="12323" y="20821"/>
                  <a:pt x="12577" y="20887"/>
                  <a:pt x="12478" y="21114"/>
                </a:cubicBezTo>
                <a:cubicBezTo>
                  <a:pt x="12451" y="21178"/>
                  <a:pt x="12453" y="21286"/>
                  <a:pt x="12483" y="21355"/>
                </a:cubicBezTo>
                <a:cubicBezTo>
                  <a:pt x="12513" y="21423"/>
                  <a:pt x="12605" y="21478"/>
                  <a:pt x="12688" y="21478"/>
                </a:cubicBezTo>
                <a:cubicBezTo>
                  <a:pt x="12795" y="21478"/>
                  <a:pt x="12846" y="21365"/>
                  <a:pt x="12861" y="21088"/>
                </a:cubicBezTo>
                <a:cubicBezTo>
                  <a:pt x="12872" y="20872"/>
                  <a:pt x="12904" y="20649"/>
                  <a:pt x="12930" y="20588"/>
                </a:cubicBezTo>
                <a:cubicBezTo>
                  <a:pt x="13009" y="20405"/>
                  <a:pt x="13144" y="20603"/>
                  <a:pt x="13144" y="20906"/>
                </a:cubicBezTo>
                <a:cubicBezTo>
                  <a:pt x="13144" y="21157"/>
                  <a:pt x="13191" y="21193"/>
                  <a:pt x="13541" y="21212"/>
                </a:cubicBezTo>
                <a:cubicBezTo>
                  <a:pt x="13760" y="21224"/>
                  <a:pt x="14016" y="21302"/>
                  <a:pt x="14111" y="21387"/>
                </a:cubicBezTo>
                <a:cubicBezTo>
                  <a:pt x="14341" y="21592"/>
                  <a:pt x="14587" y="21372"/>
                  <a:pt x="14599" y="20952"/>
                </a:cubicBezTo>
                <a:cubicBezTo>
                  <a:pt x="14614" y="20413"/>
                  <a:pt x="14695" y="20345"/>
                  <a:pt x="15214" y="20432"/>
                </a:cubicBezTo>
                <a:cubicBezTo>
                  <a:pt x="15583" y="20494"/>
                  <a:pt x="15690" y="20476"/>
                  <a:pt x="15670" y="20354"/>
                </a:cubicBezTo>
                <a:cubicBezTo>
                  <a:pt x="15638" y="20156"/>
                  <a:pt x="16098" y="19951"/>
                  <a:pt x="16368" y="20042"/>
                </a:cubicBezTo>
                <a:cubicBezTo>
                  <a:pt x="16511" y="20090"/>
                  <a:pt x="16630" y="20015"/>
                  <a:pt x="16787" y="19776"/>
                </a:cubicBezTo>
                <a:cubicBezTo>
                  <a:pt x="16907" y="19590"/>
                  <a:pt x="17072" y="19429"/>
                  <a:pt x="17156" y="19418"/>
                </a:cubicBezTo>
                <a:cubicBezTo>
                  <a:pt x="17459" y="19380"/>
                  <a:pt x="17706" y="19206"/>
                  <a:pt x="17795" y="18970"/>
                </a:cubicBezTo>
                <a:cubicBezTo>
                  <a:pt x="17845" y="18837"/>
                  <a:pt x="17943" y="18729"/>
                  <a:pt x="18014" y="18729"/>
                </a:cubicBezTo>
                <a:cubicBezTo>
                  <a:pt x="18085" y="18729"/>
                  <a:pt x="18135" y="18659"/>
                  <a:pt x="18123" y="18573"/>
                </a:cubicBezTo>
                <a:cubicBezTo>
                  <a:pt x="18110" y="18487"/>
                  <a:pt x="18168" y="18427"/>
                  <a:pt x="18251" y="18437"/>
                </a:cubicBezTo>
                <a:cubicBezTo>
                  <a:pt x="18333" y="18446"/>
                  <a:pt x="18393" y="18385"/>
                  <a:pt x="18383" y="18307"/>
                </a:cubicBezTo>
                <a:cubicBezTo>
                  <a:pt x="18372" y="18229"/>
                  <a:pt x="18430" y="18165"/>
                  <a:pt x="18511" y="18164"/>
                </a:cubicBezTo>
                <a:cubicBezTo>
                  <a:pt x="18725" y="18161"/>
                  <a:pt x="19180" y="17650"/>
                  <a:pt x="19377" y="17189"/>
                </a:cubicBezTo>
                <a:cubicBezTo>
                  <a:pt x="19493" y="16919"/>
                  <a:pt x="19545" y="16561"/>
                  <a:pt x="19545" y="16078"/>
                </a:cubicBezTo>
                <a:cubicBezTo>
                  <a:pt x="19545" y="15686"/>
                  <a:pt x="19588" y="15335"/>
                  <a:pt x="19637" y="15292"/>
                </a:cubicBezTo>
                <a:cubicBezTo>
                  <a:pt x="19686" y="15249"/>
                  <a:pt x="19704" y="15162"/>
                  <a:pt x="19678" y="15103"/>
                </a:cubicBezTo>
                <a:cubicBezTo>
                  <a:pt x="19612" y="14952"/>
                  <a:pt x="19731" y="14873"/>
                  <a:pt x="20115" y="14805"/>
                </a:cubicBezTo>
                <a:cubicBezTo>
                  <a:pt x="20313" y="14770"/>
                  <a:pt x="20545" y="14605"/>
                  <a:pt x="20694" y="14402"/>
                </a:cubicBezTo>
                <a:cubicBezTo>
                  <a:pt x="21011" y="13969"/>
                  <a:pt x="21325" y="13032"/>
                  <a:pt x="21255" y="12719"/>
                </a:cubicBezTo>
                <a:cubicBezTo>
                  <a:pt x="21221" y="12566"/>
                  <a:pt x="21250" y="12452"/>
                  <a:pt x="21333" y="12407"/>
                </a:cubicBezTo>
                <a:cubicBezTo>
                  <a:pt x="21430" y="12354"/>
                  <a:pt x="21451" y="12213"/>
                  <a:pt x="21415" y="11874"/>
                </a:cubicBezTo>
                <a:cubicBezTo>
                  <a:pt x="21388" y="11621"/>
                  <a:pt x="21333" y="11332"/>
                  <a:pt x="21296" y="11231"/>
                </a:cubicBezTo>
                <a:cubicBezTo>
                  <a:pt x="21257" y="11128"/>
                  <a:pt x="21281" y="10902"/>
                  <a:pt x="21351" y="10711"/>
                </a:cubicBezTo>
                <a:cubicBezTo>
                  <a:pt x="21473" y="10374"/>
                  <a:pt x="21436" y="9918"/>
                  <a:pt x="21296" y="10041"/>
                </a:cubicBezTo>
                <a:cubicBezTo>
                  <a:pt x="21152" y="10168"/>
                  <a:pt x="21105" y="9812"/>
                  <a:pt x="21246" y="9665"/>
                </a:cubicBezTo>
                <a:cubicBezTo>
                  <a:pt x="21326" y="9582"/>
                  <a:pt x="21387" y="9398"/>
                  <a:pt x="21387" y="9255"/>
                </a:cubicBezTo>
                <a:cubicBezTo>
                  <a:pt x="21387" y="9045"/>
                  <a:pt x="21325" y="8988"/>
                  <a:pt x="21059" y="8956"/>
                </a:cubicBezTo>
                <a:cubicBezTo>
                  <a:pt x="20800" y="8926"/>
                  <a:pt x="20737" y="8871"/>
                  <a:pt x="20758" y="8696"/>
                </a:cubicBezTo>
                <a:cubicBezTo>
                  <a:pt x="20773" y="8574"/>
                  <a:pt x="20704" y="8330"/>
                  <a:pt x="20608" y="8157"/>
                </a:cubicBezTo>
                <a:cubicBezTo>
                  <a:pt x="20513" y="7983"/>
                  <a:pt x="20411" y="7680"/>
                  <a:pt x="20380" y="7481"/>
                </a:cubicBezTo>
                <a:cubicBezTo>
                  <a:pt x="20318" y="7080"/>
                  <a:pt x="20122" y="6795"/>
                  <a:pt x="19906" y="6792"/>
                </a:cubicBezTo>
                <a:cubicBezTo>
                  <a:pt x="19828" y="6791"/>
                  <a:pt x="19774" y="6718"/>
                  <a:pt x="19787" y="6630"/>
                </a:cubicBezTo>
                <a:cubicBezTo>
                  <a:pt x="19824" y="6372"/>
                  <a:pt x="19585" y="5824"/>
                  <a:pt x="19208" y="5304"/>
                </a:cubicBezTo>
                <a:cubicBezTo>
                  <a:pt x="19015" y="5037"/>
                  <a:pt x="18880" y="4753"/>
                  <a:pt x="18903" y="4668"/>
                </a:cubicBezTo>
                <a:cubicBezTo>
                  <a:pt x="18967" y="4428"/>
                  <a:pt x="18532" y="3773"/>
                  <a:pt x="18114" y="3485"/>
                </a:cubicBezTo>
                <a:cubicBezTo>
                  <a:pt x="17906" y="3342"/>
                  <a:pt x="17638" y="3078"/>
                  <a:pt x="17521" y="2900"/>
                </a:cubicBezTo>
                <a:cubicBezTo>
                  <a:pt x="17165" y="2356"/>
                  <a:pt x="16648" y="1816"/>
                  <a:pt x="16468" y="1802"/>
                </a:cubicBezTo>
                <a:cubicBezTo>
                  <a:pt x="16374" y="1794"/>
                  <a:pt x="16302" y="1736"/>
                  <a:pt x="16308" y="1672"/>
                </a:cubicBezTo>
                <a:cubicBezTo>
                  <a:pt x="16324" y="1468"/>
                  <a:pt x="15679" y="1083"/>
                  <a:pt x="15223" y="1022"/>
                </a:cubicBezTo>
                <a:cubicBezTo>
                  <a:pt x="14882" y="977"/>
                  <a:pt x="14729" y="883"/>
                  <a:pt x="14548" y="606"/>
                </a:cubicBezTo>
                <a:cubicBezTo>
                  <a:pt x="14326" y="268"/>
                  <a:pt x="14282" y="249"/>
                  <a:pt x="13782" y="314"/>
                </a:cubicBezTo>
                <a:cubicBezTo>
                  <a:pt x="13389" y="364"/>
                  <a:pt x="13145" y="325"/>
                  <a:pt x="12839" y="158"/>
                </a:cubicBezTo>
                <a:cubicBezTo>
                  <a:pt x="12669" y="65"/>
                  <a:pt x="12556" y="13"/>
                  <a:pt x="12469" y="2"/>
                </a:cubicBezTo>
                <a:close/>
                <a:moveTo>
                  <a:pt x="11097" y="20568"/>
                </a:moveTo>
                <a:cubicBezTo>
                  <a:pt x="10997" y="20571"/>
                  <a:pt x="10930" y="20617"/>
                  <a:pt x="10906" y="20705"/>
                </a:cubicBezTo>
                <a:cubicBezTo>
                  <a:pt x="10870" y="20838"/>
                  <a:pt x="10827" y="20846"/>
                  <a:pt x="10741" y="20744"/>
                </a:cubicBezTo>
                <a:cubicBezTo>
                  <a:pt x="10654" y="20642"/>
                  <a:pt x="10576" y="20676"/>
                  <a:pt x="10422" y="20880"/>
                </a:cubicBezTo>
                <a:lnTo>
                  <a:pt x="10217" y="21153"/>
                </a:lnTo>
                <a:lnTo>
                  <a:pt x="10518" y="21296"/>
                </a:lnTo>
                <a:cubicBezTo>
                  <a:pt x="10828" y="21446"/>
                  <a:pt x="11451" y="21526"/>
                  <a:pt x="11366" y="21407"/>
                </a:cubicBezTo>
                <a:cubicBezTo>
                  <a:pt x="11340" y="21369"/>
                  <a:pt x="11350" y="21179"/>
                  <a:pt x="11389" y="20984"/>
                </a:cubicBezTo>
                <a:cubicBezTo>
                  <a:pt x="11454" y="20661"/>
                  <a:pt x="11436" y="20623"/>
                  <a:pt x="11206" y="20575"/>
                </a:cubicBezTo>
                <a:cubicBezTo>
                  <a:pt x="11165" y="20566"/>
                  <a:pt x="11130" y="20567"/>
                  <a:pt x="11097" y="20568"/>
                </a:cubicBezTo>
                <a:close/>
              </a:path>
            </a:pathLst>
          </a:custGeom>
          <a:ln w="12700">
            <a:miter lim="400000"/>
          </a:ln>
        </p:spPr>
      </p:pic>
      <p:sp>
        <p:nvSpPr>
          <p:cNvPr id="333" name="20 w"/>
          <p:cNvSpPr txBox="1"/>
          <p:nvPr/>
        </p:nvSpPr>
        <p:spPr>
          <a:xfrm>
            <a:off x="8623624" y="3201074"/>
            <a:ext cx="1423722"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 w</a:t>
            </a:r>
          </a:p>
        </p:txBody>
      </p:sp>
      <p:sp>
        <p:nvSpPr>
          <p:cNvPr id="334" name="Több millió Kw"/>
          <p:cNvSpPr txBox="1"/>
          <p:nvPr/>
        </p:nvSpPr>
        <p:spPr>
          <a:xfrm>
            <a:off x="14808755" y="2015600"/>
            <a:ext cx="3061336"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Több millió Kw</a:t>
            </a:r>
          </a:p>
        </p:txBody>
      </p:sp>
      <p:sp>
        <p:nvSpPr>
          <p:cNvPr id="335" name="A memrisztor (memória + rezisztor) egy olyan áramköri elem, amely emlékszik a rajta korábban átfolyt áramra, és ez határozza meg a pillanatnyi ellenállását.Ez az emlékezet abban nyilvánul meg, hogy ha megszűnik a feszültség, akkor is megőrzi az állapotát"/>
          <p:cNvSpPr txBox="1"/>
          <p:nvPr/>
        </p:nvSpPr>
        <p:spPr>
          <a:xfrm>
            <a:off x="3137315" y="6044392"/>
            <a:ext cx="14348412" cy="2019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400"/>
            </a:pPr>
            <a:r>
              <a:t>A </a:t>
            </a:r>
            <a:r>
              <a:rPr b="1"/>
              <a:t>memrisztor</a:t>
            </a:r>
            <a:r>
              <a:t> (memória + rezisztor) egy olyan áramköri elem, amely </a:t>
            </a:r>
            <a:r>
              <a:rPr b="1"/>
              <a:t>emlékszik</a:t>
            </a:r>
            <a:r>
              <a:t> a rajta korábban átfolyt áramra, és ez határozza meg a pillanatnyi ellenállását.Ez az </a:t>
            </a:r>
            <a:r>
              <a:rPr b="1"/>
              <a:t>emlékezet</a:t>
            </a:r>
            <a:r>
              <a:t> abban nyilvánul meg, hogy ha megszűnik a feszültség, akkor is megőrzi az állapotát – vagyis </a:t>
            </a:r>
            <a:r>
              <a:rPr b="1"/>
              <a:t>nem felejt</a:t>
            </a:r>
            <a:r>
              <a:t>.</a:t>
            </a:r>
          </a:p>
        </p:txBody>
      </p:sp>
      <p:sp>
        <p:nvSpPr>
          <p:cNvPr id="336" name="Ha sok áram folyt át rajta egy adott irányba, a memrisztor ellenállása csökken – olyan, mintha „betaposnál egy ösvényt ”. Minél többször jársz rajta, annál könnyebben járható."/>
          <p:cNvSpPr txBox="1"/>
          <p:nvPr/>
        </p:nvSpPr>
        <p:spPr>
          <a:xfrm>
            <a:off x="3243349" y="8610385"/>
            <a:ext cx="16433789" cy="1549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400"/>
            </a:pPr>
            <a:r>
              <a:t>Ha </a:t>
            </a:r>
            <a:r>
              <a:rPr b="1"/>
              <a:t>sok áram folyt át</a:t>
            </a:r>
            <a:r>
              <a:t> rajta </a:t>
            </a:r>
            <a:r>
              <a:rPr b="1"/>
              <a:t>egy adott irányba</a:t>
            </a:r>
            <a:r>
              <a:t>, a memrisztor </a:t>
            </a:r>
            <a:r>
              <a:rPr b="1"/>
              <a:t>ellenállása csökken</a:t>
            </a:r>
            <a:r>
              <a:t> – olyan, mintha </a:t>
            </a:r>
            <a:r>
              <a:rPr b="1"/>
              <a:t>„betaposnál egy ösvényt ”</a:t>
            </a:r>
            <a:r>
              <a:t>. Minél többször jársz rajta, annál könnyebben járható.</a:t>
            </a:r>
            <a:r>
              <a:rPr b="1"/>
              <a:t> </a:t>
            </a:r>
          </a:p>
        </p:txBody>
      </p:sp>
      <p:sp>
        <p:nvSpPr>
          <p:cNvPr id="337" name="Ezért képes emlékezni, mert az ellenállása megőrzi a korábbi „használat” nyomait."/>
          <p:cNvSpPr txBox="1"/>
          <p:nvPr/>
        </p:nvSpPr>
        <p:spPr>
          <a:xfrm>
            <a:off x="3066118" y="10523364"/>
            <a:ext cx="16185897"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a:pPr>
            <a:r>
              <a:t>Ezért </a:t>
            </a:r>
            <a:r>
              <a:rPr>
                <a:solidFill>
                  <a:srgbClr val="00F900"/>
                </a:solidFill>
              </a:rPr>
              <a:t>képes </a:t>
            </a:r>
            <a:r>
              <a:rPr b="1">
                <a:solidFill>
                  <a:srgbClr val="00F900"/>
                </a:solidFill>
              </a:rPr>
              <a:t>emlékezni</a:t>
            </a:r>
            <a:r>
              <a:t>, mert az ellenállása megőrzi a korábbi „használat” nyomait.</a:t>
            </a:r>
            <a:r>
              <a:rPr b="1"/>
              <a:t> </a:t>
            </a:r>
          </a:p>
        </p:txBody>
      </p:sp>
      <p:sp>
        <p:nvSpPr>
          <p:cNvPr id="338" name="Gyakorláson alapuló tanulás"/>
          <p:cNvSpPr txBox="1"/>
          <p:nvPr/>
        </p:nvSpPr>
        <p:spPr>
          <a:xfrm>
            <a:off x="13635446" y="5912775"/>
            <a:ext cx="5407953" cy="5851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solidFill>
                  <a:srgbClr val="00F900"/>
                </a:solidFill>
              </a:defRPr>
            </a:lvl1pPr>
          </a:lstStyle>
          <a:p>
            <a:r>
              <a:t>Gyakorláson alapuló tanulás</a:t>
            </a:r>
          </a:p>
        </p:txBody>
      </p:sp>
      <p:sp>
        <p:nvSpPr>
          <p:cNvPr id="339" name="Emberi"/>
          <p:cNvSpPr txBox="1"/>
          <p:nvPr/>
        </p:nvSpPr>
        <p:spPr>
          <a:xfrm>
            <a:off x="3780479" y="3057786"/>
            <a:ext cx="2033931"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Emberi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31"/>
                                        </p:tgtEl>
                                        <p:attrNameLst>
                                          <p:attrName>style.visibility</p:attrName>
                                        </p:attrNameLst>
                                      </p:cBhvr>
                                      <p:to>
                                        <p:strVal val="visible"/>
                                      </p:to>
                                    </p:set>
                                    <p:anim calcmode="lin" valueType="num">
                                      <p:cBhvr>
                                        <p:cTn id="7" dur="1000" fill="hold"/>
                                        <p:tgtEl>
                                          <p:spTgt spid="331"/>
                                        </p:tgtEl>
                                        <p:attrNameLst>
                                          <p:attrName>ppt_x</p:attrName>
                                        </p:attrNameLst>
                                      </p:cBhvr>
                                      <p:tavLst>
                                        <p:tav tm="0">
                                          <p:val>
                                            <p:strVal val="0-#ppt_w/2"/>
                                          </p:val>
                                        </p:tav>
                                        <p:tav tm="100000">
                                          <p:val>
                                            <p:strVal val="#ppt_x"/>
                                          </p:val>
                                        </p:tav>
                                      </p:tavLst>
                                    </p:anim>
                                    <p:anim calcmode="lin" valueType="num">
                                      <p:cBhvr>
                                        <p:cTn id="8" dur="1000" fill="hold"/>
                                        <p:tgtEl>
                                          <p:spTgt spid="33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grpId="2" nodeType="afterEffect">
                                  <p:stCondLst>
                                    <p:cond delay="0"/>
                                  </p:stCondLst>
                                  <p:iterate type="lt">
                                    <p:tmAbs val="100"/>
                                  </p:iterate>
                                  <p:childTnLst>
                                    <p:set>
                                      <p:cBhvr>
                                        <p:cTn id="11" fill="hold"/>
                                        <p:tgtEl>
                                          <p:spTgt spid="3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339"/>
                                        </p:tgtEl>
                                        <p:attrNameLst>
                                          <p:attrName>style.visibility</p:attrName>
                                        </p:attrNameLst>
                                      </p:cBhvr>
                                      <p:to>
                                        <p:strVal val="visible"/>
                                      </p:to>
                                    </p:set>
                                    <p:animEffect transition="in" filter="wipe(left)">
                                      <p:cBhvr>
                                        <p:cTn id="16" dur="1000"/>
                                        <p:tgtEl>
                                          <p:spTgt spid="339"/>
                                        </p:tgtEl>
                                      </p:cBhvr>
                                    </p:animEffect>
                                  </p:childTnLst>
                                </p:cTn>
                              </p:par>
                            </p:childTnLst>
                          </p:cTn>
                        </p:par>
                        <p:par>
                          <p:cTn id="17" fill="hold">
                            <p:stCondLst>
                              <p:cond delay="1000"/>
                            </p:stCondLst>
                            <p:childTnLst>
                              <p:par>
                                <p:cTn id="18" presetID="22" presetClass="entr" presetSubtype="8" fill="hold" grpId="4" nodeType="afterEffect">
                                  <p:stCondLst>
                                    <p:cond delay="0"/>
                                  </p:stCondLst>
                                  <p:iterate>
                                    <p:tmAbs val="0"/>
                                  </p:iterate>
                                  <p:childTnLst>
                                    <p:set>
                                      <p:cBhvr>
                                        <p:cTn id="19" fill="hold"/>
                                        <p:tgtEl>
                                          <p:spTgt spid="332"/>
                                        </p:tgtEl>
                                        <p:attrNameLst>
                                          <p:attrName>style.visibility</p:attrName>
                                        </p:attrNameLst>
                                      </p:cBhvr>
                                      <p:to>
                                        <p:strVal val="visible"/>
                                      </p:to>
                                    </p:set>
                                    <p:animEffect transition="in" filter="wipe(left)">
                                      <p:cBhvr>
                                        <p:cTn id="20" dur="1000"/>
                                        <p:tgtEl>
                                          <p:spTgt spid="332"/>
                                        </p:tgtEl>
                                      </p:cBhvr>
                                    </p:animEffect>
                                  </p:childTnLst>
                                </p:cTn>
                              </p:par>
                            </p:childTnLst>
                          </p:cTn>
                        </p:par>
                        <p:par>
                          <p:cTn id="21" fill="hold">
                            <p:stCondLst>
                              <p:cond delay="2000"/>
                            </p:stCondLst>
                            <p:childTnLst>
                              <p:par>
                                <p:cTn id="22" presetID="22" presetClass="entr" presetSubtype="8" fill="hold" grpId="5" nodeType="afterEffect">
                                  <p:stCondLst>
                                    <p:cond delay="0"/>
                                  </p:stCondLst>
                                  <p:iterate>
                                    <p:tmAbs val="0"/>
                                  </p:iterate>
                                  <p:childTnLst>
                                    <p:set>
                                      <p:cBhvr>
                                        <p:cTn id="23" fill="hold"/>
                                        <p:tgtEl>
                                          <p:spTgt spid="333"/>
                                        </p:tgtEl>
                                        <p:attrNameLst>
                                          <p:attrName>style.visibility</p:attrName>
                                        </p:attrNameLst>
                                      </p:cBhvr>
                                      <p:to>
                                        <p:strVal val="visible"/>
                                      </p:to>
                                    </p:set>
                                    <p:animEffect transition="in" filter="wipe(left)">
                                      <p:cBhvr>
                                        <p:cTn id="24" dur="1000"/>
                                        <p:tgtEl>
                                          <p:spTgt spid="33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6" nodeType="clickEffect">
                                  <p:stCondLst>
                                    <p:cond delay="0"/>
                                  </p:stCondLst>
                                  <p:iterate type="lt">
                                    <p:tmAbs val="100"/>
                                  </p:iterate>
                                  <p:childTnLst>
                                    <p:set>
                                      <p:cBhvr>
                                        <p:cTn id="28" fill="hold"/>
                                        <p:tgtEl>
                                          <p:spTgt spid="330"/>
                                        </p:tgtEl>
                                        <p:attrNameLst>
                                          <p:attrName>style.visibility</p:attrName>
                                        </p:attrNameLst>
                                      </p:cBhvr>
                                      <p:to>
                                        <p:strVal val="visible"/>
                                      </p:to>
                                    </p:set>
                                  </p:childTnLst>
                                </p:cTn>
                              </p:par>
                            </p:childTnLst>
                          </p:cTn>
                        </p:par>
                        <p:par>
                          <p:cTn id="29" fill="hold">
                            <p:stCondLst>
                              <p:cond delay="0"/>
                            </p:stCondLst>
                            <p:childTnLst>
                              <p:par>
                                <p:cTn id="30" presetID="2" presetClass="entr" presetSubtype="1" fill="hold" grpId="7" nodeType="afterEffect">
                                  <p:stCondLst>
                                    <p:cond delay="0"/>
                                  </p:stCondLst>
                                  <p:iterate>
                                    <p:tmAbs val="0"/>
                                  </p:iterate>
                                  <p:childTnLst>
                                    <p:set>
                                      <p:cBhvr>
                                        <p:cTn id="31" fill="hold"/>
                                        <p:tgtEl>
                                          <p:spTgt spid="338"/>
                                        </p:tgtEl>
                                        <p:attrNameLst>
                                          <p:attrName>style.visibility</p:attrName>
                                        </p:attrNameLst>
                                      </p:cBhvr>
                                      <p:to>
                                        <p:strVal val="visible"/>
                                      </p:to>
                                    </p:set>
                                    <p:anim calcmode="lin" valueType="num">
                                      <p:cBhvr>
                                        <p:cTn id="32" dur="1000" fill="hold"/>
                                        <p:tgtEl>
                                          <p:spTgt spid="338"/>
                                        </p:tgtEl>
                                        <p:attrNameLst>
                                          <p:attrName>ppt_x</p:attrName>
                                        </p:attrNameLst>
                                      </p:cBhvr>
                                      <p:tavLst>
                                        <p:tav tm="0">
                                          <p:val>
                                            <p:strVal val="#ppt_x"/>
                                          </p:val>
                                        </p:tav>
                                        <p:tav tm="100000">
                                          <p:val>
                                            <p:strVal val="#ppt_x"/>
                                          </p:val>
                                        </p:tav>
                                      </p:tavLst>
                                    </p:anim>
                                    <p:anim calcmode="lin" valueType="num">
                                      <p:cBhvr>
                                        <p:cTn id="33" dur="1000" fill="hold"/>
                                        <p:tgtEl>
                                          <p:spTgt spid="338"/>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8" nodeType="clickEffect">
                                  <p:stCondLst>
                                    <p:cond delay="0"/>
                                  </p:stCondLst>
                                  <p:iterate type="lt">
                                    <p:tmAbs val="100"/>
                                  </p:iterate>
                                  <p:childTnLst>
                                    <p:set>
                                      <p:cBhvr>
                                        <p:cTn id="37" fill="hold"/>
                                        <p:tgtEl>
                                          <p:spTgt spid="33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9" nodeType="clickEffect">
                                  <p:stCondLst>
                                    <p:cond delay="0"/>
                                  </p:stCondLst>
                                  <p:iterate type="lt">
                                    <p:tmAbs val="100"/>
                                  </p:iterate>
                                  <p:childTnLst>
                                    <p:set>
                                      <p:cBhvr>
                                        <p:cTn id="41" fill="hold"/>
                                        <p:tgtEl>
                                          <p:spTgt spid="336"/>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10" nodeType="afterEffect">
                                  <p:stCondLst>
                                    <p:cond delay="0"/>
                                  </p:stCondLst>
                                  <p:iterate type="lt">
                                    <p:tmAbs val="100"/>
                                  </p:iterate>
                                  <p:childTnLst>
                                    <p:set>
                                      <p:cBhvr>
                                        <p:cTn id="44" fill="hold"/>
                                        <p:tgtEl>
                                          <p:spTgt spid="3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1" nodeType="clickEffect">
                                  <p:stCondLst>
                                    <p:cond delay="0"/>
                                  </p:stCondLst>
                                  <p:iterate type="lt">
                                    <p:tmAbs val="100"/>
                                  </p:iterate>
                                  <p:childTnLst>
                                    <p:set>
                                      <p:cBhvr>
                                        <p:cTn id="48" fill="hold"/>
                                        <p:tgtEl>
                                          <p:spTgt spid="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11" animBg="1" advAuto="0"/>
      <p:bldP spid="330" grpId="6" animBg="1" advAuto="0"/>
      <p:bldP spid="331" grpId="1" animBg="1" advAuto="0"/>
      <p:bldP spid="332" grpId="4" animBg="1" advAuto="0"/>
      <p:bldP spid="333" grpId="5" animBg="1" advAuto="0"/>
      <p:bldP spid="334" grpId="2" animBg="1" advAuto="0"/>
      <p:bldP spid="335" grpId="8" animBg="1" advAuto="0"/>
      <p:bldP spid="336" grpId="9" animBg="1" advAuto="0"/>
      <p:bldP spid="337" grpId="10" animBg="1" advAuto="0"/>
      <p:bldP spid="338" grpId="7" animBg="1" advAuto="0"/>
      <p:bldP spid="339" grpId="3"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Screenshot 2025-04-04 at 8.57.03.png" descr="Screenshot 2025-04-04 at 8.57.03.png"/>
          <p:cNvPicPr>
            <a:picLocks noChangeAspect="1"/>
          </p:cNvPicPr>
          <p:nvPr/>
        </p:nvPicPr>
        <p:blipFill>
          <a:blip r:embed="rId2"/>
          <a:stretch>
            <a:fillRect/>
          </a:stretch>
        </p:blipFill>
        <p:spPr>
          <a:xfrm>
            <a:off x="626372" y="1504112"/>
            <a:ext cx="22030754" cy="9454962"/>
          </a:xfrm>
          <a:prstGeom prst="rect">
            <a:avLst/>
          </a:prstGeom>
          <a:ln w="12700">
            <a:miter lim="400000"/>
          </a:ln>
        </p:spPr>
      </p:pic>
      <p:sp>
        <p:nvSpPr>
          <p:cNvPr id="342" name="Fő különbségek összefoglalva"/>
          <p:cNvSpPr txBox="1"/>
          <p:nvPr/>
        </p:nvSpPr>
        <p:spPr>
          <a:xfrm>
            <a:off x="2255753" y="136260"/>
            <a:ext cx="8309763"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Fő különbségek összefoglalva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341"/>
                                        </p:tgtEl>
                                        <p:attrNameLst>
                                          <p:attrName>style.visibility</p:attrName>
                                        </p:attrNameLst>
                                      </p:cBhvr>
                                      <p:to>
                                        <p:strVal val="visible"/>
                                      </p:to>
                                    </p:set>
                                    <p:animEffect transition="in" filter="box(out)">
                                      <p:cBhvr>
                                        <p:cTn id="7"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50" name="Csoportba foglalás 10"/>
          <p:cNvGrpSpPr/>
          <p:nvPr/>
        </p:nvGrpSpPr>
        <p:grpSpPr>
          <a:xfrm>
            <a:off x="2111200" y="7080728"/>
            <a:ext cx="4969565" cy="4969565"/>
            <a:chOff x="0" y="0"/>
            <a:chExt cx="4969564" cy="4969564"/>
          </a:xfrm>
        </p:grpSpPr>
        <p:sp>
          <p:nvSpPr>
            <p:cNvPr id="344" name="Téglalap 1"/>
            <p:cNvSpPr/>
            <p:nvPr/>
          </p:nvSpPr>
          <p:spPr>
            <a:xfrm>
              <a:off x="-1" y="-1"/>
              <a:ext cx="4969566" cy="4969566"/>
            </a:xfrm>
            <a:prstGeom prst="rect">
              <a:avLst/>
            </a:prstGeom>
            <a:noFill/>
            <a:ln w="50800" cap="flat">
              <a:solidFill>
                <a:srgbClr val="FFFFFF"/>
              </a:solidFill>
              <a:prstDash val="solid"/>
              <a:miter lim="800000"/>
            </a:ln>
            <a:effectLst/>
          </p:spPr>
          <p:txBody>
            <a:bodyPr wrap="square" lIns="91439" tIns="91439" rIns="91439" bIns="91439" numCol="1" anchor="ctr">
              <a:noAutofit/>
            </a:bodyPr>
            <a:lstStyle/>
            <a:p>
              <a:pPr algn="ctr" defTabSz="1828800">
                <a:lnSpc>
                  <a:spcPct val="100000"/>
                </a:lnSpc>
                <a:spcBef>
                  <a:spcPts val="0"/>
                </a:spcBef>
                <a:defRPr sz="4000">
                  <a:latin typeface="Calibri"/>
                  <a:ea typeface="Calibri"/>
                  <a:cs typeface="Calibri"/>
                  <a:sym typeface="Calibri"/>
                </a:defRPr>
              </a:pPr>
              <a:endParaRPr/>
            </a:p>
          </p:txBody>
        </p:sp>
        <p:sp>
          <p:nvSpPr>
            <p:cNvPr id="345" name="Ellipszis 5"/>
            <p:cNvSpPr/>
            <p:nvPr/>
          </p:nvSpPr>
          <p:spPr>
            <a:xfrm>
              <a:off x="1223618" y="1544982"/>
              <a:ext cx="508001" cy="508001"/>
            </a:xfrm>
            <a:prstGeom prst="ellipse">
              <a:avLst/>
            </a:prstGeom>
            <a:noFill/>
            <a:ln w="50800" cap="flat">
              <a:solidFill>
                <a:srgbClr val="FFFFFF"/>
              </a:solidFill>
              <a:prstDash val="solid"/>
              <a:miter lim="800000"/>
            </a:ln>
            <a:effectLst/>
          </p:spPr>
          <p:txBody>
            <a:bodyPr wrap="square" lIns="91439" tIns="91439" rIns="91439" bIns="91439" numCol="1" anchor="ctr">
              <a:noAutofit/>
            </a:bodyPr>
            <a:lstStyle/>
            <a:p>
              <a:pPr algn="ctr" defTabSz="1828800">
                <a:lnSpc>
                  <a:spcPct val="100000"/>
                </a:lnSpc>
                <a:spcBef>
                  <a:spcPts val="0"/>
                </a:spcBef>
                <a:defRPr sz="3600">
                  <a:latin typeface="Calibri"/>
                  <a:ea typeface="Calibri"/>
                  <a:cs typeface="Calibri"/>
                  <a:sym typeface="Calibri"/>
                </a:defRPr>
              </a:pPr>
              <a:endParaRPr/>
            </a:p>
          </p:txBody>
        </p:sp>
        <p:sp>
          <p:nvSpPr>
            <p:cNvPr id="346" name="Ellipszis 6"/>
            <p:cNvSpPr/>
            <p:nvPr/>
          </p:nvSpPr>
          <p:spPr>
            <a:xfrm>
              <a:off x="3281017" y="1544982"/>
              <a:ext cx="508001" cy="508001"/>
            </a:xfrm>
            <a:prstGeom prst="ellipse">
              <a:avLst/>
            </a:prstGeom>
            <a:noFill/>
            <a:ln w="50800" cap="flat">
              <a:solidFill>
                <a:srgbClr val="FFFFFF"/>
              </a:solidFill>
              <a:prstDash val="solid"/>
              <a:miter lim="800000"/>
            </a:ln>
            <a:effectLst/>
          </p:spPr>
          <p:txBody>
            <a:bodyPr wrap="square" lIns="91439" tIns="91439" rIns="91439" bIns="91439" numCol="1" anchor="ctr">
              <a:noAutofit/>
            </a:bodyPr>
            <a:lstStyle/>
            <a:p>
              <a:pPr algn="ctr" defTabSz="1828800">
                <a:lnSpc>
                  <a:spcPct val="100000"/>
                </a:lnSpc>
                <a:spcBef>
                  <a:spcPts val="0"/>
                </a:spcBef>
                <a:defRPr sz="3600">
                  <a:latin typeface="Calibri"/>
                  <a:ea typeface="Calibri"/>
                  <a:cs typeface="Calibri"/>
                  <a:sym typeface="Calibri"/>
                </a:defRPr>
              </a:pPr>
              <a:endParaRPr/>
            </a:p>
          </p:txBody>
        </p:sp>
        <p:sp>
          <p:nvSpPr>
            <p:cNvPr id="347" name="Egyenes összekötő 7"/>
            <p:cNvSpPr/>
            <p:nvPr/>
          </p:nvSpPr>
          <p:spPr>
            <a:xfrm>
              <a:off x="2439504" y="2484781"/>
              <a:ext cx="1" cy="309935"/>
            </a:xfrm>
            <a:prstGeom prst="line">
              <a:avLst/>
            </a:prstGeom>
            <a:noFill/>
            <a:ln w="50800" cap="flat">
              <a:solidFill>
                <a:srgbClr val="FFFFFF"/>
              </a:solidFill>
              <a:prstDash val="solid"/>
              <a:miter lim="800000"/>
            </a:ln>
            <a:effectLst/>
          </p:spPr>
          <p:txBody>
            <a:bodyPr wrap="square" lIns="91439" tIns="91439" rIns="91439" bIns="91439" numCol="1" anchor="t">
              <a:noAutofit/>
            </a:bodyPr>
            <a:lstStyle/>
            <a:p>
              <a:pPr defTabSz="1828800">
                <a:lnSpc>
                  <a:spcPct val="100000"/>
                </a:lnSpc>
                <a:spcBef>
                  <a:spcPts val="0"/>
                </a:spcBef>
                <a:defRPr sz="3600">
                  <a:solidFill>
                    <a:srgbClr val="000000"/>
                  </a:solidFill>
                  <a:latin typeface="Calibri"/>
                  <a:ea typeface="Calibri"/>
                  <a:cs typeface="Calibri"/>
                  <a:sym typeface="Calibri"/>
                </a:defRPr>
              </a:pPr>
              <a:endParaRPr/>
            </a:p>
          </p:txBody>
        </p:sp>
        <p:sp>
          <p:nvSpPr>
            <p:cNvPr id="348" name="Ív 8"/>
            <p:cNvSpPr/>
            <p:nvPr/>
          </p:nvSpPr>
          <p:spPr>
            <a:xfrm rot="10800000">
              <a:off x="1332770" y="3611413"/>
              <a:ext cx="1097353" cy="2703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234" y="0"/>
                    <a:pt x="19147" y="8914"/>
                    <a:pt x="21600" y="21600"/>
                  </a:cubicBezTo>
                </a:path>
              </a:pathLst>
            </a:custGeom>
            <a:noFill/>
            <a:ln w="76200" cap="flat">
              <a:solidFill>
                <a:srgbClr val="FFFFFF"/>
              </a:solidFill>
              <a:prstDash val="solid"/>
              <a:miter lim="800000"/>
            </a:ln>
            <a:effectLst/>
          </p:spPr>
          <p:txBody>
            <a:bodyPr wrap="square" lIns="91439" tIns="91439" rIns="91439" bIns="91439" numCol="1" anchor="ctr">
              <a:noAutofit/>
            </a:bodyPr>
            <a:lstStyle/>
            <a:p>
              <a:pPr algn="ctr" defTabSz="1828800">
                <a:lnSpc>
                  <a:spcPct val="100000"/>
                </a:lnSpc>
                <a:spcBef>
                  <a:spcPts val="0"/>
                </a:spcBef>
                <a:defRPr sz="3600">
                  <a:solidFill>
                    <a:srgbClr val="000000"/>
                  </a:solidFill>
                  <a:latin typeface="Calibri"/>
                  <a:ea typeface="Calibri"/>
                  <a:cs typeface="Calibri"/>
                  <a:sym typeface="Calibri"/>
                </a:defRPr>
              </a:pPr>
              <a:endParaRPr/>
            </a:p>
          </p:txBody>
        </p:sp>
        <p:sp>
          <p:nvSpPr>
            <p:cNvPr id="349" name="Ív 9"/>
            <p:cNvSpPr/>
            <p:nvPr/>
          </p:nvSpPr>
          <p:spPr>
            <a:xfrm rot="10800000" flipH="1">
              <a:off x="2448896" y="3611415"/>
              <a:ext cx="1097352" cy="2703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234" y="0"/>
                    <a:pt x="19147" y="8914"/>
                    <a:pt x="21600" y="21600"/>
                  </a:cubicBezTo>
                </a:path>
              </a:pathLst>
            </a:custGeom>
            <a:noFill/>
            <a:ln w="76200" cap="flat">
              <a:solidFill>
                <a:srgbClr val="FFFFFF"/>
              </a:solidFill>
              <a:prstDash val="solid"/>
              <a:miter lim="800000"/>
            </a:ln>
            <a:effectLst/>
          </p:spPr>
          <p:txBody>
            <a:bodyPr wrap="square" lIns="91439" tIns="91439" rIns="91439" bIns="91439" numCol="1" anchor="ctr">
              <a:noAutofit/>
            </a:bodyPr>
            <a:lstStyle/>
            <a:p>
              <a:pPr algn="ctr" defTabSz="1828800">
                <a:lnSpc>
                  <a:spcPct val="100000"/>
                </a:lnSpc>
                <a:spcBef>
                  <a:spcPts val="0"/>
                </a:spcBef>
                <a:defRPr sz="3600">
                  <a:solidFill>
                    <a:srgbClr val="000000"/>
                  </a:solidFill>
                  <a:latin typeface="Calibri"/>
                  <a:ea typeface="Calibri"/>
                  <a:cs typeface="Calibri"/>
                  <a:sym typeface="Calibri"/>
                </a:defRPr>
              </a:pPr>
              <a:endParaRPr/>
            </a:p>
          </p:txBody>
        </p:sp>
      </p:grpSp>
      <p:graphicFrame>
        <p:nvGraphicFramePr>
          <p:cNvPr id="351" name="Táblázat 11"/>
          <p:cNvGraphicFramePr/>
          <p:nvPr/>
        </p:nvGraphicFramePr>
        <p:xfrm>
          <a:off x="9520268" y="6517506"/>
          <a:ext cx="6015941" cy="6096006"/>
        </p:xfrm>
        <a:graphic>
          <a:graphicData uri="http://schemas.openxmlformats.org/drawingml/2006/table">
            <a:tbl>
              <a:tblPr>
                <a:tableStyleId>{4C3C2611-4C71-4FC5-86AE-919BDF0F9419}</a:tableStyleId>
              </a:tblPr>
              <a:tblGrid>
                <a:gridCol w="856698">
                  <a:extLst>
                    <a:ext uri="{9D8B030D-6E8A-4147-A177-3AD203B41FA5}">
                      <a16:colId xmlns:a16="http://schemas.microsoft.com/office/drawing/2014/main" val="20000"/>
                    </a:ext>
                  </a:extLst>
                </a:gridCol>
                <a:gridCol w="856698">
                  <a:extLst>
                    <a:ext uri="{9D8B030D-6E8A-4147-A177-3AD203B41FA5}">
                      <a16:colId xmlns:a16="http://schemas.microsoft.com/office/drawing/2014/main" val="20001"/>
                    </a:ext>
                  </a:extLst>
                </a:gridCol>
                <a:gridCol w="856698">
                  <a:extLst>
                    <a:ext uri="{9D8B030D-6E8A-4147-A177-3AD203B41FA5}">
                      <a16:colId xmlns:a16="http://schemas.microsoft.com/office/drawing/2014/main" val="20002"/>
                    </a:ext>
                  </a:extLst>
                </a:gridCol>
                <a:gridCol w="856698">
                  <a:extLst>
                    <a:ext uri="{9D8B030D-6E8A-4147-A177-3AD203B41FA5}">
                      <a16:colId xmlns:a16="http://schemas.microsoft.com/office/drawing/2014/main" val="20003"/>
                    </a:ext>
                  </a:extLst>
                </a:gridCol>
                <a:gridCol w="856698">
                  <a:extLst>
                    <a:ext uri="{9D8B030D-6E8A-4147-A177-3AD203B41FA5}">
                      <a16:colId xmlns:a16="http://schemas.microsoft.com/office/drawing/2014/main" val="20004"/>
                    </a:ext>
                  </a:extLst>
                </a:gridCol>
                <a:gridCol w="856698">
                  <a:extLst>
                    <a:ext uri="{9D8B030D-6E8A-4147-A177-3AD203B41FA5}">
                      <a16:colId xmlns:a16="http://schemas.microsoft.com/office/drawing/2014/main" val="20005"/>
                    </a:ext>
                  </a:extLst>
                </a:gridCol>
                <a:gridCol w="856698">
                  <a:extLst>
                    <a:ext uri="{9D8B030D-6E8A-4147-A177-3AD203B41FA5}">
                      <a16:colId xmlns:a16="http://schemas.microsoft.com/office/drawing/2014/main" val="20006"/>
                    </a:ext>
                  </a:extLst>
                </a:gridCol>
              </a:tblGrid>
              <a:tr h="873962">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0"/>
                  </a:ext>
                </a:extLst>
              </a:tr>
              <a:tr h="873962">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FFF"/>
                    </a:solidFill>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FFF"/>
                    </a:solidFill>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1"/>
                  </a:ext>
                </a:extLst>
              </a:tr>
              <a:tr h="873962">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2"/>
                  </a:ext>
                </a:extLst>
              </a:tr>
              <a:tr h="873962">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FFF"/>
                    </a:solidFill>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3"/>
                  </a:ext>
                </a:extLst>
              </a:tr>
              <a:tr h="873962">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FFF"/>
                    </a:solidFill>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FFF"/>
                    </a:solidFill>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4"/>
                  </a:ext>
                </a:extLst>
              </a:tr>
              <a:tr h="873962">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FFF"/>
                    </a:solidFill>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FFF"/>
                    </a:solidFill>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solidFill>
                      <a:srgbClr val="FFFFFF"/>
                    </a:solidFill>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5"/>
                  </a:ext>
                </a:extLst>
              </a:tr>
              <a:tr h="873962">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algn="l" defTabSz="1828800">
                        <a:defRPr sz="3600">
                          <a:solidFill>
                            <a:srgbClr val="000000"/>
                          </a:solidFill>
                          <a:latin typeface="Calibri"/>
                          <a:ea typeface="Calibri"/>
                          <a:cs typeface="Calibri"/>
                          <a:sym typeface="Calibri"/>
                        </a:defRPr>
                      </a:pPr>
                      <a:endParaRP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6"/>
                  </a:ext>
                </a:extLst>
              </a:tr>
            </a:tbl>
          </a:graphicData>
        </a:graphic>
      </p:graphicFrame>
      <p:graphicFrame>
        <p:nvGraphicFramePr>
          <p:cNvPr id="352" name="Táblázat 12"/>
          <p:cNvGraphicFramePr/>
          <p:nvPr/>
        </p:nvGraphicFramePr>
        <p:xfrm>
          <a:off x="16890962" y="6517504"/>
          <a:ext cx="6015941" cy="6096007"/>
        </p:xfrm>
        <a:graphic>
          <a:graphicData uri="http://schemas.openxmlformats.org/drawingml/2006/table">
            <a:tbl>
              <a:tblPr>
                <a:tableStyleId>{4C3C2611-4C71-4FC5-86AE-919BDF0F9419}</a:tableStyleId>
              </a:tblPr>
              <a:tblGrid>
                <a:gridCol w="856698">
                  <a:extLst>
                    <a:ext uri="{9D8B030D-6E8A-4147-A177-3AD203B41FA5}">
                      <a16:colId xmlns:a16="http://schemas.microsoft.com/office/drawing/2014/main" val="20000"/>
                    </a:ext>
                  </a:extLst>
                </a:gridCol>
                <a:gridCol w="856698">
                  <a:extLst>
                    <a:ext uri="{9D8B030D-6E8A-4147-A177-3AD203B41FA5}">
                      <a16:colId xmlns:a16="http://schemas.microsoft.com/office/drawing/2014/main" val="20001"/>
                    </a:ext>
                  </a:extLst>
                </a:gridCol>
                <a:gridCol w="856698">
                  <a:extLst>
                    <a:ext uri="{9D8B030D-6E8A-4147-A177-3AD203B41FA5}">
                      <a16:colId xmlns:a16="http://schemas.microsoft.com/office/drawing/2014/main" val="20002"/>
                    </a:ext>
                  </a:extLst>
                </a:gridCol>
                <a:gridCol w="856698">
                  <a:extLst>
                    <a:ext uri="{9D8B030D-6E8A-4147-A177-3AD203B41FA5}">
                      <a16:colId xmlns:a16="http://schemas.microsoft.com/office/drawing/2014/main" val="20003"/>
                    </a:ext>
                  </a:extLst>
                </a:gridCol>
                <a:gridCol w="856698">
                  <a:extLst>
                    <a:ext uri="{9D8B030D-6E8A-4147-A177-3AD203B41FA5}">
                      <a16:colId xmlns:a16="http://schemas.microsoft.com/office/drawing/2014/main" val="20004"/>
                    </a:ext>
                  </a:extLst>
                </a:gridCol>
                <a:gridCol w="856698">
                  <a:extLst>
                    <a:ext uri="{9D8B030D-6E8A-4147-A177-3AD203B41FA5}">
                      <a16:colId xmlns:a16="http://schemas.microsoft.com/office/drawing/2014/main" val="20005"/>
                    </a:ext>
                  </a:extLst>
                </a:gridCol>
                <a:gridCol w="856698">
                  <a:extLst>
                    <a:ext uri="{9D8B030D-6E8A-4147-A177-3AD203B41FA5}">
                      <a16:colId xmlns:a16="http://schemas.microsoft.com/office/drawing/2014/main" val="20006"/>
                    </a:ext>
                  </a:extLst>
                </a:gridCol>
              </a:tblGrid>
              <a:tr h="873962">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0"/>
                  </a:ext>
                </a:extLst>
              </a:tr>
              <a:tr h="873962">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1</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1</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1"/>
                  </a:ext>
                </a:extLst>
              </a:tr>
              <a:tr h="873962">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2"/>
                  </a:ext>
                </a:extLst>
              </a:tr>
              <a:tr h="873962">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1</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3"/>
                  </a:ext>
                </a:extLst>
              </a:tr>
              <a:tr h="873962">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1</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1</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4"/>
                  </a:ext>
                </a:extLst>
              </a:tr>
              <a:tr h="873962">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1</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1</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1</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5"/>
                  </a:ext>
                </a:extLst>
              </a:tr>
              <a:tr h="873962">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tc>
                  <a:txBody>
                    <a:bodyPr/>
                    <a:lstStyle/>
                    <a:p>
                      <a:pPr defTabSz="1828800">
                        <a:defRPr>
                          <a:solidFill>
                            <a:srgbClr val="000000"/>
                          </a:solidFill>
                        </a:defRPr>
                      </a:pPr>
                      <a:r>
                        <a:rPr sz="3600">
                          <a:solidFill>
                            <a:srgbClr val="FFFFFF"/>
                          </a:solidFill>
                          <a:latin typeface="Calibri"/>
                          <a:ea typeface="Calibri"/>
                          <a:cs typeface="Calibri"/>
                          <a:sym typeface="Calibri"/>
                        </a:rPr>
                        <a:t>0</a:t>
                      </a:r>
                    </a:p>
                  </a:txBody>
                  <a:tcPr marL="45720" marR="45720" anchor="ctr" horzOverflow="overflow">
                    <a:lnL w="38100">
                      <a:solidFill>
                        <a:srgbClr val="FFFFFF"/>
                      </a:solidFill>
                    </a:lnL>
                    <a:lnR w="38100">
                      <a:solidFill>
                        <a:srgbClr val="FFFFFF"/>
                      </a:solidFill>
                    </a:lnR>
                    <a:lnT w="38100">
                      <a:solidFill>
                        <a:srgbClr val="FFFFFF"/>
                      </a:solidFill>
                    </a:lnT>
                    <a:lnB w="38100">
                      <a:solidFill>
                        <a:srgbClr val="FFFFFF"/>
                      </a:solidFill>
                    </a:lnB>
                  </a:tcPr>
                </a:tc>
                <a:extLst>
                  <a:ext uri="{0D108BD9-81ED-4DB2-BD59-A6C34878D82A}">
                    <a16:rowId xmlns:a16="http://schemas.microsoft.com/office/drawing/2014/main" val="10006"/>
                  </a:ext>
                </a:extLst>
              </a:tr>
            </a:tbl>
          </a:graphicData>
        </a:graphic>
      </p:graphicFrame>
      <p:sp>
        <p:nvSpPr>
          <p:cNvPr id="353" name="Mintafelismerés de hogyan?   Képfeldolgozás"/>
          <p:cNvSpPr txBox="1"/>
          <p:nvPr/>
        </p:nvSpPr>
        <p:spPr>
          <a:xfrm>
            <a:off x="1747069" y="267534"/>
            <a:ext cx="1249954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Mintafelismerés de hogyan?   Képfeldolgozás</a:t>
            </a:r>
          </a:p>
        </p:txBody>
      </p:sp>
      <p:sp>
        <p:nvSpPr>
          <p:cNvPr id="354" name="Felbontjuk a képet apró részekre —&gt; pixelek"/>
          <p:cNvSpPr txBox="1"/>
          <p:nvPr/>
        </p:nvSpPr>
        <p:spPr>
          <a:xfrm>
            <a:off x="1861933" y="1683769"/>
            <a:ext cx="7449732" cy="5357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900"/>
            </a:lvl1pPr>
          </a:lstStyle>
          <a:p>
            <a:r>
              <a:t>Felbontjuk a képet apró részekre —&gt; pixelek</a:t>
            </a:r>
          </a:p>
        </p:txBody>
      </p:sp>
      <p:pic>
        <p:nvPicPr>
          <p:cNvPr id="355" name="Screenshot 2023-08-04 at 16.09.31.png" descr="Screenshot 2023-08-04 at 16.09.31.png"/>
          <p:cNvPicPr>
            <a:picLocks noChangeAspect="1"/>
          </p:cNvPicPr>
          <p:nvPr/>
        </p:nvPicPr>
        <p:blipFill>
          <a:blip r:embed="rId2"/>
          <a:stretch>
            <a:fillRect/>
          </a:stretch>
        </p:blipFill>
        <p:spPr>
          <a:xfrm>
            <a:off x="16777681" y="547780"/>
            <a:ext cx="7010402" cy="5080002"/>
          </a:xfrm>
          <a:prstGeom prst="rect">
            <a:avLst/>
          </a:prstGeom>
          <a:ln w="12700">
            <a:miter lim="400000"/>
          </a:ln>
        </p:spPr>
      </p:pic>
      <p:pic>
        <p:nvPicPr>
          <p:cNvPr id="356" name="CNN.gif" descr="CNN.gif"/>
          <p:cNvPicPr>
            <a:picLocks/>
          </p:cNvPicPr>
          <p:nvPr/>
        </p:nvPicPr>
        <p:blipFill>
          <a:blip r:embed="rId3"/>
          <a:stretch>
            <a:fillRect/>
          </a:stretch>
        </p:blipFill>
        <p:spPr>
          <a:xfrm>
            <a:off x="16764817" y="649380"/>
            <a:ext cx="6680201" cy="487680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54"/>
                                        </p:tgtEl>
                                        <p:attrNameLst>
                                          <p:attrName>style.visibility</p:attrName>
                                        </p:attrNameLst>
                                      </p:cBhvr>
                                      <p:to>
                                        <p:strVal val="visible"/>
                                      </p:to>
                                    </p:set>
                                    <p:anim calcmode="lin" valueType="num">
                                      <p:cBhvr>
                                        <p:cTn id="7" dur="1000" fill="hold"/>
                                        <p:tgtEl>
                                          <p:spTgt spid="354"/>
                                        </p:tgtEl>
                                        <p:attrNameLst>
                                          <p:attrName>ppt_x</p:attrName>
                                        </p:attrNameLst>
                                      </p:cBhvr>
                                      <p:tavLst>
                                        <p:tav tm="0">
                                          <p:val>
                                            <p:strVal val="0-#ppt_w/2"/>
                                          </p:val>
                                        </p:tav>
                                        <p:tav tm="100000">
                                          <p:val>
                                            <p:strVal val="#ppt_x"/>
                                          </p:val>
                                        </p:tav>
                                      </p:tavLst>
                                    </p:anim>
                                    <p:anim calcmode="lin" valueType="num">
                                      <p:cBhvr>
                                        <p:cTn id="8" dur="1000" fill="hold"/>
                                        <p:tgtEl>
                                          <p:spTgt spid="3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3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3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4" nodeType="clickEffect">
                                  <p:stCondLst>
                                    <p:cond delay="0"/>
                                  </p:stCondLst>
                                  <p:iterate>
                                    <p:tmAbs val="0"/>
                                  </p:iterate>
                                  <p:childTnLst>
                                    <p:set>
                                      <p:cBhvr>
                                        <p:cTn id="20" fill="hold"/>
                                        <p:tgtEl>
                                          <p:spTgt spid="355"/>
                                        </p:tgtEl>
                                        <p:attrNameLst>
                                          <p:attrName>style.visibility</p:attrName>
                                        </p:attrNameLst>
                                      </p:cBhvr>
                                      <p:to>
                                        <p:strVal val="visible"/>
                                      </p:to>
                                    </p:set>
                                    <p:animEffect transition="in" filter="box(out)">
                                      <p:cBhvr>
                                        <p:cTn id="21" dur="1000"/>
                                        <p:tgtEl>
                                          <p:spTgt spid="35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grpId="5" nodeType="clickEffect">
                                  <p:stCondLst>
                                    <p:cond delay="0"/>
                                  </p:stCondLst>
                                  <p:iterate>
                                    <p:tmAbs val="0"/>
                                  </p:iterate>
                                  <p:childTnLst>
                                    <p:anim calcmode="lin" valueType="num">
                                      <p:cBhvr>
                                        <p:cTn id="25" dur="1000" fill="hold"/>
                                        <p:tgtEl>
                                          <p:spTgt spid="355"/>
                                        </p:tgtEl>
                                        <p:attrNameLst>
                                          <p:attrName>ppt_x</p:attrName>
                                        </p:attrNameLst>
                                      </p:cBhvr>
                                      <p:tavLst>
                                        <p:tav tm="0">
                                          <p:val>
                                            <p:strVal val="ppt_x"/>
                                          </p:val>
                                        </p:tav>
                                        <p:tav tm="100000">
                                          <p:val>
                                            <p:strVal val="1+ppt_w/2"/>
                                          </p:val>
                                        </p:tav>
                                      </p:tavLst>
                                    </p:anim>
                                    <p:anim calcmode="lin" valueType="num">
                                      <p:cBhvr>
                                        <p:cTn id="26" dur="1000" fill="hold"/>
                                        <p:tgtEl>
                                          <p:spTgt spid="355"/>
                                        </p:tgtEl>
                                        <p:attrNameLst>
                                          <p:attrName>ppt_y</p:attrName>
                                        </p:attrNameLst>
                                      </p:cBhvr>
                                      <p:tavLst>
                                        <p:tav tm="0">
                                          <p:val>
                                            <p:strVal val="ppt_y"/>
                                          </p:val>
                                        </p:tav>
                                        <p:tav tm="100000">
                                          <p:val>
                                            <p:strVal val="ppt_y"/>
                                          </p:val>
                                        </p:tav>
                                      </p:tavLst>
                                    </p:anim>
                                    <p:set>
                                      <p:cBhvr>
                                        <p:cTn id="27" fill="hold">
                                          <p:stCondLst>
                                            <p:cond delay="999"/>
                                          </p:stCondLst>
                                        </p:cTn>
                                        <p:tgtEl>
                                          <p:spTgt spid="35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6" nodeType="clickEffect">
                                  <p:stCondLst>
                                    <p:cond delay="0"/>
                                  </p:stCondLst>
                                  <p:iterate>
                                    <p:tmAbs val="0"/>
                                  </p:iterate>
                                  <p:childTnLst>
                                    <p:set>
                                      <p:cBhvr>
                                        <p:cTn id="31" fill="hold"/>
                                        <p:tgtEl>
                                          <p:spTgt spid="356"/>
                                        </p:tgtEl>
                                        <p:attrNameLst>
                                          <p:attrName>style.visibility</p:attrName>
                                        </p:attrNameLst>
                                      </p:cBhvr>
                                      <p:to>
                                        <p:strVal val="visible"/>
                                      </p:to>
                                    </p:set>
                                    <p:animEffect transition="in" filter="blinds(vertical)">
                                      <p:cBhvr>
                                        <p:cTn id="32" dur="2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2" animBg="1" advAuto="0"/>
      <p:bldP spid="352" grpId="3" animBg="1" advAuto="0"/>
      <p:bldP spid="354" grpId="1" animBg="1" advAuto="0"/>
      <p:bldP spid="355" grpId="4" animBg="1" advAuto="0"/>
      <p:bldP spid="355" grpId="5" animBg="1" advAuto="0"/>
      <p:bldP spid="356" grpId="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Mintafelismerés de hogyan?   LLM-ek"/>
          <p:cNvSpPr txBox="1"/>
          <p:nvPr/>
        </p:nvSpPr>
        <p:spPr>
          <a:xfrm>
            <a:off x="1747069" y="267534"/>
            <a:ext cx="10379355"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Mintafelismerés de hogyan?   LLM-ek</a:t>
            </a:r>
          </a:p>
        </p:txBody>
      </p:sp>
      <p:sp>
        <p:nvSpPr>
          <p:cNvPr id="359" name="Itt is szükséges valamilyen „szétbontás” – vagyis tokenizálás jellegű folyamat."/>
          <p:cNvSpPr txBox="1"/>
          <p:nvPr/>
        </p:nvSpPr>
        <p:spPr>
          <a:xfrm>
            <a:off x="1677763" y="1270958"/>
            <a:ext cx="17678401"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Itt is szükséges valamilyen „szétbontás” – vagyis tokenizálás jellegű folyamat.</a:t>
            </a:r>
          </a:p>
        </p:txBody>
      </p:sp>
      <p:sp>
        <p:nvSpPr>
          <p:cNvPr id="360" name="Mintázat = ismétlődő vagy hasonló tokenek közti viszony."/>
          <p:cNvSpPr txBox="1"/>
          <p:nvPr/>
        </p:nvSpPr>
        <p:spPr>
          <a:xfrm>
            <a:off x="3008734" y="3244090"/>
            <a:ext cx="13120117"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Mintázat = ismétlődő vagy hasonló tokenek közti viszony.</a:t>
            </a:r>
          </a:p>
        </p:txBody>
      </p:sp>
      <p:sp>
        <p:nvSpPr>
          <p:cNvPr id="361" name="Token = építőkocka, amin keresztül az agy vagy a gép értelmezni tudja a valóságot."/>
          <p:cNvSpPr txBox="1"/>
          <p:nvPr/>
        </p:nvSpPr>
        <p:spPr>
          <a:xfrm>
            <a:off x="3030587" y="2333724"/>
            <a:ext cx="18991581"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Token = építőkocka, amin keresztül az agy vagy a gép értelmezni tudja a valóságot.</a:t>
            </a:r>
          </a:p>
        </p:txBody>
      </p:sp>
      <p:pic>
        <p:nvPicPr>
          <p:cNvPr id="362" name="Screenshot 2025-04-04 at 10.14.15.png" descr="Screenshot 2025-04-04 at 10.14.15.png"/>
          <p:cNvPicPr>
            <a:picLocks noChangeAspect="1"/>
          </p:cNvPicPr>
          <p:nvPr/>
        </p:nvPicPr>
        <p:blipFill>
          <a:blip r:embed="rId2"/>
          <a:stretch>
            <a:fillRect/>
          </a:stretch>
        </p:blipFill>
        <p:spPr>
          <a:xfrm>
            <a:off x="2971751" y="5513842"/>
            <a:ext cx="11698375" cy="3720331"/>
          </a:xfrm>
          <a:prstGeom prst="rect">
            <a:avLst/>
          </a:prstGeom>
          <a:ln w="12700">
            <a:miter lim="400000"/>
          </a:ln>
        </p:spPr>
      </p:pic>
      <p:pic>
        <p:nvPicPr>
          <p:cNvPr id="363" name="Screenshot 2025-04-04 at 10.15.40.png" descr="Screenshot 2025-04-04 at 10.15.40.png"/>
          <p:cNvPicPr>
            <a:picLocks noChangeAspect="1"/>
          </p:cNvPicPr>
          <p:nvPr/>
        </p:nvPicPr>
        <p:blipFill>
          <a:blip r:embed="rId3"/>
          <a:stretch>
            <a:fillRect/>
          </a:stretch>
        </p:blipFill>
        <p:spPr>
          <a:xfrm>
            <a:off x="2959415" y="9134688"/>
            <a:ext cx="14787138" cy="4589113"/>
          </a:xfrm>
          <a:prstGeom prst="rect">
            <a:avLst/>
          </a:prstGeom>
          <a:ln w="12700">
            <a:miter lim="400000"/>
          </a:ln>
        </p:spPr>
      </p:pic>
      <p:sp>
        <p:nvSpPr>
          <p:cNvPr id="364" name="Szótagoló olvasás tanítása"/>
          <p:cNvSpPr txBox="1"/>
          <p:nvPr/>
        </p:nvSpPr>
        <p:spPr>
          <a:xfrm>
            <a:off x="15453793" y="5633316"/>
            <a:ext cx="4967936" cy="57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Szótagoló olvasás tanítása</a:t>
            </a:r>
          </a:p>
        </p:txBody>
      </p:sp>
      <p:sp>
        <p:nvSpPr>
          <p:cNvPr id="365" name="Szókép alapú olvasás"/>
          <p:cNvSpPr txBox="1"/>
          <p:nvPr/>
        </p:nvSpPr>
        <p:spPr>
          <a:xfrm>
            <a:off x="15429745" y="6571589"/>
            <a:ext cx="4065321" cy="57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Szókép alapú olvasás</a:t>
            </a:r>
          </a:p>
        </p:txBody>
      </p:sp>
      <p:sp>
        <p:nvSpPr>
          <p:cNvPr id="366" name="Mindenhol van feldarabolás és újraépítés – ez a mintázatfelismerés kulcsa."/>
          <p:cNvSpPr txBox="1"/>
          <p:nvPr/>
        </p:nvSpPr>
        <p:spPr>
          <a:xfrm>
            <a:off x="1724894" y="4087755"/>
            <a:ext cx="16983457"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Mindenhol van feldarabolás és újraépítés – ez a mintázatfelismerés kulcsa.</a:t>
            </a:r>
          </a:p>
        </p:txBody>
      </p:sp>
      <p:sp>
        <p:nvSpPr>
          <p:cNvPr id="367" name="A módszer Franciaországban és francia nyelvű országokban (pl. Québec) terjedt el leginkább, de mára visszaszorult, és jellemzően speciális célokra (pl. tanulási nehézségek kezelése, alternatív iskolák) használják világszerte."/>
          <p:cNvSpPr txBox="1"/>
          <p:nvPr/>
        </p:nvSpPr>
        <p:spPr>
          <a:xfrm>
            <a:off x="15385987" y="7334573"/>
            <a:ext cx="7300301" cy="1796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400"/>
            </a:pPr>
            <a:r>
              <a:t>A módszer </a:t>
            </a:r>
            <a:r>
              <a:rPr b="1"/>
              <a:t>Franciaországban és francia nyelvű országokban</a:t>
            </a:r>
            <a:r>
              <a:t> (pl. Québec) terjedt el leginkább, de mára </a:t>
            </a:r>
            <a:r>
              <a:rPr b="1"/>
              <a:t>visszaszorult</a:t>
            </a:r>
            <a:r>
              <a:t>, és jellemzően </a:t>
            </a:r>
            <a:r>
              <a:rPr b="1"/>
              <a:t>speciális célokra</a:t>
            </a:r>
            <a:r>
              <a:t> (pl. tanulási nehézségek kezelése, alternatív iskolák) használják világszerte.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0"/>
                                  </p:iterate>
                                  <p:childTnLst>
                                    <p:set>
                                      <p:cBhvr>
                                        <p:cTn id="6" fill="hold"/>
                                        <p:tgtEl>
                                          <p:spTgt spid="359"/>
                                        </p:tgtEl>
                                        <p:attrNameLst>
                                          <p:attrName>style.visibility</p:attrName>
                                        </p:attrNameLst>
                                      </p:cBhvr>
                                      <p:to>
                                        <p:strVal val="visible"/>
                                      </p:to>
                                    </p:set>
                                    <p:anim calcmode="lin" valueType="num">
                                      <p:cBhvr>
                                        <p:cTn id="7" dur="1000" fill="hold"/>
                                        <p:tgtEl>
                                          <p:spTgt spid="359"/>
                                        </p:tgtEl>
                                        <p:attrNameLst>
                                          <p:attrName>ppt_x</p:attrName>
                                        </p:attrNameLst>
                                      </p:cBhvr>
                                      <p:tavLst>
                                        <p:tav tm="0">
                                          <p:val>
                                            <p:strVal val="0-#ppt_w/2"/>
                                          </p:val>
                                        </p:tav>
                                        <p:tav tm="100000">
                                          <p:val>
                                            <p:strVal val="#ppt_x"/>
                                          </p:val>
                                        </p:tav>
                                      </p:tavLst>
                                    </p:anim>
                                    <p:anim calcmode="lin" valueType="num">
                                      <p:cBhvr>
                                        <p:cTn id="8" dur="1000" fill="hold"/>
                                        <p:tgtEl>
                                          <p:spTgt spid="3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type="lt">
                                    <p:tmAbs val="0"/>
                                  </p:iterate>
                                  <p:childTnLst>
                                    <p:set>
                                      <p:cBhvr>
                                        <p:cTn id="12" fill="hold"/>
                                        <p:tgtEl>
                                          <p:spTgt spid="361"/>
                                        </p:tgtEl>
                                        <p:attrNameLst>
                                          <p:attrName>style.visibility</p:attrName>
                                        </p:attrNameLst>
                                      </p:cBhvr>
                                      <p:to>
                                        <p:strVal val="visible"/>
                                      </p:to>
                                    </p:set>
                                    <p:anim calcmode="lin" valueType="num">
                                      <p:cBhvr>
                                        <p:cTn id="13" dur="1000" fill="hold"/>
                                        <p:tgtEl>
                                          <p:spTgt spid="361"/>
                                        </p:tgtEl>
                                        <p:attrNameLst>
                                          <p:attrName>ppt_x</p:attrName>
                                        </p:attrNameLst>
                                      </p:cBhvr>
                                      <p:tavLst>
                                        <p:tav tm="0">
                                          <p:val>
                                            <p:strVal val="0-#ppt_w/2"/>
                                          </p:val>
                                        </p:tav>
                                        <p:tav tm="100000">
                                          <p:val>
                                            <p:strVal val="#ppt_x"/>
                                          </p:val>
                                        </p:tav>
                                      </p:tavLst>
                                    </p:anim>
                                    <p:anim calcmode="lin" valueType="num">
                                      <p:cBhvr>
                                        <p:cTn id="14" dur="1000" fill="hold"/>
                                        <p:tgtEl>
                                          <p:spTgt spid="36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3" nodeType="clickEffect">
                                  <p:stCondLst>
                                    <p:cond delay="0"/>
                                  </p:stCondLst>
                                  <p:iterate type="lt">
                                    <p:tmAbs val="0"/>
                                  </p:iterate>
                                  <p:childTnLst>
                                    <p:set>
                                      <p:cBhvr>
                                        <p:cTn id="18" fill="hold"/>
                                        <p:tgtEl>
                                          <p:spTgt spid="360"/>
                                        </p:tgtEl>
                                        <p:attrNameLst>
                                          <p:attrName>style.visibility</p:attrName>
                                        </p:attrNameLst>
                                      </p:cBhvr>
                                      <p:to>
                                        <p:strVal val="visible"/>
                                      </p:to>
                                    </p:set>
                                    <p:anim calcmode="lin" valueType="num">
                                      <p:cBhvr>
                                        <p:cTn id="19" dur="1000" fill="hold"/>
                                        <p:tgtEl>
                                          <p:spTgt spid="360"/>
                                        </p:tgtEl>
                                        <p:attrNameLst>
                                          <p:attrName>ppt_x</p:attrName>
                                        </p:attrNameLst>
                                      </p:cBhvr>
                                      <p:tavLst>
                                        <p:tav tm="0">
                                          <p:val>
                                            <p:strVal val="0-#ppt_w/2"/>
                                          </p:val>
                                        </p:tav>
                                        <p:tav tm="100000">
                                          <p:val>
                                            <p:strVal val="#ppt_x"/>
                                          </p:val>
                                        </p:tav>
                                      </p:tavLst>
                                    </p:anim>
                                    <p:anim calcmode="lin" valueType="num">
                                      <p:cBhvr>
                                        <p:cTn id="20" dur="1000" fill="hold"/>
                                        <p:tgtEl>
                                          <p:spTgt spid="36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fill="hold" grpId="4" nodeType="clickEffect">
                                  <p:stCondLst>
                                    <p:cond delay="0"/>
                                  </p:stCondLst>
                                  <p:iterate>
                                    <p:tmAbs val="0"/>
                                  </p:iterate>
                                  <p:childTnLst>
                                    <p:set>
                                      <p:cBhvr>
                                        <p:cTn id="24" fill="hold"/>
                                        <p:tgtEl>
                                          <p:spTgt spid="366"/>
                                        </p:tgtEl>
                                        <p:attrNameLst>
                                          <p:attrName>style.visibility</p:attrName>
                                        </p:attrNameLst>
                                      </p:cBhvr>
                                      <p:to>
                                        <p:strVal val="visible"/>
                                      </p:to>
                                    </p:set>
                                    <p:animEffect transition="in" filter="dissolve">
                                      <p:cBhvr>
                                        <p:cTn id="25" dur="1000"/>
                                        <p:tgtEl>
                                          <p:spTgt spid="36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5" nodeType="clickEffect">
                                  <p:stCondLst>
                                    <p:cond delay="0"/>
                                  </p:stCondLst>
                                  <p:iterate>
                                    <p:tmAbs val="0"/>
                                  </p:iterate>
                                  <p:childTnLst>
                                    <p:set>
                                      <p:cBhvr>
                                        <p:cTn id="29" fill="hold"/>
                                        <p:tgtEl>
                                          <p:spTgt spid="362"/>
                                        </p:tgtEl>
                                        <p:attrNameLst>
                                          <p:attrName>style.visibility</p:attrName>
                                        </p:attrNameLst>
                                      </p:cBhvr>
                                      <p:to>
                                        <p:strVal val="visible"/>
                                      </p:to>
                                    </p:set>
                                    <p:animEffect transition="in" filter="box(out)">
                                      <p:cBhvr>
                                        <p:cTn id="30" dur="1000"/>
                                        <p:tgtEl>
                                          <p:spTgt spid="36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6" nodeType="clickEffect">
                                  <p:stCondLst>
                                    <p:cond delay="0"/>
                                  </p:stCondLst>
                                  <p:iterate type="lt">
                                    <p:tmAbs val="100"/>
                                  </p:iterate>
                                  <p:childTnLst>
                                    <p:set>
                                      <p:cBhvr>
                                        <p:cTn id="34" fill="hold"/>
                                        <p:tgtEl>
                                          <p:spTgt spid="3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7" nodeType="clickEffect">
                                  <p:stCondLst>
                                    <p:cond delay="0"/>
                                  </p:stCondLst>
                                  <p:iterate type="lt">
                                    <p:tmAbs val="100"/>
                                  </p:iterate>
                                  <p:childTnLst>
                                    <p:set>
                                      <p:cBhvr>
                                        <p:cTn id="38" fill="hold"/>
                                        <p:tgtEl>
                                          <p:spTgt spid="365"/>
                                        </p:tgtEl>
                                        <p:attrNameLst>
                                          <p:attrName>style.visibility</p:attrName>
                                        </p:attrNameLst>
                                      </p:cBhvr>
                                      <p:to>
                                        <p:strVal val="visible"/>
                                      </p:to>
                                    </p:set>
                                  </p:childTnLst>
                                </p:cTn>
                              </p:par>
                            </p:childTnLst>
                          </p:cTn>
                        </p:par>
                        <p:par>
                          <p:cTn id="39" fill="hold">
                            <p:stCondLst>
                              <p:cond delay="0"/>
                            </p:stCondLst>
                            <p:childTnLst>
                              <p:par>
                                <p:cTn id="40" presetID="4" presetClass="entr" presetSubtype="32" fill="hold" grpId="8" nodeType="afterEffect">
                                  <p:stCondLst>
                                    <p:cond delay="0"/>
                                  </p:stCondLst>
                                  <p:iterate>
                                    <p:tmAbs val="0"/>
                                  </p:iterate>
                                  <p:childTnLst>
                                    <p:set>
                                      <p:cBhvr>
                                        <p:cTn id="41" fill="hold"/>
                                        <p:tgtEl>
                                          <p:spTgt spid="367"/>
                                        </p:tgtEl>
                                        <p:attrNameLst>
                                          <p:attrName>style.visibility</p:attrName>
                                        </p:attrNameLst>
                                      </p:cBhvr>
                                      <p:to>
                                        <p:strVal val="visible"/>
                                      </p:to>
                                    </p:set>
                                    <p:animEffect transition="in" filter="box(out)">
                                      <p:cBhvr>
                                        <p:cTn id="42" dur="1000"/>
                                        <p:tgtEl>
                                          <p:spTgt spid="367"/>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9" nodeType="clickEffect">
                                  <p:stCondLst>
                                    <p:cond delay="0"/>
                                  </p:stCondLst>
                                  <p:iterate>
                                    <p:tmAbs val="0"/>
                                  </p:iterate>
                                  <p:childTnLst>
                                    <p:set>
                                      <p:cBhvr>
                                        <p:cTn id="46" fill="hold"/>
                                        <p:tgtEl>
                                          <p:spTgt spid="363"/>
                                        </p:tgtEl>
                                        <p:attrNameLst>
                                          <p:attrName>style.visibility</p:attrName>
                                        </p:attrNameLst>
                                      </p:cBhvr>
                                      <p:to>
                                        <p:strVal val="visible"/>
                                      </p:to>
                                    </p:set>
                                    <p:animEffect transition="in" filter="box(out)">
                                      <p:cBhvr>
                                        <p:cTn id="47"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1" animBg="1" advAuto="0"/>
      <p:bldP spid="360" grpId="3" animBg="1" advAuto="0"/>
      <p:bldP spid="361" grpId="2" animBg="1" advAuto="0"/>
      <p:bldP spid="362" grpId="5" animBg="1" advAuto="0"/>
      <p:bldP spid="363" grpId="9" animBg="1" advAuto="0"/>
      <p:bldP spid="364" grpId="6" animBg="1" advAuto="0"/>
      <p:bldP spid="365" grpId="7" animBg="1" advAuto="0"/>
      <p:bldP spid="366" grpId="4" animBg="1" advAuto="0"/>
      <p:bldP spid="367" grpId="8"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A mintafelismerés a neurális hálók alapvető működési elve (LLM)"/>
          <p:cNvSpPr txBox="1"/>
          <p:nvPr/>
        </p:nvSpPr>
        <p:spPr>
          <a:xfrm>
            <a:off x="2862891" y="743399"/>
            <a:ext cx="17650055"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 mintafelismerés a neurális hálók alapvető működési elve (LLM)</a:t>
            </a:r>
          </a:p>
        </p:txBody>
      </p:sp>
      <p:sp>
        <p:nvSpPr>
          <p:cNvPr id="370" name="1. A hálózat nem &quot;érti&quot; a világot úgy, mint az ember, hanem statikus minták és szabályszerűségek alapján dolgozik, amelyeket rengeteg példából tanul meg."/>
          <p:cNvSpPr txBox="1"/>
          <p:nvPr/>
        </p:nvSpPr>
        <p:spPr>
          <a:xfrm>
            <a:off x="2726074" y="1863844"/>
            <a:ext cx="17650054" cy="117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700"/>
            </a:pPr>
            <a:r>
              <a:t>1. A hálózat nem "érti" a világot úgy, mint az ember, hanem </a:t>
            </a:r>
            <a:r>
              <a:rPr b="1"/>
              <a:t>statikus minták és szabályszerűségek</a:t>
            </a:r>
            <a:r>
              <a:t> alapján dolgozik, amelyeket </a:t>
            </a:r>
            <a:r>
              <a:rPr b="1"/>
              <a:t>rengeteg példából tanul meg</a:t>
            </a:r>
            <a:r>
              <a:t>.</a:t>
            </a:r>
          </a:p>
        </p:txBody>
      </p:sp>
      <p:sp>
        <p:nvSpPr>
          <p:cNvPr id="371" name="2. Ha a háló felismeri a mintát, meg tudja jósolni, mi jön utána.      Ez a jóslás mindig valószínűségi: pl. ha valami után 80% eséllyel jön egy adott folytatás, akkor a    modell azt fogja „választani”."/>
          <p:cNvSpPr txBox="1"/>
          <p:nvPr/>
        </p:nvSpPr>
        <p:spPr>
          <a:xfrm>
            <a:off x="2724502" y="3865830"/>
            <a:ext cx="17753500" cy="1667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700"/>
            </a:pPr>
            <a:r>
              <a:t>2. Ha a háló felismeri a mintát, meg tudja jósolni, mi jön utána.  </a:t>
            </a:r>
            <a:br/>
            <a:r>
              <a:t>   Ez a jóslás mindig valószínűségi: pl. ha valami után </a:t>
            </a:r>
            <a:r>
              <a:rPr b="1"/>
              <a:t>80% eséllyel</a:t>
            </a:r>
            <a:r>
              <a:t> jön egy adott folytatás, akkor a    modell azt fogja „választani”.</a:t>
            </a:r>
          </a:p>
        </p:txBody>
      </p:sp>
      <p:sp>
        <p:nvSpPr>
          <p:cNvPr id="372" name="Egyszerű példák – a minta alapján való befejezés"/>
          <p:cNvSpPr txBox="1"/>
          <p:nvPr/>
        </p:nvSpPr>
        <p:spPr>
          <a:xfrm>
            <a:off x="2595444" y="6072444"/>
            <a:ext cx="11474516"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vl1pPr>
          </a:lstStyle>
          <a:p>
            <a:r>
              <a:t>Egyszerű példák – a minta alapján való befejezés</a:t>
            </a:r>
          </a:p>
        </p:txBody>
      </p:sp>
      <p:sp>
        <p:nvSpPr>
          <p:cNvPr id="373" name="Bemenet: „Jó reggelt…”"/>
          <p:cNvSpPr txBox="1"/>
          <p:nvPr/>
        </p:nvSpPr>
        <p:spPr>
          <a:xfrm>
            <a:off x="6936344" y="9515454"/>
            <a:ext cx="5101698"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pPr>
            <a:r>
              <a:t>Bemenet: „</a:t>
            </a:r>
            <a:r>
              <a:rPr>
                <a:solidFill>
                  <a:srgbClr val="00F900"/>
                </a:solidFill>
              </a:rPr>
              <a:t>Jó reggelt…</a:t>
            </a:r>
            <a:r>
              <a:t>”</a:t>
            </a:r>
          </a:p>
        </p:txBody>
      </p:sp>
      <p:sp>
        <p:nvSpPr>
          <p:cNvPr id="374" name="1. Közmondás:"/>
          <p:cNvSpPr txBox="1"/>
          <p:nvPr/>
        </p:nvSpPr>
        <p:spPr>
          <a:xfrm>
            <a:off x="2583351" y="7190681"/>
            <a:ext cx="3349411"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a:lvl1pPr>
          </a:lstStyle>
          <a:p>
            <a:r>
              <a:t>1. Közmondás:</a:t>
            </a:r>
          </a:p>
        </p:txBody>
      </p:sp>
      <p:sp>
        <p:nvSpPr>
          <p:cNvPr id="375" name="Bemenet: „Ki korán kel…”"/>
          <p:cNvSpPr txBox="1"/>
          <p:nvPr/>
        </p:nvSpPr>
        <p:spPr>
          <a:xfrm>
            <a:off x="6190546" y="7190681"/>
            <a:ext cx="5653652"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pPr>
            <a:r>
              <a:t>Bemenet: „</a:t>
            </a:r>
            <a:r>
              <a:rPr>
                <a:solidFill>
                  <a:srgbClr val="00F900"/>
                </a:solidFill>
              </a:rPr>
              <a:t>Ki korán kel…</a:t>
            </a:r>
            <a:r>
              <a:t>”</a:t>
            </a:r>
          </a:p>
        </p:txBody>
      </p:sp>
      <p:sp>
        <p:nvSpPr>
          <p:cNvPr id="376" name="„aranyat lel.”"/>
          <p:cNvSpPr txBox="1"/>
          <p:nvPr/>
        </p:nvSpPr>
        <p:spPr>
          <a:xfrm>
            <a:off x="11907764" y="7190681"/>
            <a:ext cx="3641929"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pPr>
            <a:r>
              <a:t>„</a:t>
            </a:r>
            <a:r>
              <a:rPr>
                <a:solidFill>
                  <a:srgbClr val="00F900"/>
                </a:solidFill>
              </a:rPr>
              <a:t>aranyat lel</a:t>
            </a:r>
            <a:r>
              <a:t>.”</a:t>
            </a:r>
          </a:p>
        </p:txBody>
      </p:sp>
      <p:sp>
        <p:nvSpPr>
          <p:cNvPr id="377" name="A háló megtanulta: ez a közmondás gyakran így végződik"/>
          <p:cNvSpPr txBox="1"/>
          <p:nvPr/>
        </p:nvSpPr>
        <p:spPr>
          <a:xfrm>
            <a:off x="3146544" y="8373328"/>
            <a:ext cx="13067733" cy="671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900">
                <a:solidFill>
                  <a:srgbClr val="FFFB00"/>
                </a:solidFill>
              </a:defRPr>
            </a:lvl1pPr>
          </a:lstStyle>
          <a:p>
            <a:r>
              <a:t>A háló megtanulta: ez a közmondás gyakran így végződik</a:t>
            </a:r>
          </a:p>
        </p:txBody>
      </p:sp>
      <p:sp>
        <p:nvSpPr>
          <p:cNvPr id="378" name="2. Köszönés:"/>
          <p:cNvSpPr txBox="1"/>
          <p:nvPr/>
        </p:nvSpPr>
        <p:spPr>
          <a:xfrm>
            <a:off x="2685747" y="9502932"/>
            <a:ext cx="2781137"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lvl1pPr>
          </a:lstStyle>
          <a:p>
            <a:r>
              <a:t>2. Köszönés:</a:t>
            </a:r>
          </a:p>
        </p:txBody>
      </p:sp>
      <p:sp>
        <p:nvSpPr>
          <p:cNvPr id="379" name="„kívánok!” vagy „kívánok, Mari néni!”"/>
          <p:cNvSpPr txBox="1"/>
          <p:nvPr/>
        </p:nvSpPr>
        <p:spPr>
          <a:xfrm>
            <a:off x="13074650" y="9515454"/>
            <a:ext cx="8190750"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pPr>
            <a:r>
              <a:t>„</a:t>
            </a:r>
            <a:r>
              <a:rPr>
                <a:solidFill>
                  <a:srgbClr val="00F900"/>
                </a:solidFill>
              </a:rPr>
              <a:t>kívánok!</a:t>
            </a:r>
            <a:r>
              <a:t>” vagy „</a:t>
            </a:r>
            <a:r>
              <a:rPr>
                <a:solidFill>
                  <a:srgbClr val="00F900"/>
                </a:solidFill>
              </a:rPr>
              <a:t>kívánok, Mari néni!</a:t>
            </a:r>
            <a:r>
              <a:t>”</a:t>
            </a:r>
          </a:p>
        </p:txBody>
      </p:sp>
      <p:sp>
        <p:nvSpPr>
          <p:cNvPr id="380" name="Kérdés: „Hogy vagy?”"/>
          <p:cNvSpPr txBox="1"/>
          <p:nvPr/>
        </p:nvSpPr>
        <p:spPr>
          <a:xfrm>
            <a:off x="6186671" y="10618309"/>
            <a:ext cx="4588815"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pPr>
            <a:r>
              <a:t>Kérdés: „</a:t>
            </a:r>
            <a:r>
              <a:rPr>
                <a:solidFill>
                  <a:srgbClr val="00F900"/>
                </a:solidFill>
              </a:rPr>
              <a:t>Hogy vagy?</a:t>
            </a:r>
            <a:r>
              <a:t>”</a:t>
            </a:r>
          </a:p>
        </p:txBody>
      </p:sp>
      <p:sp>
        <p:nvSpPr>
          <p:cNvPr id="381" name="A leggyakoribb válaszok: „Jól, köszi.” vagy „Köszönöm, jól.”"/>
          <p:cNvSpPr txBox="1"/>
          <p:nvPr/>
        </p:nvSpPr>
        <p:spPr>
          <a:xfrm>
            <a:off x="11171098" y="10649170"/>
            <a:ext cx="12700327" cy="634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500"/>
            </a:pPr>
            <a:r>
              <a:t>A leggyakoribb válaszok: „</a:t>
            </a:r>
            <a:r>
              <a:rPr b="1">
                <a:solidFill>
                  <a:srgbClr val="00F900"/>
                </a:solidFill>
              </a:rPr>
              <a:t>Jól, köszi.</a:t>
            </a:r>
            <a:r>
              <a:t>” vagy „</a:t>
            </a:r>
            <a:r>
              <a:rPr b="1">
                <a:solidFill>
                  <a:srgbClr val="00F900"/>
                </a:solidFill>
              </a:rPr>
              <a:t>Köszönöm, jól.</a:t>
            </a:r>
            <a:r>
              <a:t>”</a:t>
            </a:r>
          </a:p>
        </p:txBody>
      </p:sp>
      <p:sp>
        <p:nvSpPr>
          <p:cNvPr id="382" name="3. Kérdés-válasz:"/>
          <p:cNvSpPr txBox="1"/>
          <p:nvPr/>
        </p:nvSpPr>
        <p:spPr>
          <a:xfrm>
            <a:off x="2535803" y="10618309"/>
            <a:ext cx="3641929"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a:lvl1pPr>
          </a:lstStyle>
          <a:p>
            <a:r>
              <a:t>3. Kérdés-válasz:</a:t>
            </a:r>
          </a:p>
        </p:txBody>
      </p:sp>
      <p:sp>
        <p:nvSpPr>
          <p:cNvPr id="383" name="A valószínűség alapján fog jósolni – nem azért, mert tényleg tudja, hogy jól vagy."/>
          <p:cNvSpPr txBox="1"/>
          <p:nvPr/>
        </p:nvSpPr>
        <p:spPr>
          <a:xfrm>
            <a:off x="2989761" y="11776976"/>
            <a:ext cx="13982616" cy="119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900">
                <a:solidFill>
                  <a:srgbClr val="FFFB00"/>
                </a:solidFill>
              </a:defRPr>
            </a:lvl1pPr>
          </a:lstStyle>
          <a:p>
            <a:r>
              <a:t>A valószínűség alapján fog jósolni – nem azért, mert tényleg tudja, hogy jól vagy.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69"/>
                                        </p:tgtEl>
                                        <p:attrNameLst>
                                          <p:attrName>style.visibility</p:attrName>
                                        </p:attrNameLst>
                                      </p:cBhvr>
                                      <p:to>
                                        <p:strVal val="visible"/>
                                      </p:to>
                                    </p:set>
                                    <p:anim calcmode="lin" valueType="num">
                                      <p:cBhvr>
                                        <p:cTn id="7" dur="2500" fill="hold"/>
                                        <p:tgtEl>
                                          <p:spTgt spid="369"/>
                                        </p:tgtEl>
                                        <p:attrNameLst>
                                          <p:attrName>ppt_x</p:attrName>
                                        </p:attrNameLst>
                                      </p:cBhvr>
                                      <p:tavLst>
                                        <p:tav tm="0">
                                          <p:val>
                                            <p:strVal val="0-#ppt_w/2"/>
                                          </p:val>
                                        </p:tav>
                                        <p:tav tm="100000">
                                          <p:val>
                                            <p:strVal val="#ppt_x"/>
                                          </p:val>
                                        </p:tav>
                                      </p:tavLst>
                                    </p:anim>
                                    <p:anim calcmode="lin" valueType="num">
                                      <p:cBhvr>
                                        <p:cTn id="8" dur="2500" fill="hold"/>
                                        <p:tgtEl>
                                          <p:spTgt spid="3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2" nodeType="clickEffect">
                                  <p:stCondLst>
                                    <p:cond delay="0"/>
                                  </p:stCondLst>
                                  <p:iterate>
                                    <p:tmAbs val="0"/>
                                  </p:iterate>
                                  <p:childTnLst>
                                    <p:set>
                                      <p:cBhvr>
                                        <p:cTn id="12" fill="hold"/>
                                        <p:tgtEl>
                                          <p:spTgt spid="370"/>
                                        </p:tgtEl>
                                        <p:attrNameLst>
                                          <p:attrName>style.visibility</p:attrName>
                                        </p:attrNameLst>
                                      </p:cBhvr>
                                      <p:to>
                                        <p:strVal val="visible"/>
                                      </p:to>
                                    </p:set>
                                    <p:animEffect transition="in" filter="box(out)">
                                      <p:cBhvr>
                                        <p:cTn id="13" dur="1000"/>
                                        <p:tgtEl>
                                          <p:spTgt spid="37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3" nodeType="clickEffect">
                                  <p:stCondLst>
                                    <p:cond delay="0"/>
                                  </p:stCondLst>
                                  <p:iterate>
                                    <p:tmAbs val="0"/>
                                  </p:iterate>
                                  <p:childTnLst>
                                    <p:set>
                                      <p:cBhvr>
                                        <p:cTn id="17" fill="hold"/>
                                        <p:tgtEl>
                                          <p:spTgt spid="371"/>
                                        </p:tgtEl>
                                        <p:attrNameLst>
                                          <p:attrName>style.visibility</p:attrName>
                                        </p:attrNameLst>
                                      </p:cBhvr>
                                      <p:to>
                                        <p:strVal val="visible"/>
                                      </p:to>
                                    </p:set>
                                    <p:animEffect transition="in" filter="box(out)">
                                      <p:cBhvr>
                                        <p:cTn id="18" dur="1000"/>
                                        <p:tgtEl>
                                          <p:spTgt spid="37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iterate type="lt">
                                    <p:tmAbs val="100"/>
                                  </p:iterate>
                                  <p:childTnLst>
                                    <p:set>
                                      <p:cBhvr>
                                        <p:cTn id="22" fill="hold"/>
                                        <p:tgtEl>
                                          <p:spTgt spid="3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5" nodeType="clickEffect">
                                  <p:stCondLst>
                                    <p:cond delay="0"/>
                                  </p:stCondLst>
                                  <p:iterate type="lt">
                                    <p:tmAbs val="100"/>
                                  </p:iterate>
                                  <p:childTnLst>
                                    <p:set>
                                      <p:cBhvr>
                                        <p:cTn id="26" fill="hold"/>
                                        <p:tgtEl>
                                          <p:spTgt spid="3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6" nodeType="clickEffect">
                                  <p:stCondLst>
                                    <p:cond delay="0"/>
                                  </p:stCondLst>
                                  <p:iterate type="lt">
                                    <p:tmAbs val="100"/>
                                  </p:iterate>
                                  <p:childTnLst>
                                    <p:set>
                                      <p:cBhvr>
                                        <p:cTn id="30" fill="hold"/>
                                        <p:tgtEl>
                                          <p:spTgt spid="3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7" nodeType="clickEffect">
                                  <p:stCondLst>
                                    <p:cond delay="0"/>
                                  </p:stCondLst>
                                  <p:iterate>
                                    <p:tmAbs val="0"/>
                                  </p:iterate>
                                  <p:childTnLst>
                                    <p:set>
                                      <p:cBhvr>
                                        <p:cTn id="34" fill="hold"/>
                                        <p:tgtEl>
                                          <p:spTgt spid="376"/>
                                        </p:tgtEl>
                                        <p:attrNameLst>
                                          <p:attrName>style.visibility</p:attrName>
                                        </p:attrNameLst>
                                      </p:cBhvr>
                                      <p:to>
                                        <p:strVal val="visible"/>
                                      </p:to>
                                    </p:set>
                                    <p:anim calcmode="lin" valueType="num">
                                      <p:cBhvr>
                                        <p:cTn id="35" dur="700" fill="hold"/>
                                        <p:tgtEl>
                                          <p:spTgt spid="376"/>
                                        </p:tgtEl>
                                        <p:attrNameLst>
                                          <p:attrName>ppt_w</p:attrName>
                                        </p:attrNameLst>
                                      </p:cBhvr>
                                      <p:tavLst>
                                        <p:tav tm="0">
                                          <p:val>
                                            <p:fltVal val="0"/>
                                          </p:val>
                                        </p:tav>
                                        <p:tav tm="100000">
                                          <p:val>
                                            <p:strVal val="#ppt_w"/>
                                          </p:val>
                                        </p:tav>
                                      </p:tavLst>
                                    </p:anim>
                                    <p:anim calcmode="lin" valueType="num">
                                      <p:cBhvr>
                                        <p:cTn id="36" dur="700" fill="hold"/>
                                        <p:tgtEl>
                                          <p:spTgt spid="376"/>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fill="hold" grpId="8" nodeType="clickEffect">
                                  <p:stCondLst>
                                    <p:cond delay="0"/>
                                  </p:stCondLst>
                                  <p:iterate>
                                    <p:tmAbs val="0"/>
                                  </p:iterate>
                                  <p:childTnLst>
                                    <p:set>
                                      <p:cBhvr>
                                        <p:cTn id="40" fill="hold"/>
                                        <p:tgtEl>
                                          <p:spTgt spid="377"/>
                                        </p:tgtEl>
                                        <p:attrNameLst>
                                          <p:attrName>style.visibility</p:attrName>
                                        </p:attrNameLst>
                                      </p:cBhvr>
                                      <p:to>
                                        <p:strVal val="visible"/>
                                      </p:to>
                                    </p:set>
                                    <p:animEffect transition="in" filter="dissolve">
                                      <p:cBhvr>
                                        <p:cTn id="41" dur="700"/>
                                        <p:tgtEl>
                                          <p:spTgt spid="37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9" nodeType="clickEffect">
                                  <p:stCondLst>
                                    <p:cond delay="0"/>
                                  </p:stCondLst>
                                  <p:iterate type="lt">
                                    <p:tmAbs val="100"/>
                                  </p:iterate>
                                  <p:childTnLst>
                                    <p:set>
                                      <p:cBhvr>
                                        <p:cTn id="45" fill="hold"/>
                                        <p:tgtEl>
                                          <p:spTgt spid="37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10" nodeType="clickEffect">
                                  <p:stCondLst>
                                    <p:cond delay="0"/>
                                  </p:stCondLst>
                                  <p:iterate type="lt">
                                    <p:tmAbs val="100"/>
                                  </p:iterate>
                                  <p:childTnLst>
                                    <p:set>
                                      <p:cBhvr>
                                        <p:cTn id="49" fill="hold"/>
                                        <p:tgtEl>
                                          <p:spTgt spid="37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11" nodeType="clickEffect">
                                  <p:stCondLst>
                                    <p:cond delay="0"/>
                                  </p:stCondLst>
                                  <p:iterate>
                                    <p:tmAbs val="0"/>
                                  </p:iterate>
                                  <p:childTnLst>
                                    <p:set>
                                      <p:cBhvr>
                                        <p:cTn id="53" fill="hold"/>
                                        <p:tgtEl>
                                          <p:spTgt spid="379"/>
                                        </p:tgtEl>
                                        <p:attrNameLst>
                                          <p:attrName>style.visibility</p:attrName>
                                        </p:attrNameLst>
                                      </p:cBhvr>
                                      <p:to>
                                        <p:strVal val="visible"/>
                                      </p:to>
                                    </p:set>
                                    <p:anim calcmode="lin" valueType="num">
                                      <p:cBhvr>
                                        <p:cTn id="54" dur="700" fill="hold"/>
                                        <p:tgtEl>
                                          <p:spTgt spid="379"/>
                                        </p:tgtEl>
                                        <p:attrNameLst>
                                          <p:attrName>ppt_w</p:attrName>
                                        </p:attrNameLst>
                                      </p:cBhvr>
                                      <p:tavLst>
                                        <p:tav tm="0">
                                          <p:val>
                                            <p:fltVal val="0"/>
                                          </p:val>
                                        </p:tav>
                                        <p:tav tm="100000">
                                          <p:val>
                                            <p:strVal val="#ppt_w"/>
                                          </p:val>
                                        </p:tav>
                                      </p:tavLst>
                                    </p:anim>
                                    <p:anim calcmode="lin" valueType="num">
                                      <p:cBhvr>
                                        <p:cTn id="55" dur="700" fill="hold"/>
                                        <p:tgtEl>
                                          <p:spTgt spid="379"/>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12" nodeType="clickEffect">
                                  <p:stCondLst>
                                    <p:cond delay="0"/>
                                  </p:stCondLst>
                                  <p:iterate type="lt">
                                    <p:tmAbs val="100"/>
                                  </p:iterate>
                                  <p:childTnLst>
                                    <p:set>
                                      <p:cBhvr>
                                        <p:cTn id="59" fill="hold"/>
                                        <p:tgtEl>
                                          <p:spTgt spid="38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3" nodeType="clickEffect">
                                  <p:stCondLst>
                                    <p:cond delay="0"/>
                                  </p:stCondLst>
                                  <p:iterate type="lt">
                                    <p:tmAbs val="100"/>
                                  </p:iterate>
                                  <p:childTnLst>
                                    <p:set>
                                      <p:cBhvr>
                                        <p:cTn id="63" fill="hold"/>
                                        <p:tgtEl>
                                          <p:spTgt spid="38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grpId="14" nodeType="clickEffect">
                                  <p:stCondLst>
                                    <p:cond delay="0"/>
                                  </p:stCondLst>
                                  <p:iterate>
                                    <p:tmAbs val="0"/>
                                  </p:iterate>
                                  <p:childTnLst>
                                    <p:set>
                                      <p:cBhvr>
                                        <p:cTn id="67" fill="hold"/>
                                        <p:tgtEl>
                                          <p:spTgt spid="381"/>
                                        </p:tgtEl>
                                        <p:attrNameLst>
                                          <p:attrName>style.visibility</p:attrName>
                                        </p:attrNameLst>
                                      </p:cBhvr>
                                      <p:to>
                                        <p:strVal val="visible"/>
                                      </p:to>
                                    </p:set>
                                    <p:anim calcmode="lin" valueType="num">
                                      <p:cBhvr>
                                        <p:cTn id="68" dur="700" fill="hold"/>
                                        <p:tgtEl>
                                          <p:spTgt spid="381"/>
                                        </p:tgtEl>
                                        <p:attrNameLst>
                                          <p:attrName>ppt_w</p:attrName>
                                        </p:attrNameLst>
                                      </p:cBhvr>
                                      <p:tavLst>
                                        <p:tav tm="0">
                                          <p:val>
                                            <p:fltVal val="0"/>
                                          </p:val>
                                        </p:tav>
                                        <p:tav tm="100000">
                                          <p:val>
                                            <p:strVal val="#ppt_w"/>
                                          </p:val>
                                        </p:tav>
                                      </p:tavLst>
                                    </p:anim>
                                    <p:anim calcmode="lin" valueType="num">
                                      <p:cBhvr>
                                        <p:cTn id="69" dur="700" fill="hold"/>
                                        <p:tgtEl>
                                          <p:spTgt spid="381"/>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15" nodeType="clickEffect">
                                  <p:stCondLst>
                                    <p:cond delay="0"/>
                                  </p:stCondLst>
                                  <p:iterate>
                                    <p:tmAbs val="0"/>
                                  </p:iterate>
                                  <p:childTnLst>
                                    <p:set>
                                      <p:cBhvr>
                                        <p:cTn id="73" fill="hold"/>
                                        <p:tgtEl>
                                          <p:spTgt spid="383"/>
                                        </p:tgtEl>
                                        <p:attrNameLst>
                                          <p:attrName>style.visibility</p:attrName>
                                        </p:attrNameLst>
                                      </p:cBhvr>
                                      <p:to>
                                        <p:strVal val="visible"/>
                                      </p:to>
                                    </p:set>
                                    <p:anim calcmode="lin" valueType="num">
                                      <p:cBhvr>
                                        <p:cTn id="74" dur="1000" fill="hold"/>
                                        <p:tgtEl>
                                          <p:spTgt spid="383"/>
                                        </p:tgtEl>
                                        <p:attrNameLst>
                                          <p:attrName>ppt_x</p:attrName>
                                        </p:attrNameLst>
                                      </p:cBhvr>
                                      <p:tavLst>
                                        <p:tav tm="0">
                                          <p:val>
                                            <p:strVal val="0-#ppt_w/2"/>
                                          </p:val>
                                        </p:tav>
                                        <p:tav tm="100000">
                                          <p:val>
                                            <p:strVal val="#ppt_x"/>
                                          </p:val>
                                        </p:tav>
                                      </p:tavLst>
                                    </p:anim>
                                    <p:anim calcmode="lin" valueType="num">
                                      <p:cBhvr>
                                        <p:cTn id="75" dur="1000" fill="hold"/>
                                        <p:tgtEl>
                                          <p:spTgt spid="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1" animBg="1" advAuto="0"/>
      <p:bldP spid="370" grpId="2" animBg="1" advAuto="0"/>
      <p:bldP spid="371" grpId="3" animBg="1" advAuto="0"/>
      <p:bldP spid="372" grpId="4" animBg="1" advAuto="0"/>
      <p:bldP spid="373" grpId="10" animBg="1" advAuto="0"/>
      <p:bldP spid="374" grpId="5" animBg="1" advAuto="0"/>
      <p:bldP spid="375" grpId="6" animBg="1" advAuto="0"/>
      <p:bldP spid="376" grpId="7" animBg="1" advAuto="0"/>
      <p:bldP spid="377" grpId="8" animBg="1" advAuto="0"/>
      <p:bldP spid="378" grpId="9" animBg="1" advAuto="0"/>
      <p:bldP spid="379" grpId="11" animBg="1" advAuto="0"/>
      <p:bldP spid="380" grpId="13" animBg="1" advAuto="0"/>
      <p:bldP spid="381" grpId="14" animBg="1" advAuto="0"/>
      <p:bldP spid="382" grpId="12" animBg="1" advAuto="0"/>
      <p:bldP spid="383" grpId="1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Kimeneti beállítások (Output configuration)"/>
          <p:cNvSpPr txBox="1"/>
          <p:nvPr/>
        </p:nvSpPr>
        <p:spPr>
          <a:xfrm>
            <a:off x="5898584" y="562898"/>
            <a:ext cx="11688167"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Kimeneti beállítások (Output configuration)</a:t>
            </a:r>
          </a:p>
        </p:txBody>
      </p:sp>
      <p:sp>
        <p:nvSpPr>
          <p:cNvPr id="386" name="( hogyan tudjuk szabályozni, hogy milyen legyen a modell válasza )"/>
          <p:cNvSpPr txBox="1"/>
          <p:nvPr/>
        </p:nvSpPr>
        <p:spPr>
          <a:xfrm>
            <a:off x="6000503" y="1552832"/>
            <a:ext cx="11809554" cy="573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100"/>
            </a:lvl1pPr>
          </a:lstStyle>
          <a:p>
            <a:r>
              <a:t>( hogyan tudjuk szabályozni, hogy milyen legyen a modell válasza )</a:t>
            </a:r>
          </a:p>
        </p:txBody>
      </p:sp>
      <p:sp>
        <p:nvSpPr>
          <p:cNvPr id="387" name="Kimeneti hossz (Output length)"/>
          <p:cNvSpPr txBox="1"/>
          <p:nvPr/>
        </p:nvSpPr>
        <p:spPr>
          <a:xfrm>
            <a:off x="2218661" y="2647694"/>
            <a:ext cx="6215508"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Kimeneti hossz (Output length)</a:t>
            </a:r>
          </a:p>
        </p:txBody>
      </p:sp>
      <p:pic>
        <p:nvPicPr>
          <p:cNvPr id="388" name="Screenshot 2025-04-14 at 8.59.56.png" descr="Screenshot 2025-04-14 at 8.59.56.png"/>
          <p:cNvPicPr>
            <a:picLocks noChangeAspect="1"/>
          </p:cNvPicPr>
          <p:nvPr/>
        </p:nvPicPr>
        <p:blipFill>
          <a:blip r:embed="rId2"/>
          <a:stretch>
            <a:fillRect/>
          </a:stretch>
        </p:blipFill>
        <p:spPr>
          <a:xfrm>
            <a:off x="2558969" y="4976310"/>
            <a:ext cx="17571026" cy="584173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8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type="lt">
                                    <p:tmAbs val="100"/>
                                  </p:iterate>
                                  <p:childTnLst>
                                    <p:set>
                                      <p:cBhvr>
                                        <p:cTn id="13" fill="hold"/>
                                        <p:tgtEl>
                                          <p:spTgt spid="38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4" nodeType="clickEffect">
                                  <p:stCondLst>
                                    <p:cond delay="0"/>
                                  </p:stCondLst>
                                  <p:iterate>
                                    <p:tmAbs val="0"/>
                                  </p:iterate>
                                  <p:childTnLst>
                                    <p:set>
                                      <p:cBhvr>
                                        <p:cTn id="17" fill="hold"/>
                                        <p:tgtEl>
                                          <p:spTgt spid="388"/>
                                        </p:tgtEl>
                                        <p:attrNameLst>
                                          <p:attrName>style.visibility</p:attrName>
                                        </p:attrNameLst>
                                      </p:cBhvr>
                                      <p:to>
                                        <p:strVal val="visible"/>
                                      </p:to>
                                    </p:set>
                                    <p:animEffect transition="in" filter="wipe(left)">
                                      <p:cBhvr>
                                        <p:cTn id="18" dur="10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1" animBg="1" advAuto="0"/>
      <p:bldP spid="386" grpId="2" animBg="1" advAuto="0"/>
      <p:bldP spid="387" grpId="3" animBg="1" advAuto="0"/>
      <p:bldP spid="388" grpId="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ampling – Véletlenszerűség szabályozása"/>
          <p:cNvSpPr txBox="1"/>
          <p:nvPr/>
        </p:nvSpPr>
        <p:spPr>
          <a:xfrm>
            <a:off x="5342685" y="451576"/>
            <a:ext cx="10296907" cy="721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Sampling – Véletlenszerűség szabályozása</a:t>
            </a:r>
          </a:p>
        </p:txBody>
      </p:sp>
      <p:pic>
        <p:nvPicPr>
          <p:cNvPr id="391" name="Screenshot 2025-04-14 at 9.01.04.png" descr="Screenshot 2025-04-14 at 9.01.04.png"/>
          <p:cNvPicPr>
            <a:picLocks noChangeAspect="1"/>
          </p:cNvPicPr>
          <p:nvPr/>
        </p:nvPicPr>
        <p:blipFill>
          <a:blip r:embed="rId2"/>
          <a:stretch>
            <a:fillRect/>
          </a:stretch>
        </p:blipFill>
        <p:spPr>
          <a:xfrm>
            <a:off x="1538780" y="2812050"/>
            <a:ext cx="12086403" cy="3620175"/>
          </a:xfrm>
          <a:prstGeom prst="rect">
            <a:avLst/>
          </a:prstGeom>
          <a:ln w="12700">
            <a:miter lim="400000"/>
          </a:ln>
        </p:spPr>
      </p:pic>
      <p:pic>
        <p:nvPicPr>
          <p:cNvPr id="392" name="Screenshot 2025-04-14 at 9.08.17.png" descr="Screenshot 2025-04-14 at 9.08.17.png"/>
          <p:cNvPicPr>
            <a:picLocks noChangeAspect="1"/>
          </p:cNvPicPr>
          <p:nvPr/>
        </p:nvPicPr>
        <p:blipFill>
          <a:blip r:embed="rId3"/>
          <a:stretch>
            <a:fillRect/>
          </a:stretch>
        </p:blipFill>
        <p:spPr>
          <a:xfrm>
            <a:off x="1750537" y="6741866"/>
            <a:ext cx="8440874" cy="5897614"/>
          </a:xfrm>
          <a:prstGeom prst="rect">
            <a:avLst/>
          </a:prstGeom>
          <a:ln w="12700">
            <a:miter lim="400000"/>
          </a:ln>
        </p:spPr>
      </p:pic>
      <p:sp>
        <p:nvSpPr>
          <p:cNvPr id="393" name="( „Ha túl magasra állítod, az AI már „szabadon asszociál”, és nem a logikára épít.” )"/>
          <p:cNvSpPr txBox="1"/>
          <p:nvPr/>
        </p:nvSpPr>
        <p:spPr>
          <a:xfrm>
            <a:off x="14469051" y="2772693"/>
            <a:ext cx="9304897" cy="1690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800"/>
            </a:lvl1pPr>
          </a:lstStyle>
          <a:p>
            <a:r>
              <a:t>( „Ha túl magasra állítod, az AI már „szabadon asszociál”, és nem a logikára épít.” )</a:t>
            </a:r>
          </a:p>
        </p:txBody>
      </p:sp>
      <p:sp>
        <p:nvSpPr>
          <p:cNvPr id="394" name="( Ez szabályozza, hogy a modell mennyire „bátor” a szóválasztásban. )"/>
          <p:cNvSpPr txBox="1"/>
          <p:nvPr/>
        </p:nvSpPr>
        <p:spPr>
          <a:xfrm>
            <a:off x="4410528" y="1308889"/>
            <a:ext cx="16816121" cy="721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vl1pPr>
          </a:lstStyle>
          <a:p>
            <a:r>
              <a:t>( Ez szabályozza, hogy a modell mennyire „bátor” a szóválasztásban. )</a:t>
            </a:r>
          </a:p>
        </p:txBody>
      </p:sp>
      <p:sp>
        <p:nvSpPr>
          <p:cNvPr id="395" name="Fontos"/>
          <p:cNvSpPr txBox="1"/>
          <p:nvPr/>
        </p:nvSpPr>
        <p:spPr>
          <a:xfrm>
            <a:off x="11576151" y="7030920"/>
            <a:ext cx="199979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Fontos</a:t>
            </a:r>
          </a:p>
        </p:txBody>
      </p:sp>
      <p:sp>
        <p:nvSpPr>
          <p:cNvPr id="396" name="A ChatGPT alkalmazásban ezeket nem tudjuk kézzel állítani, de a prompt stílusokkal befolyásolhatjuk őket"/>
          <p:cNvSpPr txBox="1"/>
          <p:nvPr/>
        </p:nvSpPr>
        <p:spPr>
          <a:xfrm>
            <a:off x="11357283" y="8096702"/>
            <a:ext cx="11268498" cy="1690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800"/>
            </a:lvl1pPr>
          </a:lstStyle>
          <a:p>
            <a:r>
              <a:t>A ChatGPT alkalmazásban ezeket nem tudjuk kézzel állítani, de a prompt stílusokkal befolyásolhatjuk őket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39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9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3" nodeType="clickEffect">
                                  <p:stCondLst>
                                    <p:cond delay="0"/>
                                  </p:stCondLst>
                                  <p:iterate>
                                    <p:tmAbs val="0"/>
                                  </p:iterate>
                                  <p:childTnLst>
                                    <p:set>
                                      <p:cBhvr>
                                        <p:cTn id="13" fill="hold"/>
                                        <p:tgtEl>
                                          <p:spTgt spid="391"/>
                                        </p:tgtEl>
                                        <p:attrNameLst>
                                          <p:attrName>style.visibility</p:attrName>
                                        </p:attrNameLst>
                                      </p:cBhvr>
                                      <p:to>
                                        <p:strVal val="visible"/>
                                      </p:to>
                                    </p:set>
                                    <p:animEffect transition="in" filter="wipe(left)">
                                      <p:cBhvr>
                                        <p:cTn id="14" dur="1000"/>
                                        <p:tgtEl>
                                          <p:spTgt spid="39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5" nodeType="clickEffect">
                                  <p:stCondLst>
                                    <p:cond delay="0"/>
                                  </p:stCondLst>
                                  <p:iterate>
                                    <p:tmAbs val="0"/>
                                  </p:iterate>
                                  <p:childTnLst>
                                    <p:set>
                                      <p:cBhvr>
                                        <p:cTn id="22" fill="hold"/>
                                        <p:tgtEl>
                                          <p:spTgt spid="392"/>
                                        </p:tgtEl>
                                        <p:attrNameLst>
                                          <p:attrName>style.visibility</p:attrName>
                                        </p:attrNameLst>
                                      </p:cBhvr>
                                      <p:to>
                                        <p:strVal val="visible"/>
                                      </p:to>
                                    </p:set>
                                    <p:animEffect transition="in" filter="wipe(left)">
                                      <p:cBhvr>
                                        <p:cTn id="23" dur="1000"/>
                                        <p:tgtEl>
                                          <p:spTgt spid="39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6" nodeType="clickEffect">
                                  <p:stCondLst>
                                    <p:cond delay="0"/>
                                  </p:stCondLst>
                                  <p:iterate>
                                    <p:tmAbs val="0"/>
                                  </p:iterate>
                                  <p:childTnLst>
                                    <p:set>
                                      <p:cBhvr>
                                        <p:cTn id="27" fill="hold"/>
                                        <p:tgtEl>
                                          <p:spTgt spid="395"/>
                                        </p:tgtEl>
                                        <p:attrNameLst>
                                          <p:attrName>style.visibility</p:attrName>
                                        </p:attrNameLst>
                                      </p:cBhvr>
                                      <p:to>
                                        <p:strVal val="visible"/>
                                      </p:to>
                                    </p:set>
                                    <p:anim calcmode="lin" valueType="num">
                                      <p:cBhvr>
                                        <p:cTn id="28" dur="1000" fill="hold"/>
                                        <p:tgtEl>
                                          <p:spTgt spid="395"/>
                                        </p:tgtEl>
                                        <p:attrNameLst>
                                          <p:attrName>ppt_x</p:attrName>
                                        </p:attrNameLst>
                                      </p:cBhvr>
                                      <p:tavLst>
                                        <p:tav tm="0">
                                          <p:val>
                                            <p:strVal val="#ppt_x"/>
                                          </p:val>
                                        </p:tav>
                                        <p:tav tm="100000">
                                          <p:val>
                                            <p:strVal val="#ppt_x"/>
                                          </p:val>
                                        </p:tav>
                                      </p:tavLst>
                                    </p:anim>
                                    <p:anim calcmode="lin" valueType="num">
                                      <p:cBhvr>
                                        <p:cTn id="29" dur="1000" fill="hold"/>
                                        <p:tgtEl>
                                          <p:spTgt spid="395"/>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7" nodeType="clickEffect">
                                  <p:stCondLst>
                                    <p:cond delay="0"/>
                                  </p:stCondLst>
                                  <p:iterate type="lt">
                                    <p:tmAbs val="0"/>
                                  </p:iterate>
                                  <p:childTnLst>
                                    <p:set>
                                      <p:cBhvr>
                                        <p:cTn id="33" fill="hold"/>
                                        <p:tgtEl>
                                          <p:spTgt spid="396"/>
                                        </p:tgtEl>
                                        <p:attrNameLst>
                                          <p:attrName>style.visibility</p:attrName>
                                        </p:attrNameLst>
                                      </p:cBhvr>
                                      <p:to>
                                        <p:strVal val="visible"/>
                                      </p:to>
                                    </p:set>
                                    <p:anim calcmode="lin" valueType="num">
                                      <p:cBhvr>
                                        <p:cTn id="34" dur="1000" fill="hold"/>
                                        <p:tgtEl>
                                          <p:spTgt spid="396"/>
                                        </p:tgtEl>
                                        <p:attrNameLst>
                                          <p:attrName>ppt_x</p:attrName>
                                        </p:attrNameLst>
                                      </p:cBhvr>
                                      <p:tavLst>
                                        <p:tav tm="0">
                                          <p:val>
                                            <p:strVal val="0-#ppt_w/2"/>
                                          </p:val>
                                        </p:tav>
                                        <p:tav tm="100000">
                                          <p:val>
                                            <p:strVal val="#ppt_x"/>
                                          </p:val>
                                        </p:tav>
                                      </p:tavLst>
                                    </p:anim>
                                    <p:anim calcmode="lin" valueType="num">
                                      <p:cBhvr>
                                        <p:cTn id="35" dur="1000" fill="hold"/>
                                        <p:tgtEl>
                                          <p:spTgt spid="3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P spid="391" grpId="3" animBg="1" advAuto="0"/>
      <p:bldP spid="392" grpId="5" animBg="1" advAuto="0"/>
      <p:bldP spid="393" grpId="4" animBg="1" advAuto="0"/>
      <p:bldP spid="394" grpId="2" animBg="1" advAuto="0"/>
      <p:bldP spid="395" grpId="6" animBg="1" advAuto="0"/>
      <p:bldP spid="396" grpId="7"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Mi a MI ?"/>
          <p:cNvSpPr txBox="1"/>
          <p:nvPr/>
        </p:nvSpPr>
        <p:spPr>
          <a:xfrm>
            <a:off x="1668191" y="233884"/>
            <a:ext cx="2380616" cy="734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lnSpc>
                <a:spcPct val="100000"/>
              </a:lnSpc>
              <a:spcBef>
                <a:spcPts val="0"/>
              </a:spcBef>
              <a:defRPr sz="4300"/>
            </a:lvl1pPr>
          </a:lstStyle>
          <a:p>
            <a:r>
              <a:t>Mi a MI ?</a:t>
            </a:r>
          </a:p>
        </p:txBody>
      </p:sp>
      <p:sp>
        <p:nvSpPr>
          <p:cNvPr id="183" name="Az intelligencia az a képesség, amely lehetővé teszi az információ feldolgozását, a tanulást, a problémák megoldását és a környezethez való alkalmazkodást."/>
          <p:cNvSpPr txBox="1"/>
          <p:nvPr/>
        </p:nvSpPr>
        <p:spPr>
          <a:xfrm>
            <a:off x="5840726" y="2072100"/>
            <a:ext cx="13354090" cy="1514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400"/>
            </a:lvl1pPr>
          </a:lstStyle>
          <a:p>
            <a:r>
              <a:t>Az intelligencia az a képesség, amely lehetővé teszi az információ feldolgozását, a tanulást, a problémák megoldását és a környezethez való alkalmazkodást.</a:t>
            </a:r>
          </a:p>
        </p:txBody>
      </p:sp>
      <p:sp>
        <p:nvSpPr>
          <p:cNvPr id="184" name="Tudjuk mi az emberi intelligencia?"/>
          <p:cNvSpPr txBox="1"/>
          <p:nvPr/>
        </p:nvSpPr>
        <p:spPr>
          <a:xfrm>
            <a:off x="1640119" y="1477209"/>
            <a:ext cx="6600801" cy="59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Tudjuk mi az emberi intelligencia?</a:t>
            </a:r>
          </a:p>
        </p:txBody>
      </p:sp>
      <p:sp>
        <p:nvSpPr>
          <p:cNvPr id="185" name="1. Definíció"/>
          <p:cNvSpPr txBox="1"/>
          <p:nvPr/>
        </p:nvSpPr>
        <p:spPr>
          <a:xfrm>
            <a:off x="1851871" y="2259060"/>
            <a:ext cx="2265528" cy="59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1. Definíció</a:t>
            </a:r>
          </a:p>
        </p:txBody>
      </p:sp>
      <p:sp>
        <p:nvSpPr>
          <p:cNvPr id="186" name="2. Típusai"/>
          <p:cNvSpPr txBox="1"/>
          <p:nvPr/>
        </p:nvSpPr>
        <p:spPr>
          <a:xfrm>
            <a:off x="1908699" y="4153909"/>
            <a:ext cx="2097990" cy="59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2. Típusai </a:t>
            </a:r>
          </a:p>
        </p:txBody>
      </p:sp>
      <p:sp>
        <p:nvSpPr>
          <p:cNvPr id="187" name="Az intelligencia többféle módon nyilvánulhat meg, például logikus gondolkodásban, nyelvhasználatban, térérzékelésben, zenei érzékben, mozgásban, másokkal való bánásmódban, önismeretben és a természet iránti érzékenységben."/>
          <p:cNvSpPr txBox="1"/>
          <p:nvPr/>
        </p:nvSpPr>
        <p:spPr>
          <a:xfrm>
            <a:off x="5910733" y="3812706"/>
            <a:ext cx="15000837" cy="1972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400"/>
            </a:lvl1pPr>
          </a:lstStyle>
          <a:p>
            <a:r>
              <a:t>Az intelligencia többféle módon nyilvánulhat meg, például logikus gondolkodásban, nyelvhasználatban, térérzékelésben, zenei érzékben, mozgásban, másokkal való bánásmódban, önismeretben és a természet iránti érzékenységben.</a:t>
            </a:r>
          </a:p>
        </p:txBody>
      </p:sp>
      <p:sp>
        <p:nvSpPr>
          <p:cNvPr id="188" name="3. Mérhetősége"/>
          <p:cNvSpPr txBox="1"/>
          <p:nvPr/>
        </p:nvSpPr>
        <p:spPr>
          <a:xfrm>
            <a:off x="1915735" y="6400364"/>
            <a:ext cx="3129561" cy="59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3. Mérhetősége</a:t>
            </a:r>
          </a:p>
        </p:txBody>
      </p:sp>
      <p:sp>
        <p:nvSpPr>
          <p:cNvPr id="189" name="Az intelligenciát főként IQ-tesztek mérik (főleg logikai és nyelvi képességek)."/>
          <p:cNvSpPr txBox="1"/>
          <p:nvPr/>
        </p:nvSpPr>
        <p:spPr>
          <a:xfrm>
            <a:off x="5759840" y="6394231"/>
            <a:ext cx="14891792"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400"/>
            </a:pPr>
            <a:r>
              <a:t>Az intelligenciát főként </a:t>
            </a:r>
            <a:r>
              <a:rPr b="1"/>
              <a:t>IQ-tesztek</a:t>
            </a:r>
            <a:r>
              <a:t> mérik (főleg logikai és nyelvi képességek).</a:t>
            </a:r>
          </a:p>
        </p:txBody>
      </p:sp>
      <p:sp>
        <p:nvSpPr>
          <p:cNvPr id="190" name="4. Fejlődése"/>
          <p:cNvSpPr txBox="1"/>
          <p:nvPr/>
        </p:nvSpPr>
        <p:spPr>
          <a:xfrm>
            <a:off x="1947668" y="8182911"/>
            <a:ext cx="2449475" cy="59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4. Fejlődése</a:t>
            </a:r>
          </a:p>
        </p:txBody>
      </p:sp>
      <p:sp>
        <p:nvSpPr>
          <p:cNvPr id="191" name="Részben örökletes, részben környezeti tényezők formálják (családi háttér, oktatás, táplálkozás, kulturális hatások)."/>
          <p:cNvSpPr txBox="1"/>
          <p:nvPr/>
        </p:nvSpPr>
        <p:spPr>
          <a:xfrm>
            <a:off x="5790771" y="7801504"/>
            <a:ext cx="14846552" cy="1067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400"/>
            </a:pPr>
            <a:r>
              <a:rPr b="1"/>
              <a:t>Részben örökletes</a:t>
            </a:r>
            <a:r>
              <a:t>, részben </a:t>
            </a:r>
            <a:r>
              <a:rPr b="1"/>
              <a:t>környezeti tényezők</a:t>
            </a:r>
            <a:r>
              <a:t> formálják (családi háttér, oktatás, táplálkozás, kulturális hatások).</a:t>
            </a:r>
          </a:p>
        </p:txBody>
      </p:sp>
      <p:sp>
        <p:nvSpPr>
          <p:cNvPr id="192" name="5. Agyi alapok"/>
          <p:cNvSpPr txBox="1"/>
          <p:nvPr/>
        </p:nvSpPr>
        <p:spPr>
          <a:xfrm>
            <a:off x="2083779" y="9965458"/>
            <a:ext cx="2841550" cy="597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400"/>
            </a:lvl1pPr>
          </a:lstStyle>
          <a:p>
            <a:r>
              <a:t>5. Agyi alapok</a:t>
            </a:r>
          </a:p>
        </p:txBody>
      </p:sp>
      <p:sp>
        <p:nvSpPr>
          <p:cNvPr id="193" name="Az intelligencia több agyterület összehangolt működésén alapul, amelyek segítenek a döntéshozatalban, a nyelvhasználatban, a problémamegoldásban és az információk gyors feldolgozásában."/>
          <p:cNvSpPr txBox="1"/>
          <p:nvPr/>
        </p:nvSpPr>
        <p:spPr>
          <a:xfrm>
            <a:off x="5939650" y="9735089"/>
            <a:ext cx="14133622" cy="1514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400"/>
            </a:lvl1pPr>
          </a:lstStyle>
          <a:p>
            <a:r>
              <a:t>Az intelligencia több agyterület összehangolt működésén alapul, amelyek segítenek a döntéshozatalban, a nyelvhasználatban, a problémamegoldásban és az információk gyors feldolgozásában.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8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3" nodeType="clickEffect">
                                  <p:stCondLst>
                                    <p:cond delay="0"/>
                                  </p:stCondLst>
                                  <p:iterate>
                                    <p:tmAbs val="0"/>
                                  </p:iterate>
                                  <p:childTnLst>
                                    <p:set>
                                      <p:cBhvr>
                                        <p:cTn id="13" fill="hold"/>
                                        <p:tgtEl>
                                          <p:spTgt spid="185"/>
                                        </p:tgtEl>
                                        <p:attrNameLst>
                                          <p:attrName>style.visibility</p:attrName>
                                        </p:attrNameLst>
                                      </p:cBhvr>
                                      <p:to>
                                        <p:strVal val="visible"/>
                                      </p:to>
                                    </p:set>
                                    <p:anim calcmode="lin" valueType="num">
                                      <p:cBhvr>
                                        <p:cTn id="14" dur="1000" fill="hold"/>
                                        <p:tgtEl>
                                          <p:spTgt spid="185"/>
                                        </p:tgtEl>
                                        <p:attrNameLst>
                                          <p:attrName>ppt_x</p:attrName>
                                        </p:attrNameLst>
                                      </p:cBhvr>
                                      <p:tavLst>
                                        <p:tav tm="0">
                                          <p:val>
                                            <p:strVal val="0-#ppt_w/2"/>
                                          </p:val>
                                        </p:tav>
                                        <p:tav tm="100000">
                                          <p:val>
                                            <p:strVal val="#ppt_x"/>
                                          </p:val>
                                        </p:tav>
                                      </p:tavLst>
                                    </p:anim>
                                    <p:anim calcmode="lin" valueType="num">
                                      <p:cBhvr>
                                        <p:cTn id="15" dur="1000" fill="hold"/>
                                        <p:tgtEl>
                                          <p:spTgt spid="18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8" fill="hold" grpId="4" nodeType="afterEffect">
                                  <p:stCondLst>
                                    <p:cond delay="0"/>
                                  </p:stCondLst>
                                  <p:iterate>
                                    <p:tmAbs val="0"/>
                                  </p:iterate>
                                  <p:childTnLst>
                                    <p:set>
                                      <p:cBhvr>
                                        <p:cTn id="18" fill="hold"/>
                                        <p:tgtEl>
                                          <p:spTgt spid="183"/>
                                        </p:tgtEl>
                                        <p:attrNameLst>
                                          <p:attrName>style.visibility</p:attrName>
                                        </p:attrNameLst>
                                      </p:cBhvr>
                                      <p:to>
                                        <p:strVal val="visible"/>
                                      </p:to>
                                    </p:set>
                                    <p:anim calcmode="lin" valueType="num">
                                      <p:cBhvr>
                                        <p:cTn id="19" dur="1000" fill="hold"/>
                                        <p:tgtEl>
                                          <p:spTgt spid="183"/>
                                        </p:tgtEl>
                                        <p:attrNameLst>
                                          <p:attrName>ppt_x</p:attrName>
                                        </p:attrNameLst>
                                      </p:cBhvr>
                                      <p:tavLst>
                                        <p:tav tm="0">
                                          <p:val>
                                            <p:strVal val="0-#ppt_w/2"/>
                                          </p:val>
                                        </p:tav>
                                        <p:tav tm="100000">
                                          <p:val>
                                            <p:strVal val="#ppt_x"/>
                                          </p:val>
                                        </p:tav>
                                      </p:tavLst>
                                    </p:anim>
                                    <p:anim calcmode="lin" valueType="num">
                                      <p:cBhvr>
                                        <p:cTn id="20" dur="1000" fill="hold"/>
                                        <p:tgtEl>
                                          <p:spTgt spid="18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5" nodeType="clickEffect">
                                  <p:stCondLst>
                                    <p:cond delay="0"/>
                                  </p:stCondLst>
                                  <p:iterate>
                                    <p:tmAbs val="0"/>
                                  </p:iterate>
                                  <p:childTnLst>
                                    <p:set>
                                      <p:cBhvr>
                                        <p:cTn id="24" fill="hold"/>
                                        <p:tgtEl>
                                          <p:spTgt spid="186"/>
                                        </p:tgtEl>
                                        <p:attrNameLst>
                                          <p:attrName>style.visibility</p:attrName>
                                        </p:attrNameLst>
                                      </p:cBhvr>
                                      <p:to>
                                        <p:strVal val="visible"/>
                                      </p:to>
                                    </p:set>
                                    <p:anim calcmode="lin" valueType="num">
                                      <p:cBhvr>
                                        <p:cTn id="25" dur="1000" fill="hold"/>
                                        <p:tgtEl>
                                          <p:spTgt spid="186"/>
                                        </p:tgtEl>
                                        <p:attrNameLst>
                                          <p:attrName>ppt_x</p:attrName>
                                        </p:attrNameLst>
                                      </p:cBhvr>
                                      <p:tavLst>
                                        <p:tav tm="0">
                                          <p:val>
                                            <p:strVal val="0-#ppt_w/2"/>
                                          </p:val>
                                        </p:tav>
                                        <p:tav tm="100000">
                                          <p:val>
                                            <p:strVal val="#ppt_x"/>
                                          </p:val>
                                        </p:tav>
                                      </p:tavLst>
                                    </p:anim>
                                    <p:anim calcmode="lin" valueType="num">
                                      <p:cBhvr>
                                        <p:cTn id="26" dur="1000" fill="hold"/>
                                        <p:tgtEl>
                                          <p:spTgt spid="18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 presetClass="entr" presetSubtype="8" fill="hold" grpId="6" nodeType="afterEffect">
                                  <p:stCondLst>
                                    <p:cond delay="0"/>
                                  </p:stCondLst>
                                  <p:iterate>
                                    <p:tmAbs val="0"/>
                                  </p:iterate>
                                  <p:childTnLst>
                                    <p:set>
                                      <p:cBhvr>
                                        <p:cTn id="29" fill="hold"/>
                                        <p:tgtEl>
                                          <p:spTgt spid="187"/>
                                        </p:tgtEl>
                                        <p:attrNameLst>
                                          <p:attrName>style.visibility</p:attrName>
                                        </p:attrNameLst>
                                      </p:cBhvr>
                                      <p:to>
                                        <p:strVal val="visible"/>
                                      </p:to>
                                    </p:set>
                                    <p:anim calcmode="lin" valueType="num">
                                      <p:cBhvr>
                                        <p:cTn id="30" dur="1000" fill="hold"/>
                                        <p:tgtEl>
                                          <p:spTgt spid="187"/>
                                        </p:tgtEl>
                                        <p:attrNameLst>
                                          <p:attrName>ppt_x</p:attrName>
                                        </p:attrNameLst>
                                      </p:cBhvr>
                                      <p:tavLst>
                                        <p:tav tm="0">
                                          <p:val>
                                            <p:strVal val="0-#ppt_w/2"/>
                                          </p:val>
                                        </p:tav>
                                        <p:tav tm="100000">
                                          <p:val>
                                            <p:strVal val="#ppt_x"/>
                                          </p:val>
                                        </p:tav>
                                      </p:tavLst>
                                    </p:anim>
                                    <p:anim calcmode="lin" valueType="num">
                                      <p:cBhvr>
                                        <p:cTn id="31" dur="1000" fill="hold"/>
                                        <p:tgtEl>
                                          <p:spTgt spid="18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7" nodeType="clickEffect">
                                  <p:stCondLst>
                                    <p:cond delay="0"/>
                                  </p:stCondLst>
                                  <p:iterate>
                                    <p:tmAbs val="0"/>
                                  </p:iterate>
                                  <p:childTnLst>
                                    <p:set>
                                      <p:cBhvr>
                                        <p:cTn id="35" fill="hold"/>
                                        <p:tgtEl>
                                          <p:spTgt spid="188"/>
                                        </p:tgtEl>
                                        <p:attrNameLst>
                                          <p:attrName>style.visibility</p:attrName>
                                        </p:attrNameLst>
                                      </p:cBhvr>
                                      <p:to>
                                        <p:strVal val="visible"/>
                                      </p:to>
                                    </p:set>
                                    <p:anim calcmode="lin" valueType="num">
                                      <p:cBhvr>
                                        <p:cTn id="36" dur="1000" fill="hold"/>
                                        <p:tgtEl>
                                          <p:spTgt spid="188"/>
                                        </p:tgtEl>
                                        <p:attrNameLst>
                                          <p:attrName>ppt_x</p:attrName>
                                        </p:attrNameLst>
                                      </p:cBhvr>
                                      <p:tavLst>
                                        <p:tav tm="0">
                                          <p:val>
                                            <p:strVal val="0-#ppt_w/2"/>
                                          </p:val>
                                        </p:tav>
                                        <p:tav tm="100000">
                                          <p:val>
                                            <p:strVal val="#ppt_x"/>
                                          </p:val>
                                        </p:tav>
                                      </p:tavLst>
                                    </p:anim>
                                    <p:anim calcmode="lin" valueType="num">
                                      <p:cBhvr>
                                        <p:cTn id="37" dur="1000" fill="hold"/>
                                        <p:tgtEl>
                                          <p:spTgt spid="188"/>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 presetClass="entr" presetSubtype="8" fill="hold" grpId="8" nodeType="afterEffect">
                                  <p:stCondLst>
                                    <p:cond delay="0"/>
                                  </p:stCondLst>
                                  <p:iterate>
                                    <p:tmAbs val="0"/>
                                  </p:iterate>
                                  <p:childTnLst>
                                    <p:set>
                                      <p:cBhvr>
                                        <p:cTn id="40" fill="hold"/>
                                        <p:tgtEl>
                                          <p:spTgt spid="189"/>
                                        </p:tgtEl>
                                        <p:attrNameLst>
                                          <p:attrName>style.visibility</p:attrName>
                                        </p:attrNameLst>
                                      </p:cBhvr>
                                      <p:to>
                                        <p:strVal val="visible"/>
                                      </p:to>
                                    </p:set>
                                    <p:anim calcmode="lin" valueType="num">
                                      <p:cBhvr>
                                        <p:cTn id="41" dur="1000" fill="hold"/>
                                        <p:tgtEl>
                                          <p:spTgt spid="189"/>
                                        </p:tgtEl>
                                        <p:attrNameLst>
                                          <p:attrName>ppt_x</p:attrName>
                                        </p:attrNameLst>
                                      </p:cBhvr>
                                      <p:tavLst>
                                        <p:tav tm="0">
                                          <p:val>
                                            <p:strVal val="0-#ppt_w/2"/>
                                          </p:val>
                                        </p:tav>
                                        <p:tav tm="100000">
                                          <p:val>
                                            <p:strVal val="#ppt_x"/>
                                          </p:val>
                                        </p:tav>
                                      </p:tavLst>
                                    </p:anim>
                                    <p:anim calcmode="lin" valueType="num">
                                      <p:cBhvr>
                                        <p:cTn id="42" dur="1000" fill="hold"/>
                                        <p:tgtEl>
                                          <p:spTgt spid="18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9" nodeType="clickEffect">
                                  <p:stCondLst>
                                    <p:cond delay="0"/>
                                  </p:stCondLst>
                                  <p:iterate>
                                    <p:tmAbs val="0"/>
                                  </p:iterate>
                                  <p:childTnLst>
                                    <p:set>
                                      <p:cBhvr>
                                        <p:cTn id="46" fill="hold"/>
                                        <p:tgtEl>
                                          <p:spTgt spid="190"/>
                                        </p:tgtEl>
                                        <p:attrNameLst>
                                          <p:attrName>style.visibility</p:attrName>
                                        </p:attrNameLst>
                                      </p:cBhvr>
                                      <p:to>
                                        <p:strVal val="visible"/>
                                      </p:to>
                                    </p:set>
                                    <p:anim calcmode="lin" valueType="num">
                                      <p:cBhvr>
                                        <p:cTn id="47" dur="1000" fill="hold"/>
                                        <p:tgtEl>
                                          <p:spTgt spid="190"/>
                                        </p:tgtEl>
                                        <p:attrNameLst>
                                          <p:attrName>ppt_x</p:attrName>
                                        </p:attrNameLst>
                                      </p:cBhvr>
                                      <p:tavLst>
                                        <p:tav tm="0">
                                          <p:val>
                                            <p:strVal val="0-#ppt_w/2"/>
                                          </p:val>
                                        </p:tav>
                                        <p:tav tm="100000">
                                          <p:val>
                                            <p:strVal val="#ppt_x"/>
                                          </p:val>
                                        </p:tav>
                                      </p:tavLst>
                                    </p:anim>
                                    <p:anim calcmode="lin" valueType="num">
                                      <p:cBhvr>
                                        <p:cTn id="48" dur="1000" fill="hold"/>
                                        <p:tgtEl>
                                          <p:spTgt spid="190"/>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2" presetClass="entr" presetSubtype="8" fill="hold" grpId="10" nodeType="afterEffect">
                                  <p:stCondLst>
                                    <p:cond delay="0"/>
                                  </p:stCondLst>
                                  <p:iterate>
                                    <p:tmAbs val="0"/>
                                  </p:iterate>
                                  <p:childTnLst>
                                    <p:set>
                                      <p:cBhvr>
                                        <p:cTn id="51" fill="hold"/>
                                        <p:tgtEl>
                                          <p:spTgt spid="191"/>
                                        </p:tgtEl>
                                        <p:attrNameLst>
                                          <p:attrName>style.visibility</p:attrName>
                                        </p:attrNameLst>
                                      </p:cBhvr>
                                      <p:to>
                                        <p:strVal val="visible"/>
                                      </p:to>
                                    </p:set>
                                    <p:anim calcmode="lin" valueType="num">
                                      <p:cBhvr>
                                        <p:cTn id="52" dur="1000" fill="hold"/>
                                        <p:tgtEl>
                                          <p:spTgt spid="191"/>
                                        </p:tgtEl>
                                        <p:attrNameLst>
                                          <p:attrName>ppt_x</p:attrName>
                                        </p:attrNameLst>
                                      </p:cBhvr>
                                      <p:tavLst>
                                        <p:tav tm="0">
                                          <p:val>
                                            <p:strVal val="0-#ppt_w/2"/>
                                          </p:val>
                                        </p:tav>
                                        <p:tav tm="100000">
                                          <p:val>
                                            <p:strVal val="#ppt_x"/>
                                          </p:val>
                                        </p:tav>
                                      </p:tavLst>
                                    </p:anim>
                                    <p:anim calcmode="lin" valueType="num">
                                      <p:cBhvr>
                                        <p:cTn id="53" dur="1000" fill="hold"/>
                                        <p:tgtEl>
                                          <p:spTgt spid="191"/>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11" nodeType="clickEffect">
                                  <p:stCondLst>
                                    <p:cond delay="0"/>
                                  </p:stCondLst>
                                  <p:iterate>
                                    <p:tmAbs val="0"/>
                                  </p:iterate>
                                  <p:childTnLst>
                                    <p:set>
                                      <p:cBhvr>
                                        <p:cTn id="57" fill="hold"/>
                                        <p:tgtEl>
                                          <p:spTgt spid="192"/>
                                        </p:tgtEl>
                                        <p:attrNameLst>
                                          <p:attrName>style.visibility</p:attrName>
                                        </p:attrNameLst>
                                      </p:cBhvr>
                                      <p:to>
                                        <p:strVal val="visible"/>
                                      </p:to>
                                    </p:set>
                                    <p:anim calcmode="lin" valueType="num">
                                      <p:cBhvr>
                                        <p:cTn id="58" dur="1000" fill="hold"/>
                                        <p:tgtEl>
                                          <p:spTgt spid="192"/>
                                        </p:tgtEl>
                                        <p:attrNameLst>
                                          <p:attrName>ppt_x</p:attrName>
                                        </p:attrNameLst>
                                      </p:cBhvr>
                                      <p:tavLst>
                                        <p:tav tm="0">
                                          <p:val>
                                            <p:strVal val="0-#ppt_w/2"/>
                                          </p:val>
                                        </p:tav>
                                        <p:tav tm="100000">
                                          <p:val>
                                            <p:strVal val="#ppt_x"/>
                                          </p:val>
                                        </p:tav>
                                      </p:tavLst>
                                    </p:anim>
                                    <p:anim calcmode="lin" valueType="num">
                                      <p:cBhvr>
                                        <p:cTn id="59" dur="1000" fill="hold"/>
                                        <p:tgtEl>
                                          <p:spTgt spid="192"/>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2" presetClass="entr" presetSubtype="8" fill="hold" grpId="12" nodeType="afterEffect">
                                  <p:stCondLst>
                                    <p:cond delay="0"/>
                                  </p:stCondLst>
                                  <p:iterate>
                                    <p:tmAbs val="0"/>
                                  </p:iterate>
                                  <p:childTnLst>
                                    <p:set>
                                      <p:cBhvr>
                                        <p:cTn id="62" fill="hold"/>
                                        <p:tgtEl>
                                          <p:spTgt spid="193"/>
                                        </p:tgtEl>
                                        <p:attrNameLst>
                                          <p:attrName>style.visibility</p:attrName>
                                        </p:attrNameLst>
                                      </p:cBhvr>
                                      <p:to>
                                        <p:strVal val="visible"/>
                                      </p:to>
                                    </p:set>
                                    <p:anim calcmode="lin" valueType="num">
                                      <p:cBhvr>
                                        <p:cTn id="63" dur="1000" fill="hold"/>
                                        <p:tgtEl>
                                          <p:spTgt spid="193"/>
                                        </p:tgtEl>
                                        <p:attrNameLst>
                                          <p:attrName>ppt_x</p:attrName>
                                        </p:attrNameLst>
                                      </p:cBhvr>
                                      <p:tavLst>
                                        <p:tav tm="0">
                                          <p:val>
                                            <p:strVal val="0-#ppt_w/2"/>
                                          </p:val>
                                        </p:tav>
                                        <p:tav tm="100000">
                                          <p:val>
                                            <p:strVal val="#ppt_x"/>
                                          </p:val>
                                        </p:tav>
                                      </p:tavLst>
                                    </p:anim>
                                    <p:anim calcmode="lin" valueType="num">
                                      <p:cBhvr>
                                        <p:cTn id="64" dur="1000" fill="hold"/>
                                        <p:tgtEl>
                                          <p:spTgt spid="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animBg="1" advAuto="0"/>
      <p:bldP spid="183" grpId="4" animBg="1" advAuto="0"/>
      <p:bldP spid="184" grpId="2" animBg="1" advAuto="0"/>
      <p:bldP spid="185" grpId="3" animBg="1" advAuto="0"/>
      <p:bldP spid="186" grpId="5" animBg="1" advAuto="0"/>
      <p:bldP spid="187" grpId="6" animBg="1" advAuto="0"/>
      <p:bldP spid="188" grpId="7" animBg="1" advAuto="0"/>
      <p:bldP spid="189" grpId="8" animBg="1" advAuto="0"/>
      <p:bldP spid="190" grpId="9" animBg="1" advAuto="0"/>
      <p:bldP spid="191" grpId="10" animBg="1" advAuto="0"/>
      <p:bldP spid="192" grpId="11" animBg="1" advAuto="0"/>
      <p:bldP spid="193" grpId="1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Az emberi agysejteket használó hibrid rendszerek"/>
          <p:cNvSpPr txBox="1">
            <a:spLocks noGrp="1"/>
          </p:cNvSpPr>
          <p:nvPr>
            <p:ph type="title" idx="4294967295"/>
          </p:nvPr>
        </p:nvSpPr>
        <p:spPr>
          <a:xfrm>
            <a:off x="5259560" y="250013"/>
            <a:ext cx="15233656" cy="1435101"/>
          </a:xfrm>
          <a:prstGeom prst="rect">
            <a:avLst/>
          </a:prstGeom>
        </p:spPr>
        <p:txBody>
          <a:bodyPr/>
          <a:lstStyle>
            <a:lvl1pPr>
              <a:defRPr sz="4000" spc="-79"/>
            </a:lvl1pPr>
          </a:lstStyle>
          <a:p>
            <a:r>
              <a:t>Az emberi agysejteket használó hibrid rendszerek</a:t>
            </a:r>
            <a:endParaRPr b="0">
              <a:latin typeface="Helvetica"/>
              <a:ea typeface="Helvetica"/>
              <a:cs typeface="Helvetica"/>
              <a:sym typeface="Helvetica"/>
            </a:endParaRPr>
          </a:p>
        </p:txBody>
      </p:sp>
      <p:sp>
        <p:nvSpPr>
          <p:cNvPr id="399" name="- emberi agysejtekkel működtetett hibrid neurális hálók"/>
          <p:cNvSpPr txBox="1"/>
          <p:nvPr/>
        </p:nvSpPr>
        <p:spPr>
          <a:xfrm>
            <a:off x="3412256" y="1633652"/>
            <a:ext cx="12813285" cy="7259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 emberi agysejtekkel működtetett hibrid neurális hálók</a:t>
            </a:r>
            <a:r>
              <a:rPr>
                <a:latin typeface="Times Roman"/>
                <a:ea typeface="Times Roman"/>
                <a:cs typeface="Times Roman"/>
                <a:sym typeface="Times Roman"/>
              </a:rPr>
              <a:t> </a:t>
            </a:r>
            <a:r>
              <a:rPr b="1"/>
              <a:t> </a:t>
            </a:r>
          </a:p>
        </p:txBody>
      </p:sp>
      <p:sp>
        <p:nvSpPr>
          <p:cNvPr id="400" name="- Valóságos emberi agysejtek, amelyek szilícium chipen élnek a bemeneti/kimeneti elektródák sora között"/>
          <p:cNvSpPr txBox="1"/>
          <p:nvPr/>
        </p:nvSpPr>
        <p:spPr>
          <a:xfrm>
            <a:off x="3357183" y="9845288"/>
            <a:ext cx="22434551" cy="674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 Valóságos emberi agysejtek, amelyek szilícium chipen élnek a bemeneti/kimeneti elektródák sora között</a:t>
            </a:r>
            <a:r>
              <a:rPr>
                <a:latin typeface="Times Roman"/>
                <a:ea typeface="Times Roman"/>
                <a:cs typeface="Times Roman"/>
                <a:sym typeface="Times Roman"/>
              </a:rPr>
              <a:t> </a:t>
            </a:r>
            <a:r>
              <a:rPr b="1"/>
              <a:t> </a:t>
            </a:r>
          </a:p>
        </p:txBody>
      </p:sp>
      <p:sp>
        <p:nvSpPr>
          <p:cNvPr id="401" name="- laboratóriumban tenyésztett neuronokat integrálnak elektronikus áramkörökkel."/>
          <p:cNvSpPr txBox="1"/>
          <p:nvPr/>
        </p:nvSpPr>
        <p:spPr>
          <a:xfrm>
            <a:off x="3338073" y="2487369"/>
            <a:ext cx="19355309"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 </a:t>
            </a:r>
            <a:r>
              <a:rPr b="1"/>
              <a:t>laboratóriumban tenyésztett neuronokat</a:t>
            </a:r>
            <a:r>
              <a:t> integrálnak elektronikus áramkörökkel. </a:t>
            </a:r>
            <a:r>
              <a:rPr b="1"/>
              <a:t> </a:t>
            </a:r>
          </a:p>
        </p:txBody>
      </p:sp>
      <p:pic>
        <p:nvPicPr>
          <p:cNvPr id="402" name="pasted-movie.png" descr="pasted-movie.png"/>
          <p:cNvPicPr>
            <a:picLocks noChangeAspect="1"/>
          </p:cNvPicPr>
          <p:nvPr/>
        </p:nvPicPr>
        <p:blipFill>
          <a:blip r:embed="rId2"/>
          <a:stretch>
            <a:fillRect/>
          </a:stretch>
        </p:blipFill>
        <p:spPr>
          <a:xfrm>
            <a:off x="3723133" y="4575062"/>
            <a:ext cx="8793539" cy="4565876"/>
          </a:xfrm>
          <a:prstGeom prst="rect">
            <a:avLst/>
          </a:prstGeom>
          <a:ln w="12700">
            <a:miter lim="400000"/>
          </a:ln>
        </p:spPr>
      </p:pic>
      <p:sp>
        <p:nvSpPr>
          <p:cNvPr id="403" name="- forradalmasíthatják az orvosbiológiai kutatásokat"/>
          <p:cNvSpPr txBox="1"/>
          <p:nvPr/>
        </p:nvSpPr>
        <p:spPr>
          <a:xfrm>
            <a:off x="3245704" y="12404355"/>
            <a:ext cx="10804996" cy="664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700"/>
            </a:pPr>
            <a:r>
              <a:t>- forradalmasíthatják az orvosbiológiai kutatásokat</a:t>
            </a:r>
            <a:r>
              <a:rPr>
                <a:latin typeface="Times Roman"/>
                <a:ea typeface="Times Roman"/>
                <a:cs typeface="Times Roman"/>
                <a:sym typeface="Times Roman"/>
              </a:rPr>
              <a:t> </a:t>
            </a:r>
          </a:p>
        </p:txBody>
      </p:sp>
      <p:sp>
        <p:nvSpPr>
          <p:cNvPr id="404" name="- olyan gyorsan és rugalmasan tanul, hogy teljesen felülmúlja a szilícium alapú AI chipeket, amelyeket a meglévő nagy nyelvi modellek (LLM) betanítására használnak, mint például a ChatGPT."/>
          <p:cNvSpPr txBox="1"/>
          <p:nvPr/>
        </p:nvSpPr>
        <p:spPr>
          <a:xfrm>
            <a:off x="3335840" y="10519466"/>
            <a:ext cx="18212040" cy="1683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700"/>
            </a:pPr>
            <a:r>
              <a:t>- olyan gyorsan és rugalmasan tanul, hogy teljesen felülmúlja a szilícium alapú AI chipeket, amelyeket a meglévő nagy nyelvi modellek (LLM) betanítására használnak, mint például a ChatGPT.</a:t>
            </a:r>
            <a:r>
              <a:rPr>
                <a:latin typeface="Times Roman"/>
                <a:ea typeface="Times Roman"/>
                <a:cs typeface="Times Roman"/>
                <a:sym typeface="Times Roman"/>
              </a:rPr>
              <a:t> </a:t>
            </a:r>
            <a:r>
              <a:rPr b="1"/>
              <a:t> </a:t>
            </a:r>
          </a:p>
        </p:txBody>
      </p:sp>
      <p:pic>
        <p:nvPicPr>
          <p:cNvPr id="405" name="Screenshot 2025-04-14 at 11.18.57.png" descr="Screenshot 2025-04-14 at 11.18.57.png">
            <a:hlinkClick r:id="rId3"/>
          </p:cNvPr>
          <p:cNvPicPr>
            <a:picLocks noChangeAspect="1"/>
          </p:cNvPicPr>
          <p:nvPr/>
        </p:nvPicPr>
        <p:blipFill>
          <a:blip r:embed="rId4"/>
          <a:stretch>
            <a:fillRect/>
          </a:stretch>
        </p:blipFill>
        <p:spPr>
          <a:xfrm>
            <a:off x="13772773" y="3819933"/>
            <a:ext cx="7671157" cy="577977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type="lt">
                                    <p:tmAbs val="0"/>
                                  </p:iterate>
                                  <p:childTnLst>
                                    <p:set>
                                      <p:cBhvr>
                                        <p:cTn id="6" fill="hold"/>
                                        <p:tgtEl>
                                          <p:spTgt spid="399"/>
                                        </p:tgtEl>
                                        <p:attrNameLst>
                                          <p:attrName>style.visibility</p:attrName>
                                        </p:attrNameLst>
                                      </p:cBhvr>
                                      <p:to>
                                        <p:strVal val="visible"/>
                                      </p:to>
                                    </p:set>
                                    <p:anim calcmode="lin" valueType="num">
                                      <p:cBhvr>
                                        <p:cTn id="7" dur="1000" fill="hold"/>
                                        <p:tgtEl>
                                          <p:spTgt spid="399"/>
                                        </p:tgtEl>
                                        <p:attrNameLst>
                                          <p:attrName>ppt_x</p:attrName>
                                        </p:attrNameLst>
                                      </p:cBhvr>
                                      <p:tavLst>
                                        <p:tav tm="0">
                                          <p:val>
                                            <p:strVal val="0-#ppt_w/2"/>
                                          </p:val>
                                        </p:tav>
                                        <p:tav tm="100000">
                                          <p:val>
                                            <p:strVal val="#ppt_x"/>
                                          </p:val>
                                        </p:tav>
                                      </p:tavLst>
                                    </p:anim>
                                    <p:anim calcmode="lin" valueType="num">
                                      <p:cBhvr>
                                        <p:cTn id="8" dur="1000" fill="hold"/>
                                        <p:tgtEl>
                                          <p:spTgt spid="3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type="lt">
                                    <p:tmAbs val="0"/>
                                  </p:iterate>
                                  <p:childTnLst>
                                    <p:set>
                                      <p:cBhvr>
                                        <p:cTn id="12" fill="hold"/>
                                        <p:tgtEl>
                                          <p:spTgt spid="401"/>
                                        </p:tgtEl>
                                        <p:attrNameLst>
                                          <p:attrName>style.visibility</p:attrName>
                                        </p:attrNameLst>
                                      </p:cBhvr>
                                      <p:to>
                                        <p:strVal val="visible"/>
                                      </p:to>
                                    </p:set>
                                    <p:anim calcmode="lin" valueType="num">
                                      <p:cBhvr>
                                        <p:cTn id="13" dur="1000" fill="hold"/>
                                        <p:tgtEl>
                                          <p:spTgt spid="401"/>
                                        </p:tgtEl>
                                        <p:attrNameLst>
                                          <p:attrName>ppt_x</p:attrName>
                                        </p:attrNameLst>
                                      </p:cBhvr>
                                      <p:tavLst>
                                        <p:tav tm="0">
                                          <p:val>
                                            <p:strVal val="0-#ppt_w/2"/>
                                          </p:val>
                                        </p:tav>
                                        <p:tav tm="100000">
                                          <p:val>
                                            <p:strVal val="#ppt_x"/>
                                          </p:val>
                                        </p:tav>
                                      </p:tavLst>
                                    </p:anim>
                                    <p:anim calcmode="lin" valueType="num">
                                      <p:cBhvr>
                                        <p:cTn id="14" dur="1000" fill="hold"/>
                                        <p:tgtEl>
                                          <p:spTgt spid="40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3" nodeType="clickEffect">
                                  <p:stCondLst>
                                    <p:cond delay="0"/>
                                  </p:stCondLst>
                                  <p:iterate>
                                    <p:tmAbs val="0"/>
                                  </p:iterate>
                                  <p:childTnLst>
                                    <p:set>
                                      <p:cBhvr>
                                        <p:cTn id="18" fill="hold"/>
                                        <p:tgtEl>
                                          <p:spTgt spid="402"/>
                                        </p:tgtEl>
                                        <p:attrNameLst>
                                          <p:attrName>style.visibility</p:attrName>
                                        </p:attrNameLst>
                                      </p:cBhvr>
                                      <p:to>
                                        <p:strVal val="visible"/>
                                      </p:to>
                                    </p:set>
                                    <p:animEffect transition="in" filter="wipe(left)">
                                      <p:cBhvr>
                                        <p:cTn id="19" dur="1000"/>
                                        <p:tgtEl>
                                          <p:spTgt spid="402"/>
                                        </p:tgtEl>
                                      </p:cBhvr>
                                    </p:animEffect>
                                  </p:childTnLst>
                                </p:cTn>
                              </p:par>
                            </p:childTnLst>
                          </p:cTn>
                        </p:par>
                        <p:par>
                          <p:cTn id="20" fill="hold">
                            <p:stCondLst>
                              <p:cond delay="1000"/>
                            </p:stCondLst>
                            <p:childTnLst>
                              <p:par>
                                <p:cTn id="21" presetID="1" presetClass="entr" presetSubtype="0" fill="hold" grpId="4" nodeType="afterEffect">
                                  <p:stCondLst>
                                    <p:cond delay="0"/>
                                  </p:stCondLst>
                                  <p:iterate type="lt">
                                    <p:tmAbs val="100"/>
                                  </p:iterate>
                                  <p:childTnLst>
                                    <p:set>
                                      <p:cBhvr>
                                        <p:cTn id="22" fill="hold"/>
                                        <p:tgtEl>
                                          <p:spTgt spid="4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5" nodeType="clickEffect">
                                  <p:stCondLst>
                                    <p:cond delay="0"/>
                                  </p:stCondLst>
                                  <p:iterate>
                                    <p:tmAbs val="0"/>
                                  </p:iterate>
                                  <p:childTnLst>
                                    <p:set>
                                      <p:cBhvr>
                                        <p:cTn id="26" fill="hold"/>
                                        <p:tgtEl>
                                          <p:spTgt spid="405"/>
                                        </p:tgtEl>
                                        <p:attrNameLst>
                                          <p:attrName>style.visibility</p:attrName>
                                        </p:attrNameLst>
                                      </p:cBhvr>
                                      <p:to>
                                        <p:strVal val="visible"/>
                                      </p:to>
                                    </p:set>
                                    <p:animEffect transition="in" filter="box(out)">
                                      <p:cBhvr>
                                        <p:cTn id="27" dur="1000"/>
                                        <p:tgtEl>
                                          <p:spTgt spid="40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6" nodeType="clickEffect">
                                  <p:stCondLst>
                                    <p:cond delay="0"/>
                                  </p:stCondLst>
                                  <p:iterate type="lt">
                                    <p:tmAbs val="100"/>
                                  </p:iterate>
                                  <p:childTnLst>
                                    <p:set>
                                      <p:cBhvr>
                                        <p:cTn id="31" fill="hold"/>
                                        <p:tgtEl>
                                          <p:spTgt spid="40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7" nodeType="clickEffect">
                                  <p:stCondLst>
                                    <p:cond delay="0"/>
                                  </p:stCondLst>
                                  <p:iterate type="lt">
                                    <p:tmAbs val="100"/>
                                  </p:iterate>
                                  <p:childTnLst>
                                    <p:set>
                                      <p:cBhvr>
                                        <p:cTn id="35" fill="hold"/>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1" animBg="1" advAuto="0"/>
      <p:bldP spid="400" grpId="4" animBg="1" advAuto="0"/>
      <p:bldP spid="401" grpId="2" animBg="1" advAuto="0"/>
      <p:bldP spid="402" grpId="3" animBg="1" advAuto="0"/>
      <p:bldP spid="403" grpId="7" animBg="1" advAuto="0"/>
      <p:bldP spid="404" grpId="6" animBg="1" advAuto="0"/>
      <p:bldP spid="405" grpId="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Precision Neuroscience – Layer 7: BCI technológiai áttekintés"/>
          <p:cNvSpPr txBox="1"/>
          <p:nvPr/>
        </p:nvSpPr>
        <p:spPr>
          <a:xfrm>
            <a:off x="3140839" y="-38719"/>
            <a:ext cx="16835019" cy="808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Precision Neuroscience – Layer 7: BCI technológiai áttekintés</a:t>
            </a:r>
          </a:p>
        </p:txBody>
      </p:sp>
      <p:pic>
        <p:nvPicPr>
          <p:cNvPr id="408" name="implant-01.png" descr="implant-01.png"/>
          <p:cNvPicPr>
            <a:picLocks noChangeAspect="1"/>
          </p:cNvPicPr>
          <p:nvPr/>
        </p:nvPicPr>
        <p:blipFill>
          <a:blip r:embed="rId2"/>
          <a:stretch>
            <a:fillRect/>
          </a:stretch>
        </p:blipFill>
        <p:spPr>
          <a:xfrm>
            <a:off x="614058" y="3131273"/>
            <a:ext cx="9506886" cy="5614167"/>
          </a:xfrm>
          <a:prstGeom prst="rect">
            <a:avLst/>
          </a:prstGeom>
          <a:ln w="12700">
            <a:miter lim="400000"/>
          </a:ln>
        </p:spPr>
      </p:pic>
      <p:sp>
        <p:nvSpPr>
          <p:cNvPr id="409" name="Minimálisan invazív beültetés – mikrohasítékos technika"/>
          <p:cNvSpPr txBox="1"/>
          <p:nvPr/>
        </p:nvSpPr>
        <p:spPr>
          <a:xfrm>
            <a:off x="10416728" y="3230157"/>
            <a:ext cx="12859513" cy="715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Minimálisan invazív beültetés – mikrohasítékos technika</a:t>
            </a:r>
            <a:r>
              <a:rPr>
                <a:latin typeface="Times Roman"/>
                <a:ea typeface="Times Roman"/>
                <a:cs typeface="Times Roman"/>
                <a:sym typeface="Times Roman"/>
              </a:rPr>
              <a:t> </a:t>
            </a:r>
          </a:p>
        </p:txBody>
      </p:sp>
      <p:sp>
        <p:nvSpPr>
          <p:cNvPr id="410" name="Hajlékony, az agyfelszínhez simuló elektróda-réteg"/>
          <p:cNvSpPr txBox="1"/>
          <p:nvPr/>
        </p:nvSpPr>
        <p:spPr>
          <a:xfrm>
            <a:off x="10472333" y="4323730"/>
            <a:ext cx="11670285" cy="715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Hajlékony, az agyfelszínhez simuló elektróda-réteg</a:t>
            </a:r>
            <a:r>
              <a:rPr>
                <a:latin typeface="Times Roman"/>
                <a:ea typeface="Times Roman"/>
                <a:cs typeface="Times Roman"/>
                <a:sym typeface="Times Roman"/>
              </a:rPr>
              <a:t> </a:t>
            </a:r>
          </a:p>
        </p:txBody>
      </p:sp>
      <p:sp>
        <p:nvSpPr>
          <p:cNvPr id="411" name="1 024 elektróda: nagy felbontású jelfeldolgozás"/>
          <p:cNvSpPr txBox="1"/>
          <p:nvPr/>
        </p:nvSpPr>
        <p:spPr>
          <a:xfrm>
            <a:off x="10416728" y="5600093"/>
            <a:ext cx="10910317" cy="715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1 024 elektróda: nagy felbontású jelfeldolgozás</a:t>
            </a:r>
            <a:r>
              <a:rPr>
                <a:latin typeface="Times Roman"/>
                <a:ea typeface="Times Roman"/>
                <a:cs typeface="Times Roman"/>
                <a:sym typeface="Times Roman"/>
              </a:rPr>
              <a:t> </a:t>
            </a:r>
          </a:p>
        </p:txBody>
      </p:sp>
      <p:sp>
        <p:nvSpPr>
          <p:cNvPr id="412" name="Kétirányú kommunikáció: agyi jelek olvasása és stimulálása"/>
          <p:cNvSpPr txBox="1"/>
          <p:nvPr/>
        </p:nvSpPr>
        <p:spPr>
          <a:xfrm>
            <a:off x="10212841" y="7104001"/>
            <a:ext cx="13706349" cy="715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Kétirányú kommunikáció: agyi jelek olvasása és stimulálása</a:t>
            </a:r>
            <a:r>
              <a:rPr>
                <a:latin typeface="Times Roman"/>
                <a:ea typeface="Times Roman"/>
                <a:cs typeface="Times Roman"/>
                <a:sym typeface="Times Roman"/>
              </a:rPr>
              <a:t> </a:t>
            </a:r>
          </a:p>
        </p:txBody>
      </p:sp>
      <p:sp>
        <p:nvSpPr>
          <p:cNvPr id="413" name="Cél: az életminőség javítása neurológiai pácienseknél"/>
          <p:cNvSpPr txBox="1"/>
          <p:nvPr/>
        </p:nvSpPr>
        <p:spPr>
          <a:xfrm>
            <a:off x="5204451" y="1104097"/>
            <a:ext cx="12283441" cy="715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Cél: az életminőség javítása neurológiai pácienseknél</a:t>
            </a:r>
            <a:r>
              <a:rPr>
                <a:latin typeface="Times Roman"/>
                <a:ea typeface="Times Roman"/>
                <a:cs typeface="Times Roman"/>
                <a:sym typeface="Times Roman"/>
              </a:rPr>
              <a:t> </a:t>
            </a:r>
          </a:p>
        </p:txBody>
      </p:sp>
      <p:sp>
        <p:nvSpPr>
          <p:cNvPr id="414" name="Klinikai státusz:"/>
          <p:cNvSpPr txBox="1"/>
          <p:nvPr/>
        </p:nvSpPr>
        <p:spPr>
          <a:xfrm>
            <a:off x="591926" y="9202524"/>
            <a:ext cx="3632709"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Klinikai státusz:</a:t>
            </a:r>
          </a:p>
        </p:txBody>
      </p:sp>
      <p:sp>
        <p:nvSpPr>
          <p:cNvPr id="415" name="– Max. 30 napos beültetés"/>
          <p:cNvSpPr txBox="1"/>
          <p:nvPr/>
        </p:nvSpPr>
        <p:spPr>
          <a:xfrm>
            <a:off x="2775408" y="12065220"/>
            <a:ext cx="6146801"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 Max. 30 napos beültetés</a:t>
            </a:r>
            <a:r>
              <a:rPr sz="1200">
                <a:latin typeface="Times Roman"/>
                <a:ea typeface="Times Roman"/>
                <a:cs typeface="Times Roman"/>
                <a:sym typeface="Times Roman"/>
              </a:rPr>
              <a:t> </a:t>
            </a:r>
          </a:p>
        </p:txBody>
      </p:sp>
      <p:sp>
        <p:nvSpPr>
          <p:cNvPr id="416" name="– 37 sikeres implantáció"/>
          <p:cNvSpPr txBox="1"/>
          <p:nvPr/>
        </p:nvSpPr>
        <p:spPr>
          <a:xfrm>
            <a:off x="2625074" y="10909611"/>
            <a:ext cx="5751577"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 – 37 sikeres implantáció</a:t>
            </a:r>
            <a:r>
              <a:rPr sz="1200">
                <a:latin typeface="Times Roman"/>
                <a:ea typeface="Times Roman"/>
                <a:cs typeface="Times Roman"/>
                <a:sym typeface="Times Roman"/>
              </a:rPr>
              <a:t> </a:t>
            </a:r>
          </a:p>
        </p:txBody>
      </p:sp>
      <p:sp>
        <p:nvSpPr>
          <p:cNvPr id="417" name="– FDA engedélyezés 2025-ben"/>
          <p:cNvSpPr txBox="1"/>
          <p:nvPr/>
        </p:nvSpPr>
        <p:spPr>
          <a:xfrm>
            <a:off x="2719304" y="10056841"/>
            <a:ext cx="7096253" cy="696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 FDA engedélyezés 2025-ben</a:t>
            </a:r>
            <a:r>
              <a:rPr sz="1200">
                <a:latin typeface="Times Roman"/>
                <a:ea typeface="Times Roman"/>
                <a:cs typeface="Times Roman"/>
                <a:sym typeface="Times Roman"/>
              </a:rPr>
              <a:t> </a:t>
            </a:r>
          </a:p>
        </p:txBody>
      </p:sp>
      <p:sp>
        <p:nvSpPr>
          <p:cNvPr id="418" name="Mire használják?"/>
          <p:cNvSpPr txBox="1"/>
          <p:nvPr/>
        </p:nvSpPr>
        <p:spPr>
          <a:xfrm>
            <a:off x="10594447" y="8733639"/>
            <a:ext cx="3423604"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Mire használják?</a:t>
            </a:r>
          </a:p>
        </p:txBody>
      </p:sp>
      <p:sp>
        <p:nvSpPr>
          <p:cNvPr id="419" name="Főként olyan pácienseknek fejlesztik, akik súlyos bénulásban szenvednek, így a technológia segíthet visszaadni nekik a kommunikáció és a mozgás képességét, például azáltal, hogy gondolataikkal tudnak vezérelni számítógépeket vagy robotikus eszközöket."/>
          <p:cNvSpPr txBox="1"/>
          <p:nvPr/>
        </p:nvSpPr>
        <p:spPr>
          <a:xfrm>
            <a:off x="10561357" y="9473937"/>
            <a:ext cx="13009317" cy="2489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a:lvl1pPr>
          </a:lstStyle>
          <a:p>
            <a:r>
              <a:t>Főként olyan pácienseknek fejlesztik, akik súlyos bénulásban szenvednek, így a technológia segíthet visszaadni nekik a kommunikáció és a mozgás képességét, például azáltal, hogy gondolataikkal tudnak vezérelni számítógépeket vagy robotikus eszközöket.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7"/>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2" nodeType="afterEffect">
                                  <p:stCondLst>
                                    <p:cond delay="0"/>
                                  </p:stCondLst>
                                  <p:iterate type="lt">
                                    <p:tmAbs val="0"/>
                                  </p:iterate>
                                  <p:childTnLst>
                                    <p:set>
                                      <p:cBhvr>
                                        <p:cTn id="9" fill="hold"/>
                                        <p:tgtEl>
                                          <p:spTgt spid="413"/>
                                        </p:tgtEl>
                                        <p:attrNameLst>
                                          <p:attrName>style.visibility</p:attrName>
                                        </p:attrNameLst>
                                      </p:cBhvr>
                                      <p:to>
                                        <p:strVal val="visible"/>
                                      </p:to>
                                    </p:set>
                                    <p:anim calcmode="lin" valueType="num">
                                      <p:cBhvr>
                                        <p:cTn id="10" dur="1000" fill="hold"/>
                                        <p:tgtEl>
                                          <p:spTgt spid="413"/>
                                        </p:tgtEl>
                                        <p:attrNameLst>
                                          <p:attrName>ppt_x</p:attrName>
                                        </p:attrNameLst>
                                      </p:cBhvr>
                                      <p:tavLst>
                                        <p:tav tm="0">
                                          <p:val>
                                            <p:strVal val="0-#ppt_w/2"/>
                                          </p:val>
                                        </p:tav>
                                        <p:tav tm="100000">
                                          <p:val>
                                            <p:strVal val="#ppt_x"/>
                                          </p:val>
                                        </p:tav>
                                      </p:tavLst>
                                    </p:anim>
                                    <p:anim calcmode="lin" valueType="num">
                                      <p:cBhvr>
                                        <p:cTn id="11" dur="1000" fill="hold"/>
                                        <p:tgtEl>
                                          <p:spTgt spid="413"/>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grpId="3" nodeType="afterEffect">
                                  <p:stCondLst>
                                    <p:cond delay="0"/>
                                  </p:stCondLst>
                                  <p:iterate>
                                    <p:tmAbs val="0"/>
                                  </p:iterate>
                                  <p:childTnLst>
                                    <p:set>
                                      <p:cBhvr>
                                        <p:cTn id="14" fill="hold"/>
                                        <p:tgtEl>
                                          <p:spTgt spid="408"/>
                                        </p:tgtEl>
                                        <p:attrNameLst>
                                          <p:attrName>style.visibility</p:attrName>
                                        </p:attrNameLst>
                                      </p:cBhvr>
                                      <p:to>
                                        <p:strVal val="visible"/>
                                      </p:to>
                                    </p:set>
                                    <p:anim calcmode="lin" valueType="num">
                                      <p:cBhvr>
                                        <p:cTn id="15" dur="1000" fill="hold"/>
                                        <p:tgtEl>
                                          <p:spTgt spid="408"/>
                                        </p:tgtEl>
                                        <p:attrNameLst>
                                          <p:attrName>ppt_x</p:attrName>
                                        </p:attrNameLst>
                                      </p:cBhvr>
                                      <p:tavLst>
                                        <p:tav tm="0">
                                          <p:val>
                                            <p:strVal val="0-#ppt_w/2"/>
                                          </p:val>
                                        </p:tav>
                                        <p:tav tm="100000">
                                          <p:val>
                                            <p:strVal val="#ppt_x"/>
                                          </p:val>
                                        </p:tav>
                                      </p:tavLst>
                                    </p:anim>
                                    <p:anim calcmode="lin" valueType="num">
                                      <p:cBhvr>
                                        <p:cTn id="16" dur="1000" fill="hold"/>
                                        <p:tgtEl>
                                          <p:spTgt spid="40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4" nodeType="clickEffect">
                                  <p:stCondLst>
                                    <p:cond delay="0"/>
                                  </p:stCondLst>
                                  <p:iterate type="lt">
                                    <p:tmAbs val="0"/>
                                  </p:iterate>
                                  <p:childTnLst>
                                    <p:set>
                                      <p:cBhvr>
                                        <p:cTn id="20" fill="hold"/>
                                        <p:tgtEl>
                                          <p:spTgt spid="409"/>
                                        </p:tgtEl>
                                        <p:attrNameLst>
                                          <p:attrName>style.visibility</p:attrName>
                                        </p:attrNameLst>
                                      </p:cBhvr>
                                      <p:to>
                                        <p:strVal val="visible"/>
                                      </p:to>
                                    </p:set>
                                    <p:anim calcmode="lin" valueType="num">
                                      <p:cBhvr>
                                        <p:cTn id="21" dur="1000" fill="hold"/>
                                        <p:tgtEl>
                                          <p:spTgt spid="409"/>
                                        </p:tgtEl>
                                        <p:attrNameLst>
                                          <p:attrName>ppt_x</p:attrName>
                                        </p:attrNameLst>
                                      </p:cBhvr>
                                      <p:tavLst>
                                        <p:tav tm="0">
                                          <p:val>
                                            <p:strVal val="0-#ppt_w/2"/>
                                          </p:val>
                                        </p:tav>
                                        <p:tav tm="100000">
                                          <p:val>
                                            <p:strVal val="#ppt_x"/>
                                          </p:val>
                                        </p:tav>
                                      </p:tavLst>
                                    </p:anim>
                                    <p:anim calcmode="lin" valueType="num">
                                      <p:cBhvr>
                                        <p:cTn id="22" dur="1000" fill="hold"/>
                                        <p:tgtEl>
                                          <p:spTgt spid="40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5" nodeType="clickEffect">
                                  <p:stCondLst>
                                    <p:cond delay="0"/>
                                  </p:stCondLst>
                                  <p:iterate type="lt">
                                    <p:tmAbs val="0"/>
                                  </p:iterate>
                                  <p:childTnLst>
                                    <p:set>
                                      <p:cBhvr>
                                        <p:cTn id="26" fill="hold"/>
                                        <p:tgtEl>
                                          <p:spTgt spid="410"/>
                                        </p:tgtEl>
                                        <p:attrNameLst>
                                          <p:attrName>style.visibility</p:attrName>
                                        </p:attrNameLst>
                                      </p:cBhvr>
                                      <p:to>
                                        <p:strVal val="visible"/>
                                      </p:to>
                                    </p:set>
                                    <p:anim calcmode="lin" valueType="num">
                                      <p:cBhvr>
                                        <p:cTn id="27" dur="1000" fill="hold"/>
                                        <p:tgtEl>
                                          <p:spTgt spid="410"/>
                                        </p:tgtEl>
                                        <p:attrNameLst>
                                          <p:attrName>ppt_x</p:attrName>
                                        </p:attrNameLst>
                                      </p:cBhvr>
                                      <p:tavLst>
                                        <p:tav tm="0">
                                          <p:val>
                                            <p:strVal val="0-#ppt_w/2"/>
                                          </p:val>
                                        </p:tav>
                                        <p:tav tm="100000">
                                          <p:val>
                                            <p:strVal val="#ppt_x"/>
                                          </p:val>
                                        </p:tav>
                                      </p:tavLst>
                                    </p:anim>
                                    <p:anim calcmode="lin" valueType="num">
                                      <p:cBhvr>
                                        <p:cTn id="28" dur="1000" fill="hold"/>
                                        <p:tgtEl>
                                          <p:spTgt spid="4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6" nodeType="clickEffect">
                                  <p:stCondLst>
                                    <p:cond delay="0"/>
                                  </p:stCondLst>
                                  <p:iterate type="lt">
                                    <p:tmAbs val="0"/>
                                  </p:iterate>
                                  <p:childTnLst>
                                    <p:set>
                                      <p:cBhvr>
                                        <p:cTn id="32" fill="hold"/>
                                        <p:tgtEl>
                                          <p:spTgt spid="411"/>
                                        </p:tgtEl>
                                        <p:attrNameLst>
                                          <p:attrName>style.visibility</p:attrName>
                                        </p:attrNameLst>
                                      </p:cBhvr>
                                      <p:to>
                                        <p:strVal val="visible"/>
                                      </p:to>
                                    </p:set>
                                    <p:anim calcmode="lin" valueType="num">
                                      <p:cBhvr>
                                        <p:cTn id="33" dur="1000" fill="hold"/>
                                        <p:tgtEl>
                                          <p:spTgt spid="411"/>
                                        </p:tgtEl>
                                        <p:attrNameLst>
                                          <p:attrName>ppt_x</p:attrName>
                                        </p:attrNameLst>
                                      </p:cBhvr>
                                      <p:tavLst>
                                        <p:tav tm="0">
                                          <p:val>
                                            <p:strVal val="0-#ppt_w/2"/>
                                          </p:val>
                                        </p:tav>
                                        <p:tav tm="100000">
                                          <p:val>
                                            <p:strVal val="#ppt_x"/>
                                          </p:val>
                                        </p:tav>
                                      </p:tavLst>
                                    </p:anim>
                                    <p:anim calcmode="lin" valueType="num">
                                      <p:cBhvr>
                                        <p:cTn id="34" dur="1000" fill="hold"/>
                                        <p:tgtEl>
                                          <p:spTgt spid="4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7" nodeType="clickEffect">
                                  <p:stCondLst>
                                    <p:cond delay="0"/>
                                  </p:stCondLst>
                                  <p:iterate type="lt">
                                    <p:tmAbs val="0"/>
                                  </p:iterate>
                                  <p:childTnLst>
                                    <p:set>
                                      <p:cBhvr>
                                        <p:cTn id="38" fill="hold"/>
                                        <p:tgtEl>
                                          <p:spTgt spid="412"/>
                                        </p:tgtEl>
                                        <p:attrNameLst>
                                          <p:attrName>style.visibility</p:attrName>
                                        </p:attrNameLst>
                                      </p:cBhvr>
                                      <p:to>
                                        <p:strVal val="visible"/>
                                      </p:to>
                                    </p:set>
                                    <p:anim calcmode="lin" valueType="num">
                                      <p:cBhvr>
                                        <p:cTn id="39" dur="1000" fill="hold"/>
                                        <p:tgtEl>
                                          <p:spTgt spid="412"/>
                                        </p:tgtEl>
                                        <p:attrNameLst>
                                          <p:attrName>ppt_x</p:attrName>
                                        </p:attrNameLst>
                                      </p:cBhvr>
                                      <p:tavLst>
                                        <p:tav tm="0">
                                          <p:val>
                                            <p:strVal val="0-#ppt_w/2"/>
                                          </p:val>
                                        </p:tav>
                                        <p:tav tm="100000">
                                          <p:val>
                                            <p:strVal val="#ppt_x"/>
                                          </p:val>
                                        </p:tav>
                                      </p:tavLst>
                                    </p:anim>
                                    <p:anim calcmode="lin" valueType="num">
                                      <p:cBhvr>
                                        <p:cTn id="40" dur="1000" fill="hold"/>
                                        <p:tgtEl>
                                          <p:spTgt spid="41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8" nodeType="clickEffect">
                                  <p:stCondLst>
                                    <p:cond delay="0"/>
                                  </p:stCondLst>
                                  <p:iterate>
                                    <p:tmAbs val="0"/>
                                  </p:iterate>
                                  <p:childTnLst>
                                    <p:set>
                                      <p:cBhvr>
                                        <p:cTn id="44" fill="hold"/>
                                        <p:tgtEl>
                                          <p:spTgt spid="418"/>
                                        </p:tgtEl>
                                        <p:attrNameLst>
                                          <p:attrName>style.visibility</p:attrName>
                                        </p:attrNameLst>
                                      </p:cBhvr>
                                      <p:to>
                                        <p:strVal val="visible"/>
                                      </p:to>
                                    </p:set>
                                    <p:anim calcmode="lin" valueType="num">
                                      <p:cBhvr>
                                        <p:cTn id="45" dur="1000" fill="hold"/>
                                        <p:tgtEl>
                                          <p:spTgt spid="418"/>
                                        </p:tgtEl>
                                        <p:attrNameLst>
                                          <p:attrName>ppt_x</p:attrName>
                                        </p:attrNameLst>
                                      </p:cBhvr>
                                      <p:tavLst>
                                        <p:tav tm="0">
                                          <p:val>
                                            <p:strVal val="#ppt_x"/>
                                          </p:val>
                                        </p:tav>
                                        <p:tav tm="100000">
                                          <p:val>
                                            <p:strVal val="#ppt_x"/>
                                          </p:val>
                                        </p:tav>
                                      </p:tavLst>
                                    </p:anim>
                                    <p:anim calcmode="lin" valueType="num">
                                      <p:cBhvr>
                                        <p:cTn id="46" dur="1000" fill="hold"/>
                                        <p:tgtEl>
                                          <p:spTgt spid="418"/>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1" presetClass="entr" presetSubtype="0" fill="hold" grpId="9" nodeType="afterEffect">
                                  <p:stCondLst>
                                    <p:cond delay="0"/>
                                  </p:stCondLst>
                                  <p:iterate type="lt">
                                    <p:tmAbs val="100"/>
                                  </p:iterate>
                                  <p:childTnLst>
                                    <p:set>
                                      <p:cBhvr>
                                        <p:cTn id="49" fill="hold"/>
                                        <p:tgtEl>
                                          <p:spTgt spid="4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10" nodeType="clickEffect">
                                  <p:stCondLst>
                                    <p:cond delay="0"/>
                                  </p:stCondLst>
                                  <p:iterate type="lt">
                                    <p:tmAbs val="0"/>
                                  </p:iterate>
                                  <p:childTnLst>
                                    <p:set>
                                      <p:cBhvr>
                                        <p:cTn id="53" fill="hold"/>
                                        <p:tgtEl>
                                          <p:spTgt spid="414"/>
                                        </p:tgtEl>
                                        <p:attrNameLst>
                                          <p:attrName>style.visibility</p:attrName>
                                        </p:attrNameLst>
                                      </p:cBhvr>
                                      <p:to>
                                        <p:strVal val="visible"/>
                                      </p:to>
                                    </p:set>
                                    <p:anim calcmode="lin" valueType="num">
                                      <p:cBhvr>
                                        <p:cTn id="54" dur="1000" fill="hold"/>
                                        <p:tgtEl>
                                          <p:spTgt spid="414"/>
                                        </p:tgtEl>
                                        <p:attrNameLst>
                                          <p:attrName>ppt_x</p:attrName>
                                        </p:attrNameLst>
                                      </p:cBhvr>
                                      <p:tavLst>
                                        <p:tav tm="0">
                                          <p:val>
                                            <p:strVal val="0-#ppt_w/2"/>
                                          </p:val>
                                        </p:tav>
                                        <p:tav tm="100000">
                                          <p:val>
                                            <p:strVal val="#ppt_x"/>
                                          </p:val>
                                        </p:tav>
                                      </p:tavLst>
                                    </p:anim>
                                    <p:anim calcmode="lin" valueType="num">
                                      <p:cBhvr>
                                        <p:cTn id="55" dur="1000" fill="hold"/>
                                        <p:tgtEl>
                                          <p:spTgt spid="414"/>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11" nodeType="clickEffect">
                                  <p:stCondLst>
                                    <p:cond delay="0"/>
                                  </p:stCondLst>
                                  <p:iterate type="lt">
                                    <p:tmAbs val="100"/>
                                  </p:iterate>
                                  <p:childTnLst>
                                    <p:set>
                                      <p:cBhvr>
                                        <p:cTn id="59" fill="hold"/>
                                        <p:tgtEl>
                                          <p:spTgt spid="4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2" nodeType="clickEffect">
                                  <p:stCondLst>
                                    <p:cond delay="0"/>
                                  </p:stCondLst>
                                  <p:iterate type="lt">
                                    <p:tmAbs val="100"/>
                                  </p:iterate>
                                  <p:childTnLst>
                                    <p:set>
                                      <p:cBhvr>
                                        <p:cTn id="63" fill="hold"/>
                                        <p:tgtEl>
                                          <p:spTgt spid="41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13" nodeType="clickEffect">
                                  <p:stCondLst>
                                    <p:cond delay="0"/>
                                  </p:stCondLst>
                                  <p:iterate type="lt">
                                    <p:tmAbs val="100"/>
                                  </p:iterate>
                                  <p:childTnLst>
                                    <p:set>
                                      <p:cBhvr>
                                        <p:cTn id="67" fill="hold"/>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1" animBg="1" advAuto="0"/>
      <p:bldP spid="408" grpId="3" animBg="1" advAuto="0"/>
      <p:bldP spid="409" grpId="4" animBg="1" advAuto="0"/>
      <p:bldP spid="410" grpId="5" animBg="1" advAuto="0"/>
      <p:bldP spid="411" grpId="6" animBg="1" advAuto="0"/>
      <p:bldP spid="412" grpId="7" animBg="1" advAuto="0"/>
      <p:bldP spid="413" grpId="2" animBg="1" advAuto="0"/>
      <p:bldP spid="414" grpId="10" animBg="1" advAuto="0"/>
      <p:bldP spid="415" grpId="13" animBg="1" advAuto="0"/>
      <p:bldP spid="416" grpId="12" animBg="1" advAuto="0"/>
      <p:bldP spid="417" grpId="11" animBg="1" advAuto="0"/>
      <p:bldP spid="418" grpId="8" animBg="1" advAuto="0"/>
      <p:bldP spid="419" grpId="9"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Mi a MI ?"/>
          <p:cNvSpPr txBox="1"/>
          <p:nvPr/>
        </p:nvSpPr>
        <p:spPr>
          <a:xfrm>
            <a:off x="1668191" y="233884"/>
            <a:ext cx="2380616" cy="734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lnSpc>
                <a:spcPct val="100000"/>
              </a:lnSpc>
              <a:spcBef>
                <a:spcPts val="0"/>
              </a:spcBef>
              <a:defRPr sz="4300"/>
            </a:lvl1pPr>
          </a:lstStyle>
          <a:p>
            <a:r>
              <a:t>Mi a MI ?</a:t>
            </a:r>
          </a:p>
        </p:txBody>
      </p:sp>
      <p:pic>
        <p:nvPicPr>
          <p:cNvPr id="196" name="a1d57b10e554455da819027fc82ffa16.jpg" descr="a1d57b10e554455da819027fc82ffa16.jpg"/>
          <p:cNvPicPr>
            <a:picLocks noChangeAspect="1"/>
          </p:cNvPicPr>
          <p:nvPr/>
        </p:nvPicPr>
        <p:blipFill>
          <a:blip r:embed="rId2"/>
          <a:stretch>
            <a:fillRect/>
          </a:stretch>
        </p:blipFill>
        <p:spPr>
          <a:xfrm>
            <a:off x="5915312" y="8649795"/>
            <a:ext cx="8053246" cy="4531819"/>
          </a:xfrm>
          <a:prstGeom prst="rect">
            <a:avLst/>
          </a:prstGeom>
          <a:ln w="12700">
            <a:miter lim="400000"/>
          </a:ln>
        </p:spPr>
      </p:pic>
      <p:sp>
        <p:nvSpPr>
          <p:cNvPr id="197" name="A mesterséges intelligencia (MI) térnyerése az oktatásban új kihívások elé állítja a felsőoktatási intézményeket. A hallgatók egyre gyakrabban alkalmaznak AI-eszközöket tanulmányaik során, ami felveti a kérdést: ki tanít kit, és mire? Ez a tendencia arra"/>
          <p:cNvSpPr txBox="1"/>
          <p:nvPr/>
        </p:nvSpPr>
        <p:spPr>
          <a:xfrm>
            <a:off x="1250007" y="6173951"/>
            <a:ext cx="15701581" cy="2314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a:lvl1pPr>
          </a:lstStyle>
          <a:p>
            <a:r>
              <a:t>A mesterséges intelligencia (MI) térnyerése az oktatásban új kihívások elé állítja a felsőoktatási intézményeket. A hallgatók egyre gyakrabban alkalmaznak AI-eszközöket tanulmányaik során, ami felveti a kérdést: ki tanít kit, és mire? Ez a tendencia arra ösztönzi az oktatókat, hogy újragondolják szerepüket, és alkalmazkodjanak az MI által formált tanulási környezethez</a:t>
            </a:r>
          </a:p>
        </p:txBody>
      </p:sp>
      <p:sp>
        <p:nvSpPr>
          <p:cNvPr id="198" name="Az intelligencia kapcsán olyan technológiáról vitázunk  ( MI ) és próbáljuk szabályozni, amit valójában még is nem értünk teljes mélységében."/>
          <p:cNvSpPr txBox="1"/>
          <p:nvPr/>
        </p:nvSpPr>
        <p:spPr>
          <a:xfrm>
            <a:off x="1595073" y="1212645"/>
            <a:ext cx="15272589" cy="1008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a:lvl1pPr>
          </a:lstStyle>
          <a:p>
            <a:r>
              <a:t>Az intelligencia kapcsán olyan technológiáról vitázunk  ( MI ) és próbáljuk szabályozni, amit valójában még is nem értünk teljes mélységében. </a:t>
            </a:r>
          </a:p>
        </p:txBody>
      </p:sp>
      <p:sp>
        <p:nvSpPr>
          <p:cNvPr id="199" name="Olaszország 2023 márciusában ideiglenesen betiltotta a ChatGPT használatát"/>
          <p:cNvSpPr txBox="1"/>
          <p:nvPr/>
        </p:nvSpPr>
        <p:spPr>
          <a:xfrm>
            <a:off x="1571203" y="2199704"/>
            <a:ext cx="14211505" cy="57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Olaszország 2023 márciusában ideiglenesen betiltotta a ChatGPT használatát</a:t>
            </a:r>
          </a:p>
        </p:txBody>
      </p:sp>
      <p:sp>
        <p:nvSpPr>
          <p:cNvPr id="200" name="Az Európai Unió pedig dolgozik az AI Act nevű szabályozási keretrendszeren, amely célja a mesterséges intelligencia rendszerek átláthatóságának és biztonságának biztosítása ."/>
          <p:cNvSpPr txBox="1"/>
          <p:nvPr/>
        </p:nvSpPr>
        <p:spPr>
          <a:xfrm>
            <a:off x="1533183" y="4414431"/>
            <a:ext cx="15135228" cy="1443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a:lvl1pPr>
          </a:lstStyle>
          <a:p>
            <a:r>
              <a:t>Az Európai Unió pedig dolgozik az AI Act nevű szabályozási keretrendszeren, amely célja a mesterséges intelligencia rendszerek átláthatóságának és biztonságának biztosítása .</a:t>
            </a:r>
          </a:p>
        </p:txBody>
      </p:sp>
      <p:sp>
        <p:nvSpPr>
          <p:cNvPr id="201" name="Kína 2023 márciusában blokkolta a ChatGPT-t,"/>
          <p:cNvSpPr txBox="1"/>
          <p:nvPr/>
        </p:nvSpPr>
        <p:spPr>
          <a:xfrm>
            <a:off x="1567633" y="2771188"/>
            <a:ext cx="8614157" cy="572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Kína 2023 márciusában blokkolta a ChatGPT-t,</a:t>
            </a:r>
          </a:p>
        </p:txBody>
      </p:sp>
      <p:sp>
        <p:nvSpPr>
          <p:cNvPr id="202" name="Egyesült Államok Szövetségi Kereskedelmi Bizottsága (FTC) vizsgálatot indított az OpenAI adatkezelési gyakorlataival kapcsolatban."/>
          <p:cNvSpPr txBox="1"/>
          <p:nvPr/>
        </p:nvSpPr>
        <p:spPr>
          <a:xfrm>
            <a:off x="1562979" y="3495406"/>
            <a:ext cx="14559684" cy="1008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a:lvl1pPr>
          </a:lstStyle>
          <a:p>
            <a:r>
              <a:t>Egyesült Államok Szövetségi Kereskedelmi Bizottsága (FTC) vizsgálatot indított az OpenAI adatkezelési gyakorlataival kapcsolatban.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2" nodeType="afterEffect">
                                  <p:stCondLst>
                                    <p:cond delay="0"/>
                                  </p:stCondLst>
                                  <p:iterate>
                                    <p:tmAbs val="0"/>
                                  </p:iterate>
                                  <p:childTnLst>
                                    <p:set>
                                      <p:cBhvr>
                                        <p:cTn id="9" fill="hold"/>
                                        <p:tgtEl>
                                          <p:spTgt spid="198"/>
                                        </p:tgtEl>
                                        <p:attrNameLst>
                                          <p:attrName>style.visibility</p:attrName>
                                        </p:attrNameLst>
                                      </p:cBhvr>
                                      <p:to>
                                        <p:strVal val="visible"/>
                                      </p:to>
                                    </p:set>
                                    <p:anim calcmode="lin" valueType="num">
                                      <p:cBhvr>
                                        <p:cTn id="10" dur="1000" fill="hold"/>
                                        <p:tgtEl>
                                          <p:spTgt spid="198"/>
                                        </p:tgtEl>
                                        <p:attrNameLst>
                                          <p:attrName>ppt_x</p:attrName>
                                        </p:attrNameLst>
                                      </p:cBhvr>
                                      <p:tavLst>
                                        <p:tav tm="0">
                                          <p:val>
                                            <p:strVal val="0-#ppt_w/2"/>
                                          </p:val>
                                        </p:tav>
                                        <p:tav tm="100000">
                                          <p:val>
                                            <p:strVal val="#ppt_x"/>
                                          </p:val>
                                        </p:tav>
                                      </p:tavLst>
                                    </p:anim>
                                    <p:anim calcmode="lin" valueType="num">
                                      <p:cBhvr>
                                        <p:cTn id="11" dur="1000" fill="hold"/>
                                        <p:tgtEl>
                                          <p:spTgt spid="19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3" nodeType="clickEffect">
                                  <p:stCondLst>
                                    <p:cond delay="0"/>
                                  </p:stCondLst>
                                  <p:iterate>
                                    <p:tmAbs val="0"/>
                                  </p:iterate>
                                  <p:childTnLst>
                                    <p:set>
                                      <p:cBhvr>
                                        <p:cTn id="15" fill="hold"/>
                                        <p:tgtEl>
                                          <p:spTgt spid="199"/>
                                        </p:tgtEl>
                                        <p:attrNameLst>
                                          <p:attrName>style.visibility</p:attrName>
                                        </p:attrNameLst>
                                      </p:cBhvr>
                                      <p:to>
                                        <p:strVal val="visible"/>
                                      </p:to>
                                    </p:set>
                                    <p:anim calcmode="lin" valueType="num">
                                      <p:cBhvr>
                                        <p:cTn id="16" dur="1000" fill="hold"/>
                                        <p:tgtEl>
                                          <p:spTgt spid="199"/>
                                        </p:tgtEl>
                                        <p:attrNameLst>
                                          <p:attrName>ppt_x</p:attrName>
                                        </p:attrNameLst>
                                      </p:cBhvr>
                                      <p:tavLst>
                                        <p:tav tm="0">
                                          <p:val>
                                            <p:strVal val="#ppt_x"/>
                                          </p:val>
                                        </p:tav>
                                        <p:tav tm="100000">
                                          <p:val>
                                            <p:strVal val="#ppt_x"/>
                                          </p:val>
                                        </p:tav>
                                      </p:tavLst>
                                    </p:anim>
                                    <p:anim calcmode="lin" valueType="num">
                                      <p:cBhvr>
                                        <p:cTn id="17" dur="1000" fill="hold"/>
                                        <p:tgtEl>
                                          <p:spTgt spid="19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4" nodeType="clickEffect">
                                  <p:stCondLst>
                                    <p:cond delay="0"/>
                                  </p:stCondLst>
                                  <p:iterate>
                                    <p:tmAbs val="0"/>
                                  </p:iterate>
                                  <p:childTnLst>
                                    <p:set>
                                      <p:cBhvr>
                                        <p:cTn id="21" fill="hold"/>
                                        <p:tgtEl>
                                          <p:spTgt spid="201"/>
                                        </p:tgtEl>
                                        <p:attrNameLst>
                                          <p:attrName>style.visibility</p:attrName>
                                        </p:attrNameLst>
                                      </p:cBhvr>
                                      <p:to>
                                        <p:strVal val="visible"/>
                                      </p:to>
                                    </p:set>
                                    <p:anim calcmode="lin" valueType="num">
                                      <p:cBhvr>
                                        <p:cTn id="22" dur="1000" fill="hold"/>
                                        <p:tgtEl>
                                          <p:spTgt spid="201"/>
                                        </p:tgtEl>
                                        <p:attrNameLst>
                                          <p:attrName>ppt_x</p:attrName>
                                        </p:attrNameLst>
                                      </p:cBhvr>
                                      <p:tavLst>
                                        <p:tav tm="0">
                                          <p:val>
                                            <p:strVal val="#ppt_x"/>
                                          </p:val>
                                        </p:tav>
                                        <p:tav tm="100000">
                                          <p:val>
                                            <p:strVal val="#ppt_x"/>
                                          </p:val>
                                        </p:tav>
                                      </p:tavLst>
                                    </p:anim>
                                    <p:anim calcmode="lin" valueType="num">
                                      <p:cBhvr>
                                        <p:cTn id="23" dur="1000" fill="hold"/>
                                        <p:tgtEl>
                                          <p:spTgt spid="20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5" nodeType="clickEffect">
                                  <p:stCondLst>
                                    <p:cond delay="0"/>
                                  </p:stCondLst>
                                  <p:iterate>
                                    <p:tmAbs val="0"/>
                                  </p:iterate>
                                  <p:childTnLst>
                                    <p:set>
                                      <p:cBhvr>
                                        <p:cTn id="27" fill="hold"/>
                                        <p:tgtEl>
                                          <p:spTgt spid="202"/>
                                        </p:tgtEl>
                                        <p:attrNameLst>
                                          <p:attrName>style.visibility</p:attrName>
                                        </p:attrNameLst>
                                      </p:cBhvr>
                                      <p:to>
                                        <p:strVal val="visible"/>
                                      </p:to>
                                    </p:set>
                                    <p:anim calcmode="lin" valueType="num">
                                      <p:cBhvr>
                                        <p:cTn id="28" dur="1000" fill="hold"/>
                                        <p:tgtEl>
                                          <p:spTgt spid="202"/>
                                        </p:tgtEl>
                                        <p:attrNameLst>
                                          <p:attrName>ppt_x</p:attrName>
                                        </p:attrNameLst>
                                      </p:cBhvr>
                                      <p:tavLst>
                                        <p:tav tm="0">
                                          <p:val>
                                            <p:strVal val="#ppt_x"/>
                                          </p:val>
                                        </p:tav>
                                        <p:tav tm="100000">
                                          <p:val>
                                            <p:strVal val="#ppt_x"/>
                                          </p:val>
                                        </p:tav>
                                      </p:tavLst>
                                    </p:anim>
                                    <p:anim calcmode="lin" valueType="num">
                                      <p:cBhvr>
                                        <p:cTn id="29" dur="1000" fill="hold"/>
                                        <p:tgtEl>
                                          <p:spTgt spid="202"/>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6" nodeType="clickEffect">
                                  <p:stCondLst>
                                    <p:cond delay="0"/>
                                  </p:stCondLst>
                                  <p:iterate>
                                    <p:tmAbs val="0"/>
                                  </p:iterate>
                                  <p:childTnLst>
                                    <p:set>
                                      <p:cBhvr>
                                        <p:cTn id="33" fill="hold"/>
                                        <p:tgtEl>
                                          <p:spTgt spid="200"/>
                                        </p:tgtEl>
                                        <p:attrNameLst>
                                          <p:attrName>style.visibility</p:attrName>
                                        </p:attrNameLst>
                                      </p:cBhvr>
                                      <p:to>
                                        <p:strVal val="visible"/>
                                      </p:to>
                                    </p:set>
                                    <p:anim calcmode="lin" valueType="num">
                                      <p:cBhvr>
                                        <p:cTn id="34" dur="1000" fill="hold"/>
                                        <p:tgtEl>
                                          <p:spTgt spid="200"/>
                                        </p:tgtEl>
                                        <p:attrNameLst>
                                          <p:attrName>ppt_x</p:attrName>
                                        </p:attrNameLst>
                                      </p:cBhvr>
                                      <p:tavLst>
                                        <p:tav tm="0">
                                          <p:val>
                                            <p:strVal val="#ppt_x"/>
                                          </p:val>
                                        </p:tav>
                                        <p:tav tm="100000">
                                          <p:val>
                                            <p:strVal val="#ppt_x"/>
                                          </p:val>
                                        </p:tav>
                                      </p:tavLst>
                                    </p:anim>
                                    <p:anim calcmode="lin" valueType="num">
                                      <p:cBhvr>
                                        <p:cTn id="35" dur="1000" fill="hold"/>
                                        <p:tgtEl>
                                          <p:spTgt spid="200"/>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32" fill="hold" grpId="7" nodeType="clickEffect">
                                  <p:stCondLst>
                                    <p:cond delay="0"/>
                                  </p:stCondLst>
                                  <p:iterate>
                                    <p:tmAbs val="0"/>
                                  </p:iterate>
                                  <p:childTnLst>
                                    <p:set>
                                      <p:cBhvr>
                                        <p:cTn id="39" fill="hold"/>
                                        <p:tgtEl>
                                          <p:spTgt spid="197"/>
                                        </p:tgtEl>
                                        <p:attrNameLst>
                                          <p:attrName>style.visibility</p:attrName>
                                        </p:attrNameLst>
                                      </p:cBhvr>
                                      <p:to>
                                        <p:strVal val="visible"/>
                                      </p:to>
                                    </p:set>
                                    <p:anim calcmode="lin" valueType="num">
                                      <p:cBhvr>
                                        <p:cTn id="40" dur="1000" fill="hold"/>
                                        <p:tgtEl>
                                          <p:spTgt spid="197"/>
                                        </p:tgtEl>
                                        <p:attrNameLst>
                                          <p:attrName>ppt_w</p:attrName>
                                        </p:attrNameLst>
                                      </p:cBhvr>
                                      <p:tavLst>
                                        <p:tav tm="0">
                                          <p:val>
                                            <p:strVal val="4*#ppt_w"/>
                                          </p:val>
                                        </p:tav>
                                        <p:tav tm="100000">
                                          <p:val>
                                            <p:strVal val="#ppt_w"/>
                                          </p:val>
                                        </p:tav>
                                      </p:tavLst>
                                    </p:anim>
                                    <p:anim calcmode="lin" valueType="num">
                                      <p:cBhvr>
                                        <p:cTn id="41" dur="1000" fill="hold"/>
                                        <p:tgtEl>
                                          <p:spTgt spid="197"/>
                                        </p:tgtEl>
                                        <p:attrNameLst>
                                          <p:attrName>ppt_h</p:attrName>
                                        </p:attrNameLst>
                                      </p:cBhvr>
                                      <p:tavLst>
                                        <p:tav tm="0">
                                          <p:val>
                                            <p:strVal val="4*#ppt_h"/>
                                          </p:val>
                                        </p:tav>
                                        <p:tav tm="100000">
                                          <p:val>
                                            <p:strVal val="#ppt_h"/>
                                          </p:val>
                                        </p:tav>
                                      </p:tavLst>
                                    </p:anim>
                                  </p:childTnLst>
                                </p:cTn>
                              </p:par>
                            </p:childTnLst>
                          </p:cTn>
                        </p:par>
                        <p:par>
                          <p:cTn id="42" fill="hold">
                            <p:stCondLst>
                              <p:cond delay="1000"/>
                            </p:stCondLst>
                            <p:childTnLst>
                              <p:par>
                                <p:cTn id="43" presetID="23" presetClass="entr" presetSubtype="16" fill="hold" grpId="8" nodeType="afterEffect">
                                  <p:stCondLst>
                                    <p:cond delay="0"/>
                                  </p:stCondLst>
                                  <p:iterate>
                                    <p:tmAbs val="0"/>
                                  </p:iterate>
                                  <p:childTnLst>
                                    <p:set>
                                      <p:cBhvr>
                                        <p:cTn id="44" fill="hold"/>
                                        <p:tgtEl>
                                          <p:spTgt spid="196"/>
                                        </p:tgtEl>
                                        <p:attrNameLst>
                                          <p:attrName>style.visibility</p:attrName>
                                        </p:attrNameLst>
                                      </p:cBhvr>
                                      <p:to>
                                        <p:strVal val="visible"/>
                                      </p:to>
                                    </p:set>
                                    <p:anim calcmode="lin" valueType="num">
                                      <p:cBhvr>
                                        <p:cTn id="45" dur="750" fill="hold"/>
                                        <p:tgtEl>
                                          <p:spTgt spid="196"/>
                                        </p:tgtEl>
                                        <p:attrNameLst>
                                          <p:attrName>ppt_w</p:attrName>
                                        </p:attrNameLst>
                                      </p:cBhvr>
                                      <p:tavLst>
                                        <p:tav tm="0">
                                          <p:val>
                                            <p:fltVal val="0"/>
                                          </p:val>
                                        </p:tav>
                                        <p:tav tm="100000">
                                          <p:val>
                                            <p:strVal val="#ppt_w"/>
                                          </p:val>
                                        </p:tav>
                                      </p:tavLst>
                                    </p:anim>
                                    <p:anim calcmode="lin" valueType="num">
                                      <p:cBhvr>
                                        <p:cTn id="46" dur="750" fill="hold"/>
                                        <p:tgtEl>
                                          <p:spTgt spid="1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1" animBg="1" advAuto="0"/>
      <p:bldP spid="196" grpId="8" animBg="1" advAuto="0"/>
      <p:bldP spid="197" grpId="7" animBg="1" advAuto="0"/>
      <p:bldP spid="198" grpId="2" animBg="1" advAuto="0"/>
      <p:bldP spid="199" grpId="3" animBg="1" advAuto="0"/>
      <p:bldP spid="200" grpId="6" animBg="1" advAuto="0"/>
      <p:bldP spid="201" grpId="4" animBg="1" advAuto="0"/>
      <p:bldP spid="202"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Mi a MI ?"/>
          <p:cNvSpPr txBox="1"/>
          <p:nvPr/>
        </p:nvSpPr>
        <p:spPr>
          <a:xfrm>
            <a:off x="1668191" y="233884"/>
            <a:ext cx="2380616" cy="734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lnSpc>
                <a:spcPct val="100000"/>
              </a:lnSpc>
              <a:spcBef>
                <a:spcPts val="0"/>
              </a:spcBef>
              <a:defRPr sz="4300"/>
            </a:lvl1pPr>
          </a:lstStyle>
          <a:p>
            <a:r>
              <a:t>Mi a MI ?</a:t>
            </a:r>
          </a:p>
        </p:txBody>
      </p:sp>
      <p:sp>
        <p:nvSpPr>
          <p:cNvPr id="205" name="A tudomány fejlődése: utánzás és megértés– a tudomány két arca"/>
          <p:cNvSpPr txBox="1"/>
          <p:nvPr/>
        </p:nvSpPr>
        <p:spPr>
          <a:xfrm>
            <a:off x="1579937" y="1292046"/>
            <a:ext cx="12817674"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200"/>
              </a:spcBef>
              <a:defRPr sz="3600" b="1">
                <a:latin typeface="Times Roman"/>
                <a:ea typeface="Times Roman"/>
                <a:cs typeface="Times Roman"/>
                <a:sym typeface="Times Roman"/>
              </a:defRPr>
            </a:pPr>
            <a:r>
              <a:t>A tudomány fejlődése: </a:t>
            </a:r>
            <a:r>
              <a:rPr>
                <a:solidFill>
                  <a:srgbClr val="FFFB00"/>
                </a:solidFill>
              </a:rPr>
              <a:t>utánzás</a:t>
            </a:r>
            <a:r>
              <a:t> és </a:t>
            </a:r>
            <a:r>
              <a:rPr>
                <a:solidFill>
                  <a:srgbClr val="00F900"/>
                </a:solidFill>
              </a:rPr>
              <a:t>megértés</a:t>
            </a:r>
            <a:r>
              <a:t>– a tudomány két arca</a:t>
            </a:r>
          </a:p>
        </p:txBody>
      </p:sp>
      <p:sp>
        <p:nvSpPr>
          <p:cNvPr id="206" name="Lényege: A természetben megfigyelhető jelenségek, folyamatok másolása, leírása."/>
          <p:cNvSpPr txBox="1"/>
          <p:nvPr/>
        </p:nvSpPr>
        <p:spPr>
          <a:xfrm>
            <a:off x="2168638" y="3176436"/>
            <a:ext cx="8366182" cy="119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spcBef>
                <a:spcPts val="1200"/>
              </a:spcBef>
              <a:defRPr sz="3600">
                <a:latin typeface="Times Roman"/>
                <a:ea typeface="Times Roman"/>
                <a:cs typeface="Times Roman"/>
                <a:sym typeface="Times Roman"/>
              </a:defRPr>
            </a:lvl1pPr>
          </a:lstStyle>
          <a:p>
            <a:r>
              <a:t>Lényege: A természetben megfigyelhető jelenségek, folyamatok másolása, leírása.</a:t>
            </a:r>
          </a:p>
        </p:txBody>
      </p:sp>
      <p:sp>
        <p:nvSpPr>
          <p:cNvPr id="207" name="1.  Megfigyelésen alapuló tudományok"/>
          <p:cNvSpPr txBox="1"/>
          <p:nvPr/>
        </p:nvSpPr>
        <p:spPr>
          <a:xfrm>
            <a:off x="1475673" y="2328197"/>
            <a:ext cx="7569920"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1200"/>
              </a:spcBef>
              <a:defRPr sz="3600" b="1">
                <a:latin typeface="Times Roman"/>
                <a:ea typeface="Times Roman"/>
                <a:cs typeface="Times Roman"/>
                <a:sym typeface="Times Roman"/>
              </a:defRPr>
            </a:lvl1pPr>
          </a:lstStyle>
          <a:p>
            <a:r>
              <a:t>1.  Megfigyelésen alapuló tudományok</a:t>
            </a:r>
          </a:p>
        </p:txBody>
      </p:sp>
      <p:sp>
        <p:nvSpPr>
          <p:cNvPr id="208" name="Jellemző: Passzív adatgyűjtés, a világ megértése, de még nincs előrejelzés vagy modellalkotás."/>
          <p:cNvSpPr txBox="1"/>
          <p:nvPr/>
        </p:nvSpPr>
        <p:spPr>
          <a:xfrm>
            <a:off x="1369880" y="9356095"/>
            <a:ext cx="18313897"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200"/>
              </a:spcBef>
              <a:defRPr sz="3600" b="1">
                <a:latin typeface="Times Roman"/>
                <a:ea typeface="Times Roman"/>
                <a:cs typeface="Times Roman"/>
                <a:sym typeface="Times Roman"/>
              </a:defRPr>
            </a:pPr>
            <a:r>
              <a:rPr>
                <a:solidFill>
                  <a:srgbClr val="FFFB00"/>
                </a:solidFill>
              </a:rPr>
              <a:t>Jellemző: Passzív adatgyűjtés, a világ megértése, de még nincs előrejelzés vagy modellalkotás</a:t>
            </a:r>
            <a:r>
              <a:t>.</a:t>
            </a:r>
          </a:p>
        </p:txBody>
      </p:sp>
      <p:sp>
        <p:nvSpPr>
          <p:cNvPr id="209" name="- Geológia: földrengések, vulkánkitörések megfigyelése, például a szokatlan állati viselkedés (pl. 1883-ban a Krakatau kitörése előtt az állatok elhagyták a szigetet.)"/>
          <p:cNvSpPr txBox="1"/>
          <p:nvPr/>
        </p:nvSpPr>
        <p:spPr>
          <a:xfrm>
            <a:off x="2757784" y="6229529"/>
            <a:ext cx="13223684" cy="173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200"/>
              </a:spcBef>
              <a:defRPr sz="3600">
                <a:latin typeface="Times Roman"/>
                <a:ea typeface="Times Roman"/>
                <a:cs typeface="Times Roman"/>
                <a:sym typeface="Times Roman"/>
              </a:defRPr>
            </a:pPr>
            <a:r>
              <a:t>- </a:t>
            </a:r>
            <a:r>
              <a:rPr b="1"/>
              <a:t>Geológia:</a:t>
            </a:r>
            <a:r>
              <a:t> földrengések, vulkánkitörések </a:t>
            </a:r>
            <a:r>
              <a:rPr>
                <a:solidFill>
                  <a:srgbClr val="FFFB00"/>
                </a:solidFill>
              </a:rPr>
              <a:t>megfigyelése</a:t>
            </a:r>
            <a:r>
              <a:t>, például a szokatlan állati viselkedés (pl. 1883-ban a Krakatau kitörése előtt az állatok elhagyták a szigetet.)</a:t>
            </a:r>
          </a:p>
        </p:txBody>
      </p:sp>
      <p:sp>
        <p:nvSpPr>
          <p:cNvPr id="210" name="- Biológia: a fűzfa hatóanyagainak megfigyelése, amely az aszpirin (szalicilsav) alapjául szolgált a gyógyításban."/>
          <p:cNvSpPr txBox="1"/>
          <p:nvPr/>
        </p:nvSpPr>
        <p:spPr>
          <a:xfrm>
            <a:off x="2702406" y="4993620"/>
            <a:ext cx="9644215" cy="173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200"/>
              </a:spcBef>
              <a:defRPr sz="3600">
                <a:latin typeface="Times Roman"/>
                <a:ea typeface="Times Roman"/>
                <a:cs typeface="Times Roman"/>
                <a:sym typeface="Times Roman"/>
              </a:defRPr>
            </a:pPr>
            <a:r>
              <a:t>- </a:t>
            </a:r>
            <a:r>
              <a:rPr b="1"/>
              <a:t>Biológia:</a:t>
            </a:r>
            <a:r>
              <a:t> a fűzfa hatóanyagainak </a:t>
            </a:r>
            <a:r>
              <a:rPr>
                <a:solidFill>
                  <a:srgbClr val="FFFB00"/>
                </a:solidFill>
              </a:rPr>
              <a:t>megfigyelése</a:t>
            </a:r>
            <a:r>
              <a:t>, amely az aszpirin (szalicilsav) alapjául szolgált a gyógyításban.</a:t>
            </a:r>
          </a:p>
        </p:txBody>
      </p:sp>
      <p:sp>
        <p:nvSpPr>
          <p:cNvPr id="211" name="- Asztronómia: a bolygók mozgásának megfigyelése, leírása."/>
          <p:cNvSpPr txBox="1"/>
          <p:nvPr/>
        </p:nvSpPr>
        <p:spPr>
          <a:xfrm>
            <a:off x="2693609" y="4336201"/>
            <a:ext cx="9989993" cy="119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200"/>
              </a:spcBef>
              <a:defRPr sz="3600">
                <a:latin typeface="Times Roman"/>
                <a:ea typeface="Times Roman"/>
                <a:cs typeface="Times Roman"/>
                <a:sym typeface="Times Roman"/>
              </a:defRPr>
            </a:pPr>
            <a:r>
              <a:t>- </a:t>
            </a:r>
            <a:r>
              <a:rPr b="1"/>
              <a:t>Asztronómia:</a:t>
            </a:r>
            <a:r>
              <a:t> a bolygók mozgásának </a:t>
            </a:r>
            <a:r>
              <a:rPr>
                <a:solidFill>
                  <a:srgbClr val="FFFB00"/>
                </a:solidFill>
              </a:rPr>
              <a:t>megfigyelése</a:t>
            </a:r>
            <a:r>
              <a:t>, leírása.</a:t>
            </a:r>
          </a:p>
        </p:txBody>
      </p:sp>
      <p:sp>
        <p:nvSpPr>
          <p:cNvPr id="212" name="- Meteorológia (kezdetben): időjárási jelenségek rögzítése, például a &quot;vörös ég alján&quot; jelenség megfigyelése, amely közelgő viharra vagy időjárás-változásra figyelmeztetett."/>
          <p:cNvSpPr txBox="1"/>
          <p:nvPr/>
        </p:nvSpPr>
        <p:spPr>
          <a:xfrm>
            <a:off x="2734589" y="7577205"/>
            <a:ext cx="13894255" cy="173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200"/>
              </a:spcBef>
              <a:defRPr sz="3600">
                <a:latin typeface="Times Roman"/>
                <a:ea typeface="Times Roman"/>
                <a:cs typeface="Times Roman"/>
                <a:sym typeface="Times Roman"/>
              </a:defRPr>
            </a:pPr>
            <a:r>
              <a:t>- </a:t>
            </a:r>
            <a:r>
              <a:rPr b="1"/>
              <a:t>Meteorológia (kezdetben):</a:t>
            </a:r>
            <a:r>
              <a:t> időjárási jelenségek rögzítése, például a "vörös ég alján" jelenség </a:t>
            </a:r>
            <a:r>
              <a:rPr>
                <a:solidFill>
                  <a:srgbClr val="FFFB00"/>
                </a:solidFill>
              </a:rPr>
              <a:t>megfigyelése</a:t>
            </a:r>
            <a:r>
              <a:t>, amely közelgő viharra vagy időjárás-változásra figyelmeztetett.</a:t>
            </a:r>
          </a:p>
        </p:txBody>
      </p:sp>
      <p:sp>
        <p:nvSpPr>
          <p:cNvPr id="213" name="A mesterséges neurális hálók alapötletét az emberi megfigyeléses és utánzásos tanulás ihlette, de a működési mechanizmusuk matematikailag és technológiailag más. Azonban a két rendszer közös célja a mintázatfelismerés és viselkedésváltozás tanulás révén."/>
          <p:cNvSpPr txBox="1"/>
          <p:nvPr/>
        </p:nvSpPr>
        <p:spPr>
          <a:xfrm>
            <a:off x="1174859" y="10556920"/>
            <a:ext cx="17419463" cy="2113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lvl1pPr>
          </a:lstStyle>
          <a:p>
            <a:r>
              <a:t>A mesterséges neurális hálók alapötletét az emberi megfigyeléses és utánzásos tanulás ihlette, de a működési mechanizmusuk matematikailag és technológiailag más. Azonban a két rendszer közös célja a mintázatfelismerés és viselkedésváltozás tanulás révén.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type="lt">
                                    <p:tmAbs val="100"/>
                                  </p:iterate>
                                  <p:childTnLst>
                                    <p:set>
                                      <p:cBhvr>
                                        <p:cTn id="14" fill="hold"/>
                                        <p:tgtEl>
                                          <p:spTgt spid="2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4" nodeType="clickEffect">
                                  <p:stCondLst>
                                    <p:cond delay="0"/>
                                  </p:stCondLst>
                                  <p:iterate type="lt">
                                    <p:tmAbs val="0"/>
                                  </p:iterate>
                                  <p:childTnLst>
                                    <p:set>
                                      <p:cBhvr>
                                        <p:cTn id="18" fill="hold"/>
                                        <p:tgtEl>
                                          <p:spTgt spid="211"/>
                                        </p:tgtEl>
                                        <p:attrNameLst>
                                          <p:attrName>style.visibility</p:attrName>
                                        </p:attrNameLst>
                                      </p:cBhvr>
                                      <p:to>
                                        <p:strVal val="visible"/>
                                      </p:to>
                                    </p:set>
                                    <p:anim calcmode="lin" valueType="num">
                                      <p:cBhvr>
                                        <p:cTn id="19" dur="1000" fill="hold"/>
                                        <p:tgtEl>
                                          <p:spTgt spid="211"/>
                                        </p:tgtEl>
                                        <p:attrNameLst>
                                          <p:attrName>ppt_x</p:attrName>
                                        </p:attrNameLst>
                                      </p:cBhvr>
                                      <p:tavLst>
                                        <p:tav tm="0">
                                          <p:val>
                                            <p:strVal val="0-#ppt_w/2"/>
                                          </p:val>
                                        </p:tav>
                                        <p:tav tm="100000">
                                          <p:val>
                                            <p:strVal val="#ppt_x"/>
                                          </p:val>
                                        </p:tav>
                                      </p:tavLst>
                                    </p:anim>
                                    <p:anim calcmode="lin" valueType="num">
                                      <p:cBhvr>
                                        <p:cTn id="20" dur="1000" fill="hold"/>
                                        <p:tgtEl>
                                          <p:spTgt spid="2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5" nodeType="clickEffect">
                                  <p:stCondLst>
                                    <p:cond delay="0"/>
                                  </p:stCondLst>
                                  <p:iterate type="lt">
                                    <p:tmAbs val="0"/>
                                  </p:iterate>
                                  <p:childTnLst>
                                    <p:set>
                                      <p:cBhvr>
                                        <p:cTn id="24" fill="hold"/>
                                        <p:tgtEl>
                                          <p:spTgt spid="210"/>
                                        </p:tgtEl>
                                        <p:attrNameLst>
                                          <p:attrName>style.visibility</p:attrName>
                                        </p:attrNameLst>
                                      </p:cBhvr>
                                      <p:to>
                                        <p:strVal val="visible"/>
                                      </p:to>
                                    </p:set>
                                    <p:anim calcmode="lin" valueType="num">
                                      <p:cBhvr>
                                        <p:cTn id="25" dur="1000" fill="hold"/>
                                        <p:tgtEl>
                                          <p:spTgt spid="210"/>
                                        </p:tgtEl>
                                        <p:attrNameLst>
                                          <p:attrName>ppt_x</p:attrName>
                                        </p:attrNameLst>
                                      </p:cBhvr>
                                      <p:tavLst>
                                        <p:tav tm="0">
                                          <p:val>
                                            <p:strVal val="0-#ppt_w/2"/>
                                          </p:val>
                                        </p:tav>
                                        <p:tav tm="100000">
                                          <p:val>
                                            <p:strVal val="#ppt_x"/>
                                          </p:val>
                                        </p:tav>
                                      </p:tavLst>
                                    </p:anim>
                                    <p:anim calcmode="lin" valueType="num">
                                      <p:cBhvr>
                                        <p:cTn id="26" dur="1000" fill="hold"/>
                                        <p:tgtEl>
                                          <p:spTgt spid="2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6" nodeType="clickEffect">
                                  <p:stCondLst>
                                    <p:cond delay="0"/>
                                  </p:stCondLst>
                                  <p:iterate type="lt">
                                    <p:tmAbs val="0"/>
                                  </p:iterate>
                                  <p:childTnLst>
                                    <p:set>
                                      <p:cBhvr>
                                        <p:cTn id="30" fill="hold"/>
                                        <p:tgtEl>
                                          <p:spTgt spid="209"/>
                                        </p:tgtEl>
                                        <p:attrNameLst>
                                          <p:attrName>style.visibility</p:attrName>
                                        </p:attrNameLst>
                                      </p:cBhvr>
                                      <p:to>
                                        <p:strVal val="visible"/>
                                      </p:to>
                                    </p:set>
                                    <p:anim calcmode="lin" valueType="num">
                                      <p:cBhvr>
                                        <p:cTn id="31" dur="1000" fill="hold"/>
                                        <p:tgtEl>
                                          <p:spTgt spid="209"/>
                                        </p:tgtEl>
                                        <p:attrNameLst>
                                          <p:attrName>ppt_x</p:attrName>
                                        </p:attrNameLst>
                                      </p:cBhvr>
                                      <p:tavLst>
                                        <p:tav tm="0">
                                          <p:val>
                                            <p:strVal val="0-#ppt_w/2"/>
                                          </p:val>
                                        </p:tav>
                                        <p:tav tm="100000">
                                          <p:val>
                                            <p:strVal val="#ppt_x"/>
                                          </p:val>
                                        </p:tav>
                                      </p:tavLst>
                                    </p:anim>
                                    <p:anim calcmode="lin" valueType="num">
                                      <p:cBhvr>
                                        <p:cTn id="32" dur="1000" fill="hold"/>
                                        <p:tgtEl>
                                          <p:spTgt spid="20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7" nodeType="clickEffect">
                                  <p:stCondLst>
                                    <p:cond delay="0"/>
                                  </p:stCondLst>
                                  <p:iterate type="lt">
                                    <p:tmAbs val="0"/>
                                  </p:iterate>
                                  <p:childTnLst>
                                    <p:set>
                                      <p:cBhvr>
                                        <p:cTn id="36" fill="hold"/>
                                        <p:tgtEl>
                                          <p:spTgt spid="212"/>
                                        </p:tgtEl>
                                        <p:attrNameLst>
                                          <p:attrName>style.visibility</p:attrName>
                                        </p:attrNameLst>
                                      </p:cBhvr>
                                      <p:to>
                                        <p:strVal val="visible"/>
                                      </p:to>
                                    </p:set>
                                    <p:anim calcmode="lin" valueType="num">
                                      <p:cBhvr>
                                        <p:cTn id="37" dur="1000" fill="hold"/>
                                        <p:tgtEl>
                                          <p:spTgt spid="212"/>
                                        </p:tgtEl>
                                        <p:attrNameLst>
                                          <p:attrName>ppt_x</p:attrName>
                                        </p:attrNameLst>
                                      </p:cBhvr>
                                      <p:tavLst>
                                        <p:tav tm="0">
                                          <p:val>
                                            <p:strVal val="0-#ppt_w/2"/>
                                          </p:val>
                                        </p:tav>
                                        <p:tav tm="100000">
                                          <p:val>
                                            <p:strVal val="#ppt_x"/>
                                          </p:val>
                                        </p:tav>
                                      </p:tavLst>
                                    </p:anim>
                                    <p:anim calcmode="lin" valueType="num">
                                      <p:cBhvr>
                                        <p:cTn id="38" dur="1000" fill="hold"/>
                                        <p:tgtEl>
                                          <p:spTgt spid="2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8" nodeType="clickEffect">
                                  <p:stCondLst>
                                    <p:cond delay="0"/>
                                  </p:stCondLst>
                                  <p:iterate>
                                    <p:tmAbs val="0"/>
                                  </p:iterate>
                                  <p:childTnLst>
                                    <p:set>
                                      <p:cBhvr>
                                        <p:cTn id="42" fill="hold"/>
                                        <p:tgtEl>
                                          <p:spTgt spid="208"/>
                                        </p:tgtEl>
                                        <p:attrNameLst>
                                          <p:attrName>style.visibility</p:attrName>
                                        </p:attrNameLst>
                                      </p:cBhvr>
                                      <p:to>
                                        <p:strVal val="visible"/>
                                      </p:to>
                                    </p:set>
                                    <p:animEffect transition="in" filter="wipe(left)">
                                      <p:cBhvr>
                                        <p:cTn id="43" dur="1000"/>
                                        <p:tgtEl>
                                          <p:spTgt spid="208"/>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32" fill="hold" grpId="9" nodeType="clickEffect">
                                  <p:stCondLst>
                                    <p:cond delay="0"/>
                                  </p:stCondLst>
                                  <p:iterate>
                                    <p:tmAbs val="0"/>
                                  </p:iterate>
                                  <p:childTnLst>
                                    <p:set>
                                      <p:cBhvr>
                                        <p:cTn id="47" fill="hold"/>
                                        <p:tgtEl>
                                          <p:spTgt spid="213"/>
                                        </p:tgtEl>
                                        <p:attrNameLst>
                                          <p:attrName>style.visibility</p:attrName>
                                        </p:attrNameLst>
                                      </p:cBhvr>
                                      <p:to>
                                        <p:strVal val="visible"/>
                                      </p:to>
                                    </p:set>
                                    <p:animEffect transition="in" filter="box(out)">
                                      <p:cBhvr>
                                        <p:cTn id="48"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animBg="1" advAuto="0"/>
      <p:bldP spid="206" grpId="3" animBg="1" advAuto="0"/>
      <p:bldP spid="207" grpId="2" animBg="1" advAuto="0"/>
      <p:bldP spid="208" grpId="8" animBg="1" advAuto="0"/>
      <p:bldP spid="209" grpId="6" animBg="1" advAuto="0"/>
      <p:bldP spid="210" grpId="5" animBg="1" advAuto="0"/>
      <p:bldP spid="211" grpId="4" animBg="1" advAuto="0"/>
      <p:bldP spid="212" grpId="7" animBg="1" advAuto="0"/>
      <p:bldP spid="213" grpId="9"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Mi a MI ?"/>
          <p:cNvSpPr txBox="1"/>
          <p:nvPr/>
        </p:nvSpPr>
        <p:spPr>
          <a:xfrm>
            <a:off x="1668191" y="250534"/>
            <a:ext cx="2380616" cy="734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2438337">
              <a:lnSpc>
                <a:spcPct val="100000"/>
              </a:lnSpc>
              <a:spcBef>
                <a:spcPts val="0"/>
              </a:spcBef>
              <a:defRPr sz="4300"/>
            </a:lvl1pPr>
          </a:lstStyle>
          <a:p>
            <a:r>
              <a:t>Mi a MI ?</a:t>
            </a:r>
          </a:p>
        </p:txBody>
      </p:sp>
      <p:sp>
        <p:nvSpPr>
          <p:cNvPr id="216" name="A tudomány fejlődése: utánzás és megértés– a tudomány két arca"/>
          <p:cNvSpPr txBox="1"/>
          <p:nvPr/>
        </p:nvSpPr>
        <p:spPr>
          <a:xfrm>
            <a:off x="1253576" y="1145674"/>
            <a:ext cx="12111932"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200"/>
              </a:spcBef>
              <a:defRPr sz="3400" b="1">
                <a:latin typeface="Times Roman"/>
                <a:ea typeface="Times Roman"/>
                <a:cs typeface="Times Roman"/>
                <a:sym typeface="Times Roman"/>
              </a:defRPr>
            </a:pPr>
            <a:r>
              <a:t>A tudomány fejlődése: </a:t>
            </a:r>
            <a:r>
              <a:rPr>
                <a:solidFill>
                  <a:srgbClr val="FFFB00"/>
                </a:solidFill>
              </a:rPr>
              <a:t>utánzás</a:t>
            </a:r>
            <a:r>
              <a:t> és </a:t>
            </a:r>
            <a:r>
              <a:rPr>
                <a:solidFill>
                  <a:srgbClr val="00F900"/>
                </a:solidFill>
              </a:rPr>
              <a:t>megértés</a:t>
            </a:r>
            <a:r>
              <a:t>– a tudomány két arca</a:t>
            </a:r>
          </a:p>
        </p:txBody>
      </p:sp>
      <p:sp>
        <p:nvSpPr>
          <p:cNvPr id="217" name="2. Elvont, eléleti tudományok"/>
          <p:cNvSpPr txBox="1"/>
          <p:nvPr/>
        </p:nvSpPr>
        <p:spPr>
          <a:xfrm>
            <a:off x="1292722" y="1731547"/>
            <a:ext cx="5499994"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1200"/>
              </a:spcBef>
              <a:defRPr sz="3400" b="1">
                <a:latin typeface="Times Roman"/>
                <a:ea typeface="Times Roman"/>
                <a:cs typeface="Times Roman"/>
                <a:sym typeface="Times Roman"/>
              </a:defRPr>
            </a:lvl1pPr>
          </a:lstStyle>
          <a:p>
            <a:r>
              <a:t>2. Elvont, eléleti tudományok</a:t>
            </a:r>
          </a:p>
        </p:txBody>
      </p:sp>
      <p:sp>
        <p:nvSpPr>
          <p:cNvPr id="218" name="- Gazdaságtudomány: modellek alapján gazdasági válságok, infláció előrejelzése, például a 2008-as pénzügyi válság előrejelzése néhány közgazdász részéről."/>
          <p:cNvSpPr txBox="1"/>
          <p:nvPr/>
        </p:nvSpPr>
        <p:spPr>
          <a:xfrm>
            <a:off x="1862239" y="4445219"/>
            <a:ext cx="13464564" cy="170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200"/>
              </a:spcBef>
              <a:defRPr sz="3400">
                <a:latin typeface="Times Roman"/>
                <a:ea typeface="Times Roman"/>
                <a:cs typeface="Times Roman"/>
                <a:sym typeface="Times Roman"/>
              </a:defRPr>
            </a:pPr>
            <a:r>
              <a:t>- </a:t>
            </a:r>
            <a:r>
              <a:rPr b="1"/>
              <a:t>Gazdaságtudomány:</a:t>
            </a:r>
            <a:r>
              <a:t> modellek alapján gazdasági válságok, infláció </a:t>
            </a:r>
            <a:r>
              <a:rPr>
                <a:solidFill>
                  <a:srgbClr val="00F900"/>
                </a:solidFill>
              </a:rPr>
              <a:t>előrejelzése</a:t>
            </a:r>
            <a:r>
              <a:t>, például a 2008-as pénzügyi válság előrejelzése néhány közgazdász részéről.</a:t>
            </a:r>
          </a:p>
        </p:txBody>
      </p:sp>
      <p:sp>
        <p:nvSpPr>
          <p:cNvPr id="219" name="- Mesterséges intelligencia (MI): nemcsak észlel, hanem dönt és előrejelez (pl. időjárás, tőzsde).">
            <a:hlinkClick r:id="rId2"/>
          </p:cNvPr>
          <p:cNvSpPr txBox="1"/>
          <p:nvPr/>
        </p:nvSpPr>
        <p:spPr>
          <a:xfrm>
            <a:off x="1811867" y="6258149"/>
            <a:ext cx="16995826"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200"/>
              </a:spcBef>
              <a:defRPr sz="3400">
                <a:latin typeface="Times Roman"/>
                <a:ea typeface="Times Roman"/>
                <a:cs typeface="Times Roman"/>
                <a:sym typeface="Times Roman"/>
              </a:defRPr>
            </a:pPr>
            <a:r>
              <a:t>- </a:t>
            </a:r>
            <a:r>
              <a:rPr b="1"/>
              <a:t>Mesterséges intelligencia (MI):</a:t>
            </a:r>
            <a:r>
              <a:t> nemcsak észlel, hanem dönt és </a:t>
            </a:r>
            <a:r>
              <a:rPr>
                <a:solidFill>
                  <a:srgbClr val="00F900"/>
                </a:solidFill>
              </a:rPr>
              <a:t>előrejelez</a:t>
            </a:r>
            <a:r>
              <a:t> (pl. időjárás, tőzsde).</a:t>
            </a:r>
          </a:p>
        </p:txBody>
      </p:sp>
      <p:sp>
        <p:nvSpPr>
          <p:cNvPr id="220" name="- Jellemző: Aktív előrejelzés, magyarázat, következtetés és predikció elméleti modellek alapján."/>
          <p:cNvSpPr txBox="1"/>
          <p:nvPr/>
        </p:nvSpPr>
        <p:spPr>
          <a:xfrm>
            <a:off x="1136471" y="7004280"/>
            <a:ext cx="16791522"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200"/>
              </a:spcBef>
              <a:defRPr sz="3400">
                <a:latin typeface="Times Roman"/>
                <a:ea typeface="Times Roman"/>
                <a:cs typeface="Times Roman"/>
                <a:sym typeface="Times Roman"/>
              </a:defRPr>
            </a:pPr>
            <a:r>
              <a:t>- </a:t>
            </a:r>
            <a:r>
              <a:rPr b="1">
                <a:solidFill>
                  <a:srgbClr val="00F900"/>
                </a:solidFill>
              </a:rPr>
              <a:t>Jellemző:</a:t>
            </a:r>
            <a:r>
              <a:rPr>
                <a:solidFill>
                  <a:srgbClr val="00F900"/>
                </a:solidFill>
              </a:rPr>
              <a:t> Aktív előrejelzés, magyarázat, következtetés és predikció elméleti modellek alapján.</a:t>
            </a:r>
          </a:p>
        </p:txBody>
      </p:sp>
      <p:sp>
        <p:nvSpPr>
          <p:cNvPr id="221" name="- Fizika: Newton törvényei – előre jelzi a testek mozgását."/>
          <p:cNvSpPr txBox="1"/>
          <p:nvPr/>
        </p:nvSpPr>
        <p:spPr>
          <a:xfrm>
            <a:off x="1795983" y="2458304"/>
            <a:ext cx="10282052"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spcBef>
                <a:spcPts val="1200"/>
              </a:spcBef>
              <a:defRPr sz="3400">
                <a:latin typeface="Times Roman"/>
                <a:ea typeface="Times Roman"/>
                <a:cs typeface="Times Roman"/>
                <a:sym typeface="Times Roman"/>
              </a:defRPr>
            </a:pPr>
            <a:r>
              <a:t>- </a:t>
            </a:r>
            <a:r>
              <a:rPr b="1"/>
              <a:t>Fizika:</a:t>
            </a:r>
            <a:r>
              <a:t> Newton törvényei – </a:t>
            </a:r>
            <a:r>
              <a:rPr>
                <a:solidFill>
                  <a:srgbClr val="00F900"/>
                </a:solidFill>
              </a:rPr>
              <a:t>előre jelzi</a:t>
            </a:r>
            <a:r>
              <a:t> a testek mozgását.</a:t>
            </a:r>
          </a:p>
        </p:txBody>
      </p:sp>
      <p:sp>
        <p:nvSpPr>
          <p:cNvPr id="222" name="- Asztronómia: a Neptunusz felfedezése a bolygópályák eltéréseinek előrejelzése alapján (1846, Urbain Le Verrier)."/>
          <p:cNvSpPr txBox="1"/>
          <p:nvPr/>
        </p:nvSpPr>
        <p:spPr>
          <a:xfrm>
            <a:off x="1906415" y="3185062"/>
            <a:ext cx="11182297" cy="116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200"/>
              </a:spcBef>
              <a:defRPr sz="3400">
                <a:latin typeface="Times Roman"/>
                <a:ea typeface="Times Roman"/>
                <a:cs typeface="Times Roman"/>
                <a:sym typeface="Times Roman"/>
              </a:defRPr>
            </a:pPr>
            <a:r>
              <a:t>- </a:t>
            </a:r>
            <a:r>
              <a:rPr b="1"/>
              <a:t>Asztronómia:</a:t>
            </a:r>
            <a:r>
              <a:t> a Neptunusz felfedezése a bolygópályák eltéréseinek </a:t>
            </a:r>
            <a:r>
              <a:rPr>
                <a:solidFill>
                  <a:srgbClr val="00F900"/>
                </a:solidFill>
              </a:rPr>
              <a:t>előrejelzése</a:t>
            </a:r>
            <a:r>
              <a:t> alapján (1846, Urbain Le Verrier).</a:t>
            </a:r>
          </a:p>
        </p:txBody>
      </p:sp>
      <p:sp>
        <p:nvSpPr>
          <p:cNvPr id="223" name="Összegzés: Az első szint leír, a második megért és előre jelez. A modern tudományok célja a második szint elérése."/>
          <p:cNvSpPr txBox="1"/>
          <p:nvPr/>
        </p:nvSpPr>
        <p:spPr>
          <a:xfrm>
            <a:off x="798663" y="12056983"/>
            <a:ext cx="16927390" cy="116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spcBef>
                <a:spcPts val="1200"/>
              </a:spcBef>
              <a:defRPr sz="3500" b="1">
                <a:latin typeface="Times Roman"/>
                <a:ea typeface="Times Roman"/>
                <a:cs typeface="Times Roman"/>
                <a:sym typeface="Times Roman"/>
              </a:defRPr>
            </a:lvl1pPr>
          </a:lstStyle>
          <a:p>
            <a:r>
              <a:t>Összegzés: Az első szint leír, a második megért és előre jelez. A modern tudományok célja a második szint elérése.</a:t>
            </a:r>
          </a:p>
        </p:txBody>
      </p:sp>
      <p:pic>
        <p:nvPicPr>
          <p:cNvPr id="224" name="Screenshot 2025-04-14 at 10.03.22.png" descr="Screenshot 2025-04-14 at 10.03.22.png"/>
          <p:cNvPicPr>
            <a:picLocks noChangeAspect="1"/>
          </p:cNvPicPr>
          <p:nvPr/>
        </p:nvPicPr>
        <p:blipFill>
          <a:blip r:embed="rId3"/>
          <a:srcRect b="16337"/>
          <a:stretch>
            <a:fillRect/>
          </a:stretch>
        </p:blipFill>
        <p:spPr>
          <a:xfrm>
            <a:off x="2035429" y="8243830"/>
            <a:ext cx="19175229" cy="320851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2" nodeType="clickEffect">
                                  <p:stCondLst>
                                    <p:cond delay="0"/>
                                  </p:stCondLst>
                                  <p:iterate type="lt">
                                    <p:tmAbs val="0"/>
                                  </p:iterate>
                                  <p:childTnLst>
                                    <p:set>
                                      <p:cBhvr>
                                        <p:cTn id="10" fill="hold"/>
                                        <p:tgtEl>
                                          <p:spTgt spid="221"/>
                                        </p:tgtEl>
                                        <p:attrNameLst>
                                          <p:attrName>style.visibility</p:attrName>
                                        </p:attrNameLst>
                                      </p:cBhvr>
                                      <p:to>
                                        <p:strVal val="visible"/>
                                      </p:to>
                                    </p:set>
                                    <p:anim calcmode="lin" valueType="num">
                                      <p:cBhvr>
                                        <p:cTn id="11" dur="1000" fill="hold"/>
                                        <p:tgtEl>
                                          <p:spTgt spid="221"/>
                                        </p:tgtEl>
                                        <p:attrNameLst>
                                          <p:attrName>ppt_x</p:attrName>
                                        </p:attrNameLst>
                                      </p:cBhvr>
                                      <p:tavLst>
                                        <p:tav tm="0">
                                          <p:val>
                                            <p:strVal val="0-#ppt_w/2"/>
                                          </p:val>
                                        </p:tav>
                                        <p:tav tm="100000">
                                          <p:val>
                                            <p:strVal val="#ppt_x"/>
                                          </p:val>
                                        </p:tav>
                                      </p:tavLst>
                                    </p:anim>
                                    <p:anim calcmode="lin" valueType="num">
                                      <p:cBhvr>
                                        <p:cTn id="12" dur="1000" fill="hold"/>
                                        <p:tgtEl>
                                          <p:spTgt spid="2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3" nodeType="clickEffect">
                                  <p:stCondLst>
                                    <p:cond delay="0"/>
                                  </p:stCondLst>
                                  <p:iterate type="lt">
                                    <p:tmAbs val="0"/>
                                  </p:iterate>
                                  <p:childTnLst>
                                    <p:set>
                                      <p:cBhvr>
                                        <p:cTn id="16" fill="hold"/>
                                        <p:tgtEl>
                                          <p:spTgt spid="222"/>
                                        </p:tgtEl>
                                        <p:attrNameLst>
                                          <p:attrName>style.visibility</p:attrName>
                                        </p:attrNameLst>
                                      </p:cBhvr>
                                      <p:to>
                                        <p:strVal val="visible"/>
                                      </p:to>
                                    </p:set>
                                    <p:anim calcmode="lin" valueType="num">
                                      <p:cBhvr>
                                        <p:cTn id="17" dur="1000" fill="hold"/>
                                        <p:tgtEl>
                                          <p:spTgt spid="222"/>
                                        </p:tgtEl>
                                        <p:attrNameLst>
                                          <p:attrName>ppt_x</p:attrName>
                                        </p:attrNameLst>
                                      </p:cBhvr>
                                      <p:tavLst>
                                        <p:tav tm="0">
                                          <p:val>
                                            <p:strVal val="0-#ppt_w/2"/>
                                          </p:val>
                                        </p:tav>
                                        <p:tav tm="100000">
                                          <p:val>
                                            <p:strVal val="#ppt_x"/>
                                          </p:val>
                                        </p:tav>
                                      </p:tavLst>
                                    </p:anim>
                                    <p:anim calcmode="lin" valueType="num">
                                      <p:cBhvr>
                                        <p:cTn id="18" dur="1000" fill="hold"/>
                                        <p:tgtEl>
                                          <p:spTgt spid="22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type="lt">
                                    <p:tmAbs val="0"/>
                                  </p:iterate>
                                  <p:childTnLst>
                                    <p:set>
                                      <p:cBhvr>
                                        <p:cTn id="22" fill="hold"/>
                                        <p:tgtEl>
                                          <p:spTgt spid="218"/>
                                        </p:tgtEl>
                                        <p:attrNameLst>
                                          <p:attrName>style.visibility</p:attrName>
                                        </p:attrNameLst>
                                      </p:cBhvr>
                                      <p:to>
                                        <p:strVal val="visible"/>
                                      </p:to>
                                    </p:set>
                                    <p:anim calcmode="lin" valueType="num">
                                      <p:cBhvr>
                                        <p:cTn id="23" dur="1000" fill="hold"/>
                                        <p:tgtEl>
                                          <p:spTgt spid="218"/>
                                        </p:tgtEl>
                                        <p:attrNameLst>
                                          <p:attrName>ppt_x</p:attrName>
                                        </p:attrNameLst>
                                      </p:cBhvr>
                                      <p:tavLst>
                                        <p:tav tm="0">
                                          <p:val>
                                            <p:strVal val="0-#ppt_w/2"/>
                                          </p:val>
                                        </p:tav>
                                        <p:tav tm="100000">
                                          <p:val>
                                            <p:strVal val="#ppt_x"/>
                                          </p:val>
                                        </p:tav>
                                      </p:tavLst>
                                    </p:anim>
                                    <p:anim calcmode="lin" valueType="num">
                                      <p:cBhvr>
                                        <p:cTn id="24" dur="1000" fill="hold"/>
                                        <p:tgtEl>
                                          <p:spTgt spid="2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5" nodeType="clickEffect">
                                  <p:stCondLst>
                                    <p:cond delay="0"/>
                                  </p:stCondLst>
                                  <p:iterate type="lt">
                                    <p:tmAbs val="0"/>
                                  </p:iterate>
                                  <p:childTnLst>
                                    <p:set>
                                      <p:cBhvr>
                                        <p:cTn id="28" fill="hold"/>
                                        <p:tgtEl>
                                          <p:spTgt spid="219"/>
                                        </p:tgtEl>
                                        <p:attrNameLst>
                                          <p:attrName>style.visibility</p:attrName>
                                        </p:attrNameLst>
                                      </p:cBhvr>
                                      <p:to>
                                        <p:strVal val="visible"/>
                                      </p:to>
                                    </p:set>
                                    <p:anim calcmode="lin" valueType="num">
                                      <p:cBhvr>
                                        <p:cTn id="29" dur="1000" fill="hold"/>
                                        <p:tgtEl>
                                          <p:spTgt spid="219"/>
                                        </p:tgtEl>
                                        <p:attrNameLst>
                                          <p:attrName>ppt_x</p:attrName>
                                        </p:attrNameLst>
                                      </p:cBhvr>
                                      <p:tavLst>
                                        <p:tav tm="0">
                                          <p:val>
                                            <p:strVal val="0-#ppt_w/2"/>
                                          </p:val>
                                        </p:tav>
                                        <p:tav tm="100000">
                                          <p:val>
                                            <p:strVal val="#ppt_x"/>
                                          </p:val>
                                        </p:tav>
                                      </p:tavLst>
                                    </p:anim>
                                    <p:anim calcmode="lin" valueType="num">
                                      <p:cBhvr>
                                        <p:cTn id="30" dur="1000" fill="hold"/>
                                        <p:tgtEl>
                                          <p:spTgt spid="2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6" nodeType="clickEffect">
                                  <p:stCondLst>
                                    <p:cond delay="0"/>
                                  </p:stCondLst>
                                  <p:iterate type="lt">
                                    <p:tmAbs val="100"/>
                                  </p:iterate>
                                  <p:childTnLst>
                                    <p:set>
                                      <p:cBhvr>
                                        <p:cTn id="34" fill="hold"/>
                                        <p:tgtEl>
                                          <p:spTgt spid="2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7" nodeType="clickEffect">
                                  <p:stCondLst>
                                    <p:cond delay="0"/>
                                  </p:stCondLst>
                                  <p:iterate>
                                    <p:tmAbs val="0"/>
                                  </p:iterate>
                                  <p:childTnLst>
                                    <p:set>
                                      <p:cBhvr>
                                        <p:cTn id="38" fill="hold"/>
                                        <p:tgtEl>
                                          <p:spTgt spid="224"/>
                                        </p:tgtEl>
                                        <p:attrNameLst>
                                          <p:attrName>style.visibility</p:attrName>
                                        </p:attrNameLst>
                                      </p:cBhvr>
                                      <p:to>
                                        <p:strVal val="visible"/>
                                      </p:to>
                                    </p:set>
                                    <p:animEffect transition="in" filter="box(out)">
                                      <p:cBhvr>
                                        <p:cTn id="39" dur="1000"/>
                                        <p:tgtEl>
                                          <p:spTgt spid="2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8" nodeType="clickEffect">
                                  <p:stCondLst>
                                    <p:cond delay="0"/>
                                  </p:stCondLst>
                                  <p:iterate>
                                    <p:tmAbs val="0"/>
                                  </p:iterate>
                                  <p:childTnLst>
                                    <p:set>
                                      <p:cBhvr>
                                        <p:cTn id="43" fill="hold"/>
                                        <p:tgtEl>
                                          <p:spTgt spid="223"/>
                                        </p:tgtEl>
                                        <p:attrNameLst>
                                          <p:attrName>style.visibility</p:attrName>
                                        </p:attrNameLst>
                                      </p:cBhvr>
                                      <p:to>
                                        <p:strVal val="visible"/>
                                      </p:to>
                                    </p:set>
                                    <p:animEffect transition="in" filter="wipe(left)">
                                      <p:cBhvr>
                                        <p:cTn id="44"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1" animBg="1" advAuto="0"/>
      <p:bldP spid="218" grpId="4" animBg="1" advAuto="0"/>
      <p:bldP spid="219" grpId="5" animBg="1" advAuto="0"/>
      <p:bldP spid="220" grpId="6" animBg="1" advAuto="0"/>
      <p:bldP spid="221" grpId="2" animBg="1" advAuto="0"/>
      <p:bldP spid="222" grpId="3" animBg="1" advAuto="0"/>
      <p:bldP spid="223" grpId="8" animBg="1" advAuto="0"/>
      <p:bldP spid="224" grpId="7"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Digitális és analóg rendszerek"/>
          <p:cNvSpPr txBox="1">
            <a:spLocks noGrp="1"/>
          </p:cNvSpPr>
          <p:nvPr>
            <p:ph type="title" idx="4294967295"/>
          </p:nvPr>
        </p:nvSpPr>
        <p:spPr>
          <a:xfrm>
            <a:off x="4340648" y="263315"/>
            <a:ext cx="15233655" cy="1435101"/>
          </a:xfrm>
          <a:prstGeom prst="rect">
            <a:avLst/>
          </a:prstGeom>
        </p:spPr>
        <p:txBody>
          <a:bodyPr/>
          <a:lstStyle/>
          <a:p>
            <a:r>
              <a:t>Digitális és analóg rendszerek</a:t>
            </a:r>
          </a:p>
        </p:txBody>
      </p:sp>
      <p:sp>
        <p:nvSpPr>
          <p:cNvPr id="227" name="- Analóg számítógép"/>
          <p:cNvSpPr txBox="1"/>
          <p:nvPr/>
        </p:nvSpPr>
        <p:spPr>
          <a:xfrm>
            <a:off x="3962305" y="3746274"/>
            <a:ext cx="5747614"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 Analóg számítógép</a:t>
            </a:r>
          </a:p>
        </p:txBody>
      </p:sp>
      <p:sp>
        <p:nvSpPr>
          <p:cNvPr id="228" name="folyamatos fizikai mennyiségek (feszültség, áram, mechanikus mozgás stb.) segítségével oldottak meg számítási feladatokat"/>
          <p:cNvSpPr txBox="1"/>
          <p:nvPr/>
        </p:nvSpPr>
        <p:spPr>
          <a:xfrm>
            <a:off x="4849510" y="4825521"/>
            <a:ext cx="12583715" cy="116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ts val="6000"/>
              </a:lnSpc>
              <a:spcBef>
                <a:spcPts val="0"/>
              </a:spcBef>
              <a:defRPr sz="3500">
                <a:latin typeface="Helvetica"/>
                <a:ea typeface="Helvetica"/>
                <a:cs typeface="Helvetica"/>
                <a:sym typeface="Helvetica"/>
              </a:defRPr>
            </a:lvl1pPr>
          </a:lstStyle>
          <a:p>
            <a:r>
              <a:t>folyamatos fizikai mennyiségek (feszültség, áram, mechanikus mozgás stb.) segítségével oldottak meg számítási feladatokat </a:t>
            </a:r>
          </a:p>
        </p:txBody>
      </p:sp>
      <p:pic>
        <p:nvPicPr>
          <p:cNvPr id="229" name="images.jpg" descr="images.jpg"/>
          <p:cNvPicPr>
            <a:picLocks noChangeAspect="1"/>
          </p:cNvPicPr>
          <p:nvPr/>
        </p:nvPicPr>
        <p:blipFill>
          <a:blip r:embed="rId2"/>
          <a:stretch>
            <a:fillRect/>
          </a:stretch>
        </p:blipFill>
        <p:spPr>
          <a:xfrm>
            <a:off x="4909332" y="6264737"/>
            <a:ext cx="3289301" cy="2463801"/>
          </a:xfrm>
          <a:prstGeom prst="rect">
            <a:avLst/>
          </a:prstGeom>
          <a:ln w="12700">
            <a:miter lim="400000"/>
          </a:ln>
        </p:spPr>
      </p:pic>
      <p:pic>
        <p:nvPicPr>
          <p:cNvPr id="230" name="Sliderule_2005.jpg" descr="Sliderule_2005.jpg"/>
          <p:cNvPicPr>
            <a:picLocks noChangeAspect="1"/>
          </p:cNvPicPr>
          <p:nvPr/>
        </p:nvPicPr>
        <p:blipFill>
          <a:blip r:embed="rId3"/>
          <a:stretch>
            <a:fillRect/>
          </a:stretch>
        </p:blipFill>
        <p:spPr>
          <a:xfrm>
            <a:off x="10134941" y="6398449"/>
            <a:ext cx="8538803" cy="2463801"/>
          </a:xfrm>
          <a:prstGeom prst="rect">
            <a:avLst/>
          </a:prstGeom>
          <a:ln w="12700">
            <a:miter lim="400000"/>
          </a:ln>
        </p:spPr>
      </p:pic>
      <p:sp>
        <p:nvSpPr>
          <p:cNvPr id="231" name="Előnyei:"/>
          <p:cNvSpPr txBox="1"/>
          <p:nvPr/>
        </p:nvSpPr>
        <p:spPr>
          <a:xfrm>
            <a:off x="4749944" y="9457492"/>
            <a:ext cx="1670051"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Előnyei:</a:t>
            </a:r>
          </a:p>
        </p:txBody>
      </p:sp>
      <p:sp>
        <p:nvSpPr>
          <p:cNvPr id="232" name="Gyors"/>
          <p:cNvSpPr txBox="1"/>
          <p:nvPr/>
        </p:nvSpPr>
        <p:spPr>
          <a:xfrm>
            <a:off x="6965179" y="9457492"/>
            <a:ext cx="1299338"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Gyors</a:t>
            </a:r>
          </a:p>
        </p:txBody>
      </p:sp>
      <p:sp>
        <p:nvSpPr>
          <p:cNvPr id="233" name="Párhuzamos művelet végrehajtás"/>
          <p:cNvSpPr txBox="1"/>
          <p:nvPr/>
        </p:nvSpPr>
        <p:spPr>
          <a:xfrm>
            <a:off x="8809702" y="9457492"/>
            <a:ext cx="6684011"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Párhuzamos művelet végrehajtás</a:t>
            </a:r>
          </a:p>
        </p:txBody>
      </p:sp>
      <p:sp>
        <p:nvSpPr>
          <p:cNvPr id="234" name="Hátrányai:"/>
          <p:cNvSpPr txBox="1"/>
          <p:nvPr/>
        </p:nvSpPr>
        <p:spPr>
          <a:xfrm>
            <a:off x="4705572" y="10796302"/>
            <a:ext cx="2130998"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Hátrányai:</a:t>
            </a:r>
          </a:p>
        </p:txBody>
      </p:sp>
      <p:sp>
        <p:nvSpPr>
          <p:cNvPr id="235" name="Kevésbé sokoldalúak"/>
          <p:cNvSpPr txBox="1"/>
          <p:nvPr/>
        </p:nvSpPr>
        <p:spPr>
          <a:xfrm>
            <a:off x="7555909" y="10796302"/>
            <a:ext cx="4337940"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Kevésbé sokoldalúak</a:t>
            </a:r>
          </a:p>
        </p:txBody>
      </p:sp>
      <p:sp>
        <p:nvSpPr>
          <p:cNvPr id="236" name="Korlátozott pontosság"/>
          <p:cNvSpPr txBox="1"/>
          <p:nvPr/>
        </p:nvSpPr>
        <p:spPr>
          <a:xfrm>
            <a:off x="13262019" y="10796302"/>
            <a:ext cx="4517963" cy="60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vl1pPr>
          </a:lstStyle>
          <a:p>
            <a:r>
              <a:t>Korlátozott pontosság</a:t>
            </a:r>
          </a:p>
        </p:txBody>
      </p:sp>
      <p:sp>
        <p:nvSpPr>
          <p:cNvPr id="237" name="Analóg vagy digitális világban élünk?"/>
          <p:cNvSpPr txBox="1"/>
          <p:nvPr/>
        </p:nvSpPr>
        <p:spPr>
          <a:xfrm>
            <a:off x="4848805" y="1808712"/>
            <a:ext cx="7625182" cy="634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600"/>
            </a:lvl1pPr>
          </a:lstStyle>
          <a:p>
            <a:r>
              <a:t>Analóg vagy digitális világban élünk?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2" nodeType="clickEffect">
                                  <p:stCondLst>
                                    <p:cond delay="0"/>
                                  </p:stCondLst>
                                  <p:iterate type="lt">
                                    <p:tmAbs val="0"/>
                                  </p:iterate>
                                  <p:childTnLst>
                                    <p:set>
                                      <p:cBhvr>
                                        <p:cTn id="10" fill="hold"/>
                                        <p:tgtEl>
                                          <p:spTgt spid="227"/>
                                        </p:tgtEl>
                                        <p:attrNameLst>
                                          <p:attrName>style.visibility</p:attrName>
                                        </p:attrNameLst>
                                      </p:cBhvr>
                                      <p:to>
                                        <p:strVal val="visible"/>
                                      </p:to>
                                    </p:set>
                                    <p:anim calcmode="lin" valueType="num">
                                      <p:cBhvr>
                                        <p:cTn id="11" dur="1000" fill="hold"/>
                                        <p:tgtEl>
                                          <p:spTgt spid="227"/>
                                        </p:tgtEl>
                                        <p:attrNameLst>
                                          <p:attrName>ppt_x</p:attrName>
                                        </p:attrNameLst>
                                      </p:cBhvr>
                                      <p:tavLst>
                                        <p:tav tm="0">
                                          <p:val>
                                            <p:strVal val="0-#ppt_w/2"/>
                                          </p:val>
                                        </p:tav>
                                        <p:tav tm="100000">
                                          <p:val>
                                            <p:strVal val="#ppt_x"/>
                                          </p:val>
                                        </p:tav>
                                      </p:tavLst>
                                    </p:anim>
                                    <p:anim calcmode="lin" valueType="num">
                                      <p:cBhvr>
                                        <p:cTn id="12" dur="1000" fill="hold"/>
                                        <p:tgtEl>
                                          <p:spTgt spid="2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3" nodeType="clickEffect">
                                  <p:stCondLst>
                                    <p:cond delay="0"/>
                                  </p:stCondLst>
                                  <p:iterate>
                                    <p:tmAbs val="0"/>
                                  </p:iterate>
                                  <p:childTnLst>
                                    <p:set>
                                      <p:cBhvr>
                                        <p:cTn id="16" fill="hold"/>
                                        <p:tgtEl>
                                          <p:spTgt spid="228"/>
                                        </p:tgtEl>
                                        <p:attrNameLst>
                                          <p:attrName>style.visibility</p:attrName>
                                        </p:attrNameLst>
                                      </p:cBhvr>
                                      <p:to>
                                        <p:strVal val="visible"/>
                                      </p:to>
                                    </p:set>
                                    <p:anim calcmode="lin" valueType="num">
                                      <p:cBhvr>
                                        <p:cTn id="17" dur="1000" fill="hold"/>
                                        <p:tgtEl>
                                          <p:spTgt spid="228"/>
                                        </p:tgtEl>
                                        <p:attrNameLst>
                                          <p:attrName>ppt_x</p:attrName>
                                        </p:attrNameLst>
                                      </p:cBhvr>
                                      <p:tavLst>
                                        <p:tav tm="0">
                                          <p:val>
                                            <p:strVal val="0-#ppt_w/2"/>
                                          </p:val>
                                        </p:tav>
                                        <p:tav tm="100000">
                                          <p:val>
                                            <p:strVal val="#ppt_x"/>
                                          </p:val>
                                        </p:tav>
                                      </p:tavLst>
                                    </p:anim>
                                    <p:anim calcmode="lin" valueType="num">
                                      <p:cBhvr>
                                        <p:cTn id="18" dur="1000" fill="hold"/>
                                        <p:tgtEl>
                                          <p:spTgt spid="22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4" nodeType="clickEffect">
                                  <p:stCondLst>
                                    <p:cond delay="0"/>
                                  </p:stCondLst>
                                  <p:iterate>
                                    <p:tmAbs val="0"/>
                                  </p:iterate>
                                  <p:childTnLst>
                                    <p:set>
                                      <p:cBhvr>
                                        <p:cTn id="22" fill="hold"/>
                                        <p:tgtEl>
                                          <p:spTgt spid="229"/>
                                        </p:tgtEl>
                                        <p:attrNameLst>
                                          <p:attrName>style.visibility</p:attrName>
                                        </p:attrNameLst>
                                      </p:cBhvr>
                                      <p:to>
                                        <p:strVal val="visible"/>
                                      </p:to>
                                    </p:set>
                                    <p:animEffect transition="in" filter="box(out)">
                                      <p:cBhvr>
                                        <p:cTn id="23" dur="1000"/>
                                        <p:tgtEl>
                                          <p:spTgt spid="2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5" nodeType="clickEffect">
                                  <p:stCondLst>
                                    <p:cond delay="0"/>
                                  </p:stCondLst>
                                  <p:iterate>
                                    <p:tmAbs val="0"/>
                                  </p:iterate>
                                  <p:childTnLst>
                                    <p:set>
                                      <p:cBhvr>
                                        <p:cTn id="27" fill="hold"/>
                                        <p:tgtEl>
                                          <p:spTgt spid="230"/>
                                        </p:tgtEl>
                                        <p:attrNameLst>
                                          <p:attrName>style.visibility</p:attrName>
                                        </p:attrNameLst>
                                      </p:cBhvr>
                                      <p:to>
                                        <p:strVal val="visible"/>
                                      </p:to>
                                    </p:set>
                                    <p:animEffect transition="in" filter="wipe(left)">
                                      <p:cBhvr>
                                        <p:cTn id="28" dur="1000"/>
                                        <p:tgtEl>
                                          <p:spTgt spid="2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6" nodeType="clickEffect">
                                  <p:stCondLst>
                                    <p:cond delay="0"/>
                                  </p:stCondLst>
                                  <p:iterate>
                                    <p:tmAbs val="0"/>
                                  </p:iterate>
                                  <p:childTnLst>
                                    <p:set>
                                      <p:cBhvr>
                                        <p:cTn id="32" fill="hold"/>
                                        <p:tgtEl>
                                          <p:spTgt spid="231"/>
                                        </p:tgtEl>
                                        <p:attrNameLst>
                                          <p:attrName>style.visibility</p:attrName>
                                        </p:attrNameLst>
                                      </p:cBhvr>
                                      <p:to>
                                        <p:strVal val="visible"/>
                                      </p:to>
                                    </p:set>
                                    <p:animEffect transition="in" filter="wipe(left)">
                                      <p:cBhvr>
                                        <p:cTn id="33" dur="1000"/>
                                        <p:tgtEl>
                                          <p:spTgt spid="2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7" nodeType="clickEffect">
                                  <p:stCondLst>
                                    <p:cond delay="0"/>
                                  </p:stCondLst>
                                  <p:iterate>
                                    <p:tmAbs val="0"/>
                                  </p:iterate>
                                  <p:childTnLst>
                                    <p:set>
                                      <p:cBhvr>
                                        <p:cTn id="37" fill="hold"/>
                                        <p:tgtEl>
                                          <p:spTgt spid="232"/>
                                        </p:tgtEl>
                                        <p:attrNameLst>
                                          <p:attrName>style.visibility</p:attrName>
                                        </p:attrNameLst>
                                      </p:cBhvr>
                                      <p:to>
                                        <p:strVal val="visible"/>
                                      </p:to>
                                    </p:set>
                                    <p:animEffect transition="in" filter="wipe(left)">
                                      <p:cBhvr>
                                        <p:cTn id="38" dur="1000"/>
                                        <p:tgtEl>
                                          <p:spTgt spid="232"/>
                                        </p:tgtEl>
                                      </p:cBhvr>
                                    </p:animEffect>
                                  </p:childTnLst>
                                </p:cTn>
                              </p:par>
                            </p:childTnLst>
                          </p:cTn>
                        </p:par>
                        <p:par>
                          <p:cTn id="39" fill="hold">
                            <p:stCondLst>
                              <p:cond delay="1000"/>
                            </p:stCondLst>
                            <p:childTnLst>
                              <p:par>
                                <p:cTn id="40" presetID="22" presetClass="entr" presetSubtype="8" fill="hold" grpId="8" nodeType="afterEffect">
                                  <p:stCondLst>
                                    <p:cond delay="0"/>
                                  </p:stCondLst>
                                  <p:iterate>
                                    <p:tmAbs val="0"/>
                                  </p:iterate>
                                  <p:childTnLst>
                                    <p:set>
                                      <p:cBhvr>
                                        <p:cTn id="41" fill="hold"/>
                                        <p:tgtEl>
                                          <p:spTgt spid="233"/>
                                        </p:tgtEl>
                                        <p:attrNameLst>
                                          <p:attrName>style.visibility</p:attrName>
                                        </p:attrNameLst>
                                      </p:cBhvr>
                                      <p:to>
                                        <p:strVal val="visible"/>
                                      </p:to>
                                    </p:set>
                                    <p:animEffect transition="in" filter="wipe(left)">
                                      <p:cBhvr>
                                        <p:cTn id="42" dur="1000"/>
                                        <p:tgtEl>
                                          <p:spTgt spid="2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9" nodeType="clickEffect">
                                  <p:stCondLst>
                                    <p:cond delay="0"/>
                                  </p:stCondLst>
                                  <p:iterate>
                                    <p:tmAbs val="0"/>
                                  </p:iterate>
                                  <p:childTnLst>
                                    <p:set>
                                      <p:cBhvr>
                                        <p:cTn id="46" fill="hold"/>
                                        <p:tgtEl>
                                          <p:spTgt spid="234"/>
                                        </p:tgtEl>
                                        <p:attrNameLst>
                                          <p:attrName>style.visibility</p:attrName>
                                        </p:attrNameLst>
                                      </p:cBhvr>
                                      <p:to>
                                        <p:strVal val="visible"/>
                                      </p:to>
                                    </p:set>
                                    <p:animEffect transition="in" filter="wipe(left)">
                                      <p:cBhvr>
                                        <p:cTn id="47" dur="1000"/>
                                        <p:tgtEl>
                                          <p:spTgt spid="2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10" nodeType="clickEffect">
                                  <p:stCondLst>
                                    <p:cond delay="0"/>
                                  </p:stCondLst>
                                  <p:iterate>
                                    <p:tmAbs val="0"/>
                                  </p:iterate>
                                  <p:childTnLst>
                                    <p:set>
                                      <p:cBhvr>
                                        <p:cTn id="51" fill="hold"/>
                                        <p:tgtEl>
                                          <p:spTgt spid="235"/>
                                        </p:tgtEl>
                                        <p:attrNameLst>
                                          <p:attrName>style.visibility</p:attrName>
                                        </p:attrNameLst>
                                      </p:cBhvr>
                                      <p:to>
                                        <p:strVal val="visible"/>
                                      </p:to>
                                    </p:set>
                                    <p:animEffect transition="in" filter="wipe(left)">
                                      <p:cBhvr>
                                        <p:cTn id="52" dur="1000"/>
                                        <p:tgtEl>
                                          <p:spTgt spid="235"/>
                                        </p:tgtEl>
                                      </p:cBhvr>
                                    </p:animEffect>
                                  </p:childTnLst>
                                </p:cTn>
                              </p:par>
                            </p:childTnLst>
                          </p:cTn>
                        </p:par>
                        <p:par>
                          <p:cTn id="53" fill="hold">
                            <p:stCondLst>
                              <p:cond delay="1000"/>
                            </p:stCondLst>
                            <p:childTnLst>
                              <p:par>
                                <p:cTn id="54" presetID="22" presetClass="entr" presetSubtype="8" fill="hold" grpId="11" nodeType="afterEffect">
                                  <p:stCondLst>
                                    <p:cond delay="0"/>
                                  </p:stCondLst>
                                  <p:iterate>
                                    <p:tmAbs val="0"/>
                                  </p:iterate>
                                  <p:childTnLst>
                                    <p:set>
                                      <p:cBhvr>
                                        <p:cTn id="55" fill="hold"/>
                                        <p:tgtEl>
                                          <p:spTgt spid="236"/>
                                        </p:tgtEl>
                                        <p:attrNameLst>
                                          <p:attrName>style.visibility</p:attrName>
                                        </p:attrNameLst>
                                      </p:cBhvr>
                                      <p:to>
                                        <p:strVal val="visible"/>
                                      </p:to>
                                    </p:set>
                                    <p:animEffect transition="in" filter="wipe(left)">
                                      <p:cBhvr>
                                        <p:cTn id="56"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2" animBg="1" advAuto="0"/>
      <p:bldP spid="228" grpId="3" animBg="1" advAuto="0"/>
      <p:bldP spid="229" grpId="4" animBg="1" advAuto="0"/>
      <p:bldP spid="230" grpId="5" animBg="1" advAuto="0"/>
      <p:bldP spid="231" grpId="6" animBg="1" advAuto="0"/>
      <p:bldP spid="232" grpId="7" animBg="1" advAuto="0"/>
      <p:bldP spid="233" grpId="8" animBg="1" advAuto="0"/>
      <p:bldP spid="234" grpId="9" animBg="1" advAuto="0"/>
      <p:bldP spid="235" grpId="10" animBg="1" advAuto="0"/>
      <p:bldP spid="236" grpId="11" animBg="1" advAuto="0"/>
      <p:bldP spid="23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Digitális és analóg rendszerek"/>
          <p:cNvSpPr txBox="1">
            <a:spLocks noGrp="1"/>
          </p:cNvSpPr>
          <p:nvPr>
            <p:ph type="title" idx="4294967295"/>
          </p:nvPr>
        </p:nvSpPr>
        <p:spPr>
          <a:xfrm>
            <a:off x="4340648" y="263315"/>
            <a:ext cx="15233655" cy="1435101"/>
          </a:xfrm>
          <a:prstGeom prst="rect">
            <a:avLst/>
          </a:prstGeom>
        </p:spPr>
        <p:txBody>
          <a:bodyPr/>
          <a:lstStyle/>
          <a:p>
            <a:r>
              <a:t>Digitális és analóg rendszerek</a:t>
            </a:r>
          </a:p>
        </p:txBody>
      </p:sp>
      <p:sp>
        <p:nvSpPr>
          <p:cNvPr id="240" name="- Digitális számítógép"/>
          <p:cNvSpPr txBox="1"/>
          <p:nvPr/>
        </p:nvSpPr>
        <p:spPr>
          <a:xfrm>
            <a:off x="2130154" y="2176921"/>
            <a:ext cx="599572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 Digitális számítógép</a:t>
            </a:r>
          </a:p>
        </p:txBody>
      </p:sp>
      <p:pic>
        <p:nvPicPr>
          <p:cNvPr id="241" name="el34-elektroncso-278346-15490.jpg" descr="el34-elektroncso-278346-15490.jpg"/>
          <p:cNvPicPr>
            <a:picLocks noChangeAspect="1"/>
          </p:cNvPicPr>
          <p:nvPr/>
        </p:nvPicPr>
        <p:blipFill>
          <a:blip r:embed="rId2"/>
          <a:stretch>
            <a:fillRect/>
          </a:stretch>
        </p:blipFill>
        <p:spPr>
          <a:xfrm>
            <a:off x="6618671" y="6836830"/>
            <a:ext cx="4534204" cy="1839348"/>
          </a:xfrm>
          <a:prstGeom prst="rect">
            <a:avLst/>
          </a:prstGeom>
          <a:ln w="12700">
            <a:miter lim="400000"/>
          </a:ln>
        </p:spPr>
      </p:pic>
      <p:pic>
        <p:nvPicPr>
          <p:cNvPr id="242" name="2sc3834-tranzisztor-809183-27309.jpg" descr="2sc3834-tranzisztor-809183-27309.jpg"/>
          <p:cNvPicPr>
            <a:picLocks noChangeAspect="1"/>
          </p:cNvPicPr>
          <p:nvPr/>
        </p:nvPicPr>
        <p:blipFill>
          <a:blip r:embed="rId3"/>
          <a:stretch>
            <a:fillRect/>
          </a:stretch>
        </p:blipFill>
        <p:spPr>
          <a:xfrm>
            <a:off x="12041509" y="6939460"/>
            <a:ext cx="3518240" cy="2912101"/>
          </a:xfrm>
          <a:prstGeom prst="rect">
            <a:avLst/>
          </a:prstGeom>
          <a:ln w="12700">
            <a:miter lim="400000"/>
          </a:ln>
        </p:spPr>
      </p:pic>
      <p:pic>
        <p:nvPicPr>
          <p:cNvPr id="243" name="sn8400n-integralt-aramkor-838374-16425.jpg" descr="sn8400n-integralt-aramkor-838374-16425.jpg"/>
          <p:cNvPicPr>
            <a:picLocks noChangeAspect="1"/>
          </p:cNvPicPr>
          <p:nvPr/>
        </p:nvPicPr>
        <p:blipFill>
          <a:blip r:embed="rId4"/>
          <a:stretch>
            <a:fillRect/>
          </a:stretch>
        </p:blipFill>
        <p:spPr>
          <a:xfrm>
            <a:off x="16448382" y="6939460"/>
            <a:ext cx="3307767" cy="2912101"/>
          </a:xfrm>
          <a:prstGeom prst="rect">
            <a:avLst/>
          </a:prstGeom>
          <a:ln w="12700">
            <a:miter lim="400000"/>
          </a:ln>
        </p:spPr>
      </p:pic>
      <p:sp>
        <p:nvSpPr>
          <p:cNvPr id="244" name="Előnyei:"/>
          <p:cNvSpPr txBox="1"/>
          <p:nvPr/>
        </p:nvSpPr>
        <p:spPr>
          <a:xfrm>
            <a:off x="2556792" y="11200503"/>
            <a:ext cx="1758951" cy="647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Előnyei:</a:t>
            </a:r>
          </a:p>
        </p:txBody>
      </p:sp>
      <p:sp>
        <p:nvSpPr>
          <p:cNvPr id="245" name="Rugalmasak"/>
          <p:cNvSpPr txBox="1"/>
          <p:nvPr/>
        </p:nvSpPr>
        <p:spPr>
          <a:xfrm>
            <a:off x="4849800" y="11200503"/>
            <a:ext cx="2708149" cy="647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Rugalmasak</a:t>
            </a:r>
          </a:p>
        </p:txBody>
      </p:sp>
      <p:sp>
        <p:nvSpPr>
          <p:cNvPr id="246" name="Programozhatóak"/>
          <p:cNvSpPr txBox="1"/>
          <p:nvPr/>
        </p:nvSpPr>
        <p:spPr>
          <a:xfrm>
            <a:off x="8040699" y="11198207"/>
            <a:ext cx="3838728" cy="64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Programozhatóak</a:t>
            </a:r>
          </a:p>
        </p:txBody>
      </p:sp>
      <p:sp>
        <p:nvSpPr>
          <p:cNvPr id="247" name="Pontosabbak"/>
          <p:cNvSpPr txBox="1"/>
          <p:nvPr/>
        </p:nvSpPr>
        <p:spPr>
          <a:xfrm>
            <a:off x="12301063" y="11200503"/>
            <a:ext cx="2908326" cy="647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Pontosabbak</a:t>
            </a:r>
          </a:p>
        </p:txBody>
      </p:sp>
      <p:sp>
        <p:nvSpPr>
          <p:cNvPr id="248" name="A 80-as évek végére sebességben is utolérték vagy meghaladták  az analóg gépeket"/>
          <p:cNvSpPr txBox="1"/>
          <p:nvPr/>
        </p:nvSpPr>
        <p:spPr>
          <a:xfrm>
            <a:off x="2372018" y="12508961"/>
            <a:ext cx="17843158" cy="647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t>A 80-as évek végére sebességben is utolérték vagy meghaladták  az analóg gépeket</a:t>
            </a:r>
          </a:p>
        </p:txBody>
      </p:sp>
      <p:sp>
        <p:nvSpPr>
          <p:cNvPr id="249" name="az adatokat kettes számrendszerben, 0 és 1 jelek formájában dolgozza fel. Így tárolja az információt"/>
          <p:cNvSpPr txBox="1"/>
          <p:nvPr/>
        </p:nvSpPr>
        <p:spPr>
          <a:xfrm>
            <a:off x="2443693" y="3355417"/>
            <a:ext cx="16436692" cy="1199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900"/>
            </a:lvl1pPr>
          </a:lstStyle>
          <a:p>
            <a:r>
              <a:t>az adatokat kettes számrendszerben, 0 és 1 jelek formájában dolgozza fel. Így tárolja az információt</a:t>
            </a:r>
          </a:p>
        </p:txBody>
      </p:sp>
      <p:sp>
        <p:nvSpPr>
          <p:cNvPr id="250" name="Neumann-elvű számítógép:  Adatok és programok ugyanabban a memóriában tárolódnak."/>
          <p:cNvSpPr txBox="1"/>
          <p:nvPr/>
        </p:nvSpPr>
        <p:spPr>
          <a:xfrm>
            <a:off x="2419646" y="4912235"/>
            <a:ext cx="20061022" cy="671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lvl1pPr>
          </a:lstStyle>
          <a:p>
            <a:r>
              <a:t>Neumann-elvű számítógép:  Adatok és programok ugyanabban a memóriában tárolódnak.</a:t>
            </a:r>
          </a:p>
        </p:txBody>
      </p:sp>
      <p:pic>
        <p:nvPicPr>
          <p:cNvPr id="251" name="Single_coincident-current_magnetic_core.svg.png" descr="Single_coincident-current_magnetic_core.svg.png"/>
          <p:cNvPicPr>
            <a:picLocks noChangeAspect="1"/>
          </p:cNvPicPr>
          <p:nvPr/>
        </p:nvPicPr>
        <p:blipFill>
          <a:blip r:embed="rId5"/>
          <a:stretch>
            <a:fillRect/>
          </a:stretch>
        </p:blipFill>
        <p:spPr>
          <a:xfrm>
            <a:off x="2001908" y="6562704"/>
            <a:ext cx="3175001" cy="23876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0"/>
                                  </p:iterate>
                                  <p:childTnLst>
                                    <p:set>
                                      <p:cBhvr>
                                        <p:cTn id="6" fill="hold"/>
                                        <p:tgtEl>
                                          <p:spTgt spid="240"/>
                                        </p:tgtEl>
                                        <p:attrNameLst>
                                          <p:attrName>style.visibility</p:attrName>
                                        </p:attrNameLst>
                                      </p:cBhvr>
                                      <p:to>
                                        <p:strVal val="visible"/>
                                      </p:to>
                                    </p:set>
                                    <p:anim calcmode="lin" valueType="num">
                                      <p:cBhvr>
                                        <p:cTn id="7" dur="1000" fill="hold"/>
                                        <p:tgtEl>
                                          <p:spTgt spid="240"/>
                                        </p:tgtEl>
                                        <p:attrNameLst>
                                          <p:attrName>ppt_x</p:attrName>
                                        </p:attrNameLst>
                                      </p:cBhvr>
                                      <p:tavLst>
                                        <p:tav tm="0">
                                          <p:val>
                                            <p:strVal val="0-#ppt_w/2"/>
                                          </p:val>
                                        </p:tav>
                                        <p:tav tm="100000">
                                          <p:val>
                                            <p:strVal val="#ppt_x"/>
                                          </p:val>
                                        </p:tav>
                                      </p:tavLst>
                                    </p:anim>
                                    <p:anim calcmode="lin" valueType="num">
                                      <p:cBhvr>
                                        <p:cTn id="8" dur="1000" fill="hold"/>
                                        <p:tgtEl>
                                          <p:spTgt spid="2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249"/>
                                        </p:tgtEl>
                                        <p:attrNameLst>
                                          <p:attrName>style.visibility</p:attrName>
                                        </p:attrNameLst>
                                      </p:cBhvr>
                                      <p:to>
                                        <p:strVal val="visible"/>
                                      </p:to>
                                    </p:set>
                                    <p:anim calcmode="lin" valueType="num">
                                      <p:cBhvr>
                                        <p:cTn id="13" dur="1500" fill="hold"/>
                                        <p:tgtEl>
                                          <p:spTgt spid="249"/>
                                        </p:tgtEl>
                                        <p:attrNameLst>
                                          <p:attrName>ppt_w</p:attrName>
                                        </p:attrNameLst>
                                      </p:cBhvr>
                                      <p:tavLst>
                                        <p:tav tm="0">
                                          <p:val>
                                            <p:strVal val="4*#ppt_w"/>
                                          </p:val>
                                        </p:tav>
                                        <p:tav tm="100000">
                                          <p:val>
                                            <p:strVal val="#ppt_w"/>
                                          </p:val>
                                        </p:tav>
                                      </p:tavLst>
                                    </p:anim>
                                    <p:anim calcmode="lin" valueType="num">
                                      <p:cBhvr>
                                        <p:cTn id="14" dur="1500" fill="hold"/>
                                        <p:tgtEl>
                                          <p:spTgt spid="249"/>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3" nodeType="clickEffect">
                                  <p:stCondLst>
                                    <p:cond delay="0"/>
                                  </p:stCondLst>
                                  <p:iterate>
                                    <p:tmAbs val="0"/>
                                  </p:iterate>
                                  <p:childTnLst>
                                    <p:set>
                                      <p:cBhvr>
                                        <p:cTn id="18" fill="hold"/>
                                        <p:tgtEl>
                                          <p:spTgt spid="250"/>
                                        </p:tgtEl>
                                        <p:attrNameLst>
                                          <p:attrName>style.visibility</p:attrName>
                                        </p:attrNameLst>
                                      </p:cBhvr>
                                      <p:to>
                                        <p:strVal val="visible"/>
                                      </p:to>
                                    </p:set>
                                    <p:anim calcmode="lin" valueType="num">
                                      <p:cBhvr>
                                        <p:cTn id="19" dur="1500" fill="hold"/>
                                        <p:tgtEl>
                                          <p:spTgt spid="250"/>
                                        </p:tgtEl>
                                        <p:attrNameLst>
                                          <p:attrName>ppt_w</p:attrName>
                                        </p:attrNameLst>
                                      </p:cBhvr>
                                      <p:tavLst>
                                        <p:tav tm="0">
                                          <p:val>
                                            <p:strVal val="4*#ppt_w"/>
                                          </p:val>
                                        </p:tav>
                                        <p:tav tm="100000">
                                          <p:val>
                                            <p:strVal val="#ppt_w"/>
                                          </p:val>
                                        </p:tav>
                                      </p:tavLst>
                                    </p:anim>
                                    <p:anim calcmode="lin" valueType="num">
                                      <p:cBhvr>
                                        <p:cTn id="20" dur="1500" fill="hold"/>
                                        <p:tgtEl>
                                          <p:spTgt spid="250"/>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4" nodeType="clickEffect">
                                  <p:stCondLst>
                                    <p:cond delay="0"/>
                                  </p:stCondLst>
                                  <p:iterate>
                                    <p:tmAbs val="0"/>
                                  </p:iterate>
                                  <p:childTnLst>
                                    <p:set>
                                      <p:cBhvr>
                                        <p:cTn id="24" fill="hold"/>
                                        <p:tgtEl>
                                          <p:spTgt spid="251"/>
                                        </p:tgtEl>
                                        <p:attrNameLst>
                                          <p:attrName>style.visibility</p:attrName>
                                        </p:attrNameLst>
                                      </p:cBhvr>
                                      <p:to>
                                        <p:strVal val="visible"/>
                                      </p:to>
                                    </p:set>
                                    <p:animEffect transition="in" filter="box(out)">
                                      <p:cBhvr>
                                        <p:cTn id="25" dur="1000"/>
                                        <p:tgtEl>
                                          <p:spTgt spid="25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5" nodeType="clickEffect">
                                  <p:stCondLst>
                                    <p:cond delay="0"/>
                                  </p:stCondLst>
                                  <p:iterate>
                                    <p:tmAbs val="0"/>
                                  </p:iterate>
                                  <p:childTnLst>
                                    <p:set>
                                      <p:cBhvr>
                                        <p:cTn id="29" fill="hold"/>
                                        <p:tgtEl>
                                          <p:spTgt spid="24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6" nodeType="clickEffect">
                                  <p:stCondLst>
                                    <p:cond delay="0"/>
                                  </p:stCondLst>
                                  <p:iterate>
                                    <p:tmAbs val="0"/>
                                  </p:iterate>
                                  <p:childTnLst>
                                    <p:set>
                                      <p:cBhvr>
                                        <p:cTn id="33" fill="hold"/>
                                        <p:tgtEl>
                                          <p:spTgt spid="24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7" nodeType="clickEffect">
                                  <p:stCondLst>
                                    <p:cond delay="0"/>
                                  </p:stCondLst>
                                  <p:iterate>
                                    <p:tmAbs val="0"/>
                                  </p:iterate>
                                  <p:childTnLst>
                                    <p:set>
                                      <p:cBhvr>
                                        <p:cTn id="37" fill="hold"/>
                                        <p:tgtEl>
                                          <p:spTgt spid="24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8" nodeType="clickEffect">
                                  <p:stCondLst>
                                    <p:cond delay="0"/>
                                  </p:stCondLst>
                                  <p:iterate>
                                    <p:tmAbs val="0"/>
                                  </p:iterate>
                                  <p:childTnLst>
                                    <p:set>
                                      <p:cBhvr>
                                        <p:cTn id="41" fill="hold"/>
                                        <p:tgtEl>
                                          <p:spTgt spid="244"/>
                                        </p:tgtEl>
                                        <p:attrNameLst>
                                          <p:attrName>style.visibility</p:attrName>
                                        </p:attrNameLst>
                                      </p:cBhvr>
                                      <p:to>
                                        <p:strVal val="visible"/>
                                      </p:to>
                                    </p:set>
                                    <p:animEffect transition="in" filter="wipe(left)">
                                      <p:cBhvr>
                                        <p:cTn id="42" dur="1000"/>
                                        <p:tgtEl>
                                          <p:spTgt spid="24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9" nodeType="clickEffect">
                                  <p:stCondLst>
                                    <p:cond delay="0"/>
                                  </p:stCondLst>
                                  <p:iterate>
                                    <p:tmAbs val="0"/>
                                  </p:iterate>
                                  <p:childTnLst>
                                    <p:set>
                                      <p:cBhvr>
                                        <p:cTn id="46" fill="hold"/>
                                        <p:tgtEl>
                                          <p:spTgt spid="245"/>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10" nodeType="afterEffect">
                                  <p:stCondLst>
                                    <p:cond delay="0"/>
                                  </p:stCondLst>
                                  <p:iterate>
                                    <p:tmAbs val="0"/>
                                  </p:iterate>
                                  <p:childTnLst>
                                    <p:set>
                                      <p:cBhvr>
                                        <p:cTn id="49" fill="hold"/>
                                        <p:tgtEl>
                                          <p:spTgt spid="246"/>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11" nodeType="afterEffect">
                                  <p:stCondLst>
                                    <p:cond delay="0"/>
                                  </p:stCondLst>
                                  <p:iterate>
                                    <p:tmAbs val="0"/>
                                  </p:iterate>
                                  <p:childTnLst>
                                    <p:set>
                                      <p:cBhvr>
                                        <p:cTn id="52" fill="hold"/>
                                        <p:tgtEl>
                                          <p:spTgt spid="2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12" nodeType="clickEffect">
                                  <p:stCondLst>
                                    <p:cond delay="0"/>
                                  </p:stCondLst>
                                  <p:iterate type="lt">
                                    <p:tmAbs val="0"/>
                                  </p:iterate>
                                  <p:childTnLst>
                                    <p:set>
                                      <p:cBhvr>
                                        <p:cTn id="56" fill="hold"/>
                                        <p:tgtEl>
                                          <p:spTgt spid="248"/>
                                        </p:tgtEl>
                                        <p:attrNameLst>
                                          <p:attrName>style.visibility</p:attrName>
                                        </p:attrNameLst>
                                      </p:cBhvr>
                                      <p:to>
                                        <p:strVal val="visible"/>
                                      </p:to>
                                    </p:set>
                                    <p:anim calcmode="lin" valueType="num">
                                      <p:cBhvr>
                                        <p:cTn id="57" dur="1000" fill="hold"/>
                                        <p:tgtEl>
                                          <p:spTgt spid="248"/>
                                        </p:tgtEl>
                                        <p:attrNameLst>
                                          <p:attrName>ppt_x</p:attrName>
                                        </p:attrNameLst>
                                      </p:cBhvr>
                                      <p:tavLst>
                                        <p:tav tm="0">
                                          <p:val>
                                            <p:strVal val="0-#ppt_w/2"/>
                                          </p:val>
                                        </p:tav>
                                        <p:tav tm="100000">
                                          <p:val>
                                            <p:strVal val="#ppt_x"/>
                                          </p:val>
                                        </p:tav>
                                      </p:tavLst>
                                    </p:anim>
                                    <p:anim calcmode="lin" valueType="num">
                                      <p:cBhvr>
                                        <p:cTn id="58" dur="1000" fill="hold"/>
                                        <p:tgtEl>
                                          <p:spTgt spid="2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1" animBg="1" advAuto="0"/>
      <p:bldP spid="241" grpId="5" animBg="1" advAuto="0"/>
      <p:bldP spid="242" grpId="6" animBg="1" advAuto="0"/>
      <p:bldP spid="243" grpId="7" animBg="1" advAuto="0"/>
      <p:bldP spid="244" grpId="8" animBg="1" advAuto="0"/>
      <p:bldP spid="245" grpId="9" animBg="1" advAuto="0"/>
      <p:bldP spid="246" grpId="10" animBg="1" advAuto="0"/>
      <p:bldP spid="247" grpId="11" animBg="1" advAuto="0"/>
      <p:bldP spid="248" grpId="12" animBg="1" advAuto="0"/>
      <p:bldP spid="249" grpId="2" animBg="1" advAuto="0"/>
      <p:bldP spid="250" grpId="3" animBg="1" advAuto="0"/>
      <p:bldP spid="251" grpId="4"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Hibrid (digitális és analóg) rendszerek"/>
          <p:cNvSpPr txBox="1">
            <a:spLocks noGrp="1"/>
          </p:cNvSpPr>
          <p:nvPr>
            <p:ph type="title" idx="4294967295"/>
          </p:nvPr>
        </p:nvSpPr>
        <p:spPr>
          <a:xfrm>
            <a:off x="4340648" y="263315"/>
            <a:ext cx="15233655" cy="1435101"/>
          </a:xfrm>
          <a:prstGeom prst="rect">
            <a:avLst/>
          </a:prstGeom>
        </p:spPr>
        <p:txBody>
          <a:bodyPr/>
          <a:lstStyle>
            <a:lvl1pPr defTabSz="1975054">
              <a:defRPr sz="6885" spc="-137"/>
            </a:lvl1pPr>
          </a:lstStyle>
          <a:p>
            <a:r>
              <a:t>Hibrid (digitális és analóg) rendszerek</a:t>
            </a:r>
          </a:p>
        </p:txBody>
      </p:sp>
      <p:pic>
        <p:nvPicPr>
          <p:cNvPr id="254" name="Screenshot 2025-03-20 at 11.10.16.png" descr="Screenshot 2025-03-20 at 11.10.16.png"/>
          <p:cNvPicPr>
            <a:picLocks noChangeAspect="1"/>
          </p:cNvPicPr>
          <p:nvPr/>
        </p:nvPicPr>
        <p:blipFill>
          <a:blip r:embed="rId2"/>
          <a:stretch>
            <a:fillRect/>
          </a:stretch>
        </p:blipFill>
        <p:spPr>
          <a:xfrm>
            <a:off x="1926300" y="4045060"/>
            <a:ext cx="7091762" cy="6689695"/>
          </a:xfrm>
          <a:prstGeom prst="rect">
            <a:avLst/>
          </a:prstGeom>
          <a:ln w="12700">
            <a:miter lim="400000"/>
          </a:ln>
        </p:spPr>
      </p:pic>
      <p:sp>
        <p:nvSpPr>
          <p:cNvPr id="255" name="ötvözzék az analóg gyorsaságát a digitális vezérlés pontosságával"/>
          <p:cNvSpPr txBox="1"/>
          <p:nvPr/>
        </p:nvSpPr>
        <p:spPr>
          <a:xfrm>
            <a:off x="2774430" y="2240548"/>
            <a:ext cx="15243557" cy="715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t>ötvözzék az analóg gyorsaságát a digitális vezérlés pontosságával</a:t>
            </a:r>
            <a:r>
              <a:rPr>
                <a:latin typeface="Times Roman"/>
                <a:ea typeface="Times Roman"/>
                <a:cs typeface="Times Roman"/>
                <a:sym typeface="Times Roman"/>
              </a:rPr>
              <a:t> </a:t>
            </a:r>
          </a:p>
        </p:txBody>
      </p:sp>
      <p:sp>
        <p:nvSpPr>
          <p:cNvPr id="256" name="Űrkutatás: A NASA az Apollo-program"/>
          <p:cNvSpPr txBox="1"/>
          <p:nvPr/>
        </p:nvSpPr>
        <p:spPr>
          <a:xfrm>
            <a:off x="10242167" y="4295156"/>
            <a:ext cx="8957565"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b="1"/>
              <a:t>Űrkutatás</a:t>
            </a:r>
            <a:r>
              <a:t>: A NASA az Apollo-program</a:t>
            </a:r>
          </a:p>
        </p:txBody>
      </p:sp>
      <p:sp>
        <p:nvSpPr>
          <p:cNvPr id="257" name="Navigációs és irányítási feladatok"/>
          <p:cNvSpPr txBox="1"/>
          <p:nvPr/>
        </p:nvSpPr>
        <p:spPr>
          <a:xfrm>
            <a:off x="10355458" y="8573537"/>
            <a:ext cx="7668261"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Navigációs és irányítási feladatok</a:t>
            </a:r>
          </a:p>
        </p:txBody>
      </p:sp>
      <p:sp>
        <p:nvSpPr>
          <p:cNvPr id="258" name="vegyiparban és az olajfinomítókban használtak ilyen rendszereket a folyamatok optimalizálására"/>
          <p:cNvSpPr txBox="1"/>
          <p:nvPr/>
        </p:nvSpPr>
        <p:spPr>
          <a:xfrm>
            <a:off x="12002547" y="6937388"/>
            <a:ext cx="7945933" cy="1444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100"/>
            </a:lvl1pPr>
          </a:lstStyle>
          <a:p>
            <a:r>
              <a:t>vegyiparban és az olajfinomítókban használtak ilyen rendszereket a folyamatok optimalizálására</a:t>
            </a:r>
          </a:p>
        </p:txBody>
      </p:sp>
      <p:sp>
        <p:nvSpPr>
          <p:cNvPr id="259" name="Ipari folyamatirányítás"/>
          <p:cNvSpPr txBox="1"/>
          <p:nvPr/>
        </p:nvSpPr>
        <p:spPr>
          <a:xfrm>
            <a:off x="10314093" y="6048323"/>
            <a:ext cx="5081525"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vl1pPr>
          </a:lstStyle>
          <a:p>
            <a:r>
              <a:t>Ipari folyamatirányítás</a:t>
            </a:r>
          </a:p>
        </p:txBody>
      </p:sp>
      <p:sp>
        <p:nvSpPr>
          <p:cNvPr id="260" name="képesek voltak gyorsan feldolgozni az analóg érzékelők jeleit és digitális parancsokká alakítani azokat."/>
          <p:cNvSpPr txBox="1"/>
          <p:nvPr/>
        </p:nvSpPr>
        <p:spPr>
          <a:xfrm>
            <a:off x="12293318" y="9289067"/>
            <a:ext cx="7945933" cy="1444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100"/>
            </a:lvl1pPr>
          </a:lstStyle>
          <a:p>
            <a:r>
              <a:t>képesek voltak gyorsan feldolgozni az analóg érzékelők jeleit és digitális parancsokká alakítani azokat.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255"/>
                                        </p:tgtEl>
                                        <p:attrNameLst>
                                          <p:attrName>style.visibility</p:attrName>
                                        </p:attrNameLst>
                                      </p:cBhvr>
                                      <p:to>
                                        <p:strVal val="visible"/>
                                      </p:to>
                                    </p:set>
                                    <p:anim calcmode="lin" valueType="num">
                                      <p:cBhvr>
                                        <p:cTn id="7" dur="1500" fill="hold"/>
                                        <p:tgtEl>
                                          <p:spTgt spid="255"/>
                                        </p:tgtEl>
                                        <p:attrNameLst>
                                          <p:attrName>ppt_w</p:attrName>
                                        </p:attrNameLst>
                                      </p:cBhvr>
                                      <p:tavLst>
                                        <p:tav tm="0">
                                          <p:val>
                                            <p:strVal val="4*#ppt_w"/>
                                          </p:val>
                                        </p:tav>
                                        <p:tav tm="100000">
                                          <p:val>
                                            <p:strVal val="#ppt_w"/>
                                          </p:val>
                                        </p:tav>
                                      </p:tavLst>
                                    </p:anim>
                                    <p:anim calcmode="lin" valueType="num">
                                      <p:cBhvr>
                                        <p:cTn id="8" dur="1500" fill="hold"/>
                                        <p:tgtEl>
                                          <p:spTgt spid="25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254"/>
                                        </p:tgtEl>
                                        <p:attrNameLst>
                                          <p:attrName>style.visibility</p:attrName>
                                        </p:attrNameLst>
                                      </p:cBhvr>
                                      <p:to>
                                        <p:strVal val="visible"/>
                                      </p:to>
                                    </p:set>
                                    <p:animEffect transition="in" filter="wipe(left)">
                                      <p:cBhvr>
                                        <p:cTn id="13" dur="1000"/>
                                        <p:tgtEl>
                                          <p:spTgt spid="254"/>
                                        </p:tgtEl>
                                      </p:cBhvr>
                                    </p:animEffect>
                                  </p:childTnLst>
                                </p:cTn>
                              </p:par>
                            </p:childTnLst>
                          </p:cTn>
                        </p:par>
                        <p:par>
                          <p:cTn id="14" fill="hold">
                            <p:stCondLst>
                              <p:cond delay="1000"/>
                            </p:stCondLst>
                            <p:childTnLst>
                              <p:par>
                                <p:cTn id="15" presetID="2" presetClass="entr" presetSubtype="8" fill="hold" grpId="3" nodeType="afterEffect">
                                  <p:stCondLst>
                                    <p:cond delay="0"/>
                                  </p:stCondLst>
                                  <p:iterate type="lt">
                                    <p:tmAbs val="0"/>
                                  </p:iterate>
                                  <p:childTnLst>
                                    <p:set>
                                      <p:cBhvr>
                                        <p:cTn id="16" fill="hold"/>
                                        <p:tgtEl>
                                          <p:spTgt spid="256"/>
                                        </p:tgtEl>
                                        <p:attrNameLst>
                                          <p:attrName>style.visibility</p:attrName>
                                        </p:attrNameLst>
                                      </p:cBhvr>
                                      <p:to>
                                        <p:strVal val="visible"/>
                                      </p:to>
                                    </p:set>
                                    <p:anim calcmode="lin" valueType="num">
                                      <p:cBhvr>
                                        <p:cTn id="17" dur="1000" fill="hold"/>
                                        <p:tgtEl>
                                          <p:spTgt spid="256"/>
                                        </p:tgtEl>
                                        <p:attrNameLst>
                                          <p:attrName>ppt_x</p:attrName>
                                        </p:attrNameLst>
                                      </p:cBhvr>
                                      <p:tavLst>
                                        <p:tav tm="0">
                                          <p:val>
                                            <p:strVal val="0-#ppt_w/2"/>
                                          </p:val>
                                        </p:tav>
                                        <p:tav tm="100000">
                                          <p:val>
                                            <p:strVal val="#ppt_x"/>
                                          </p:val>
                                        </p:tav>
                                      </p:tavLst>
                                    </p:anim>
                                    <p:anim calcmode="lin" valueType="num">
                                      <p:cBhvr>
                                        <p:cTn id="18" dur="10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iterate>
                                    <p:tmAbs val="0"/>
                                  </p:iterate>
                                  <p:childTnLst>
                                    <p:set>
                                      <p:cBhvr>
                                        <p:cTn id="22" fill="hold"/>
                                        <p:tgtEl>
                                          <p:spTgt spid="259"/>
                                        </p:tgtEl>
                                        <p:attrNameLst>
                                          <p:attrName>style.visibility</p:attrName>
                                        </p:attrNameLst>
                                      </p:cBhvr>
                                      <p:to>
                                        <p:strVal val="visible"/>
                                      </p:to>
                                    </p:set>
                                  </p:childTnLst>
                                </p:cTn>
                              </p:par>
                            </p:childTnLst>
                          </p:cTn>
                        </p:par>
                        <p:par>
                          <p:cTn id="23" fill="hold">
                            <p:stCondLst>
                              <p:cond delay="0"/>
                            </p:stCondLst>
                            <p:childTnLst>
                              <p:par>
                                <p:cTn id="24" presetID="2" presetClass="entr" presetSubtype="8" fill="hold" grpId="5" nodeType="afterEffect">
                                  <p:stCondLst>
                                    <p:cond delay="0"/>
                                  </p:stCondLst>
                                  <p:iterate type="lt">
                                    <p:tmAbs val="0"/>
                                  </p:iterate>
                                  <p:childTnLst>
                                    <p:set>
                                      <p:cBhvr>
                                        <p:cTn id="25" fill="hold"/>
                                        <p:tgtEl>
                                          <p:spTgt spid="258"/>
                                        </p:tgtEl>
                                        <p:attrNameLst>
                                          <p:attrName>style.visibility</p:attrName>
                                        </p:attrNameLst>
                                      </p:cBhvr>
                                      <p:to>
                                        <p:strVal val="visible"/>
                                      </p:to>
                                    </p:set>
                                    <p:anim calcmode="lin" valueType="num">
                                      <p:cBhvr>
                                        <p:cTn id="26" dur="1000" fill="hold"/>
                                        <p:tgtEl>
                                          <p:spTgt spid="258"/>
                                        </p:tgtEl>
                                        <p:attrNameLst>
                                          <p:attrName>ppt_x</p:attrName>
                                        </p:attrNameLst>
                                      </p:cBhvr>
                                      <p:tavLst>
                                        <p:tav tm="0">
                                          <p:val>
                                            <p:strVal val="0-#ppt_w/2"/>
                                          </p:val>
                                        </p:tav>
                                        <p:tav tm="100000">
                                          <p:val>
                                            <p:strVal val="#ppt_x"/>
                                          </p:val>
                                        </p:tav>
                                      </p:tavLst>
                                    </p:anim>
                                    <p:anim calcmode="lin" valueType="num">
                                      <p:cBhvr>
                                        <p:cTn id="27" dur="1000" fill="hold"/>
                                        <p:tgtEl>
                                          <p:spTgt spid="25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6" nodeType="clickEffect">
                                  <p:stCondLst>
                                    <p:cond delay="0"/>
                                  </p:stCondLst>
                                  <p:iterate>
                                    <p:tmAbs val="0"/>
                                  </p:iterate>
                                  <p:childTnLst>
                                    <p:set>
                                      <p:cBhvr>
                                        <p:cTn id="31" fill="hold"/>
                                        <p:tgtEl>
                                          <p:spTgt spid="257"/>
                                        </p:tgtEl>
                                        <p:attrNameLst>
                                          <p:attrName>style.visibility</p:attrName>
                                        </p:attrNameLst>
                                      </p:cBhvr>
                                      <p:to>
                                        <p:strVal val="visible"/>
                                      </p:to>
                                    </p:set>
                                  </p:childTnLst>
                                </p:cTn>
                              </p:par>
                            </p:childTnLst>
                          </p:cTn>
                        </p:par>
                        <p:par>
                          <p:cTn id="32" fill="hold">
                            <p:stCondLst>
                              <p:cond delay="0"/>
                            </p:stCondLst>
                            <p:childTnLst>
                              <p:par>
                                <p:cTn id="33" presetID="2" presetClass="entr" presetSubtype="8" fill="hold" grpId="7" nodeType="afterEffect">
                                  <p:stCondLst>
                                    <p:cond delay="0"/>
                                  </p:stCondLst>
                                  <p:iterate type="lt">
                                    <p:tmAbs val="0"/>
                                  </p:iterate>
                                  <p:childTnLst>
                                    <p:set>
                                      <p:cBhvr>
                                        <p:cTn id="34" fill="hold"/>
                                        <p:tgtEl>
                                          <p:spTgt spid="260"/>
                                        </p:tgtEl>
                                        <p:attrNameLst>
                                          <p:attrName>style.visibility</p:attrName>
                                        </p:attrNameLst>
                                      </p:cBhvr>
                                      <p:to>
                                        <p:strVal val="visible"/>
                                      </p:to>
                                    </p:set>
                                    <p:anim calcmode="lin" valueType="num">
                                      <p:cBhvr>
                                        <p:cTn id="35" dur="1000" fill="hold"/>
                                        <p:tgtEl>
                                          <p:spTgt spid="260"/>
                                        </p:tgtEl>
                                        <p:attrNameLst>
                                          <p:attrName>ppt_x</p:attrName>
                                        </p:attrNameLst>
                                      </p:cBhvr>
                                      <p:tavLst>
                                        <p:tav tm="0">
                                          <p:val>
                                            <p:strVal val="0-#ppt_w/2"/>
                                          </p:val>
                                        </p:tav>
                                        <p:tav tm="100000">
                                          <p:val>
                                            <p:strVal val="#ppt_x"/>
                                          </p:val>
                                        </p:tav>
                                      </p:tavLst>
                                    </p:anim>
                                    <p:anim calcmode="lin" valueType="num">
                                      <p:cBhvr>
                                        <p:cTn id="36" dur="1000" fill="hold"/>
                                        <p:tgtEl>
                                          <p:spTgt spid="2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2" animBg="1" advAuto="0"/>
      <p:bldP spid="255" grpId="1" animBg="1" advAuto="0"/>
      <p:bldP spid="256" grpId="3" animBg="1" advAuto="0"/>
      <p:bldP spid="257" grpId="6" animBg="1" advAuto="0"/>
      <p:bldP spid="258" grpId="5" animBg="1" advAuto="0"/>
      <p:bldP spid="259" grpId="4" animBg="1" advAuto="0"/>
      <p:bldP spid="260" grpId="7"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Idegsejt-agy.png" descr="Idegsejt-agy.png">
            <a:hlinkClick r:id="rId2"/>
          </p:cNvPr>
          <p:cNvPicPr>
            <a:picLocks noChangeAspect="1"/>
          </p:cNvPicPr>
          <p:nvPr/>
        </p:nvPicPr>
        <p:blipFill>
          <a:blip r:embed="rId3"/>
          <a:stretch>
            <a:fillRect/>
          </a:stretch>
        </p:blipFill>
        <p:spPr>
          <a:xfrm>
            <a:off x="1028366" y="3848641"/>
            <a:ext cx="6387641" cy="6018718"/>
          </a:xfrm>
          <a:prstGeom prst="rect">
            <a:avLst/>
          </a:prstGeom>
          <a:ln w="12700">
            <a:miter lim="400000"/>
          </a:ln>
        </p:spPr>
      </p:pic>
      <p:sp>
        <p:nvSpPr>
          <p:cNvPr id="263" name="A neurális hálózatok modelljeit az agy neuronhálózatai ihlették"/>
          <p:cNvSpPr txBox="1"/>
          <p:nvPr/>
        </p:nvSpPr>
        <p:spPr>
          <a:xfrm>
            <a:off x="1358604" y="230126"/>
            <a:ext cx="18996915" cy="2431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0"/>
              </a:spcBef>
              <a:defRPr sz="8500" b="1" spc="-170"/>
            </a:lvl1pPr>
          </a:lstStyle>
          <a:p>
            <a:r>
              <a:t>A neurális hálózatok modelljeit az agy neuronhálózatai ihlették</a:t>
            </a:r>
          </a:p>
        </p:txBody>
      </p:sp>
      <p:grpSp>
        <p:nvGrpSpPr>
          <p:cNvPr id="270" name="Group"/>
          <p:cNvGrpSpPr/>
          <p:nvPr/>
        </p:nvGrpSpPr>
        <p:grpSpPr>
          <a:xfrm>
            <a:off x="8184981" y="2309533"/>
            <a:ext cx="9350969" cy="5333335"/>
            <a:chOff x="0" y="0"/>
            <a:chExt cx="9350968" cy="5333333"/>
          </a:xfrm>
        </p:grpSpPr>
        <p:grpSp>
          <p:nvGrpSpPr>
            <p:cNvPr id="268" name="Group"/>
            <p:cNvGrpSpPr/>
            <p:nvPr/>
          </p:nvGrpSpPr>
          <p:grpSpPr>
            <a:xfrm>
              <a:off x="-1" y="-1"/>
              <a:ext cx="9350970" cy="4764455"/>
              <a:chOff x="0" y="0"/>
              <a:chExt cx="9350968" cy="4764454"/>
            </a:xfrm>
          </p:grpSpPr>
          <p:pic>
            <p:nvPicPr>
              <p:cNvPr id="264" name="Neuron3.png" descr="Neuron3.png"/>
              <p:cNvPicPr>
                <a:picLocks noChangeAspect="1"/>
              </p:cNvPicPr>
              <p:nvPr/>
            </p:nvPicPr>
            <p:blipFill>
              <a:blip r:embed="rId4"/>
              <a:stretch>
                <a:fillRect/>
              </a:stretch>
            </p:blipFill>
            <p:spPr>
              <a:xfrm>
                <a:off x="1635173" y="659385"/>
                <a:ext cx="7715796" cy="4090302"/>
              </a:xfrm>
              <a:prstGeom prst="rect">
                <a:avLst/>
              </a:prstGeom>
              <a:ln w="25400" cap="flat">
                <a:solidFill>
                  <a:srgbClr val="000000"/>
                </a:solidFill>
                <a:prstDash val="solid"/>
                <a:miter lim="400000"/>
              </a:ln>
              <a:effectLst/>
            </p:spPr>
          </p:pic>
          <p:sp>
            <p:nvSpPr>
              <p:cNvPr id="265" name="Line"/>
              <p:cNvSpPr/>
              <p:nvPr/>
            </p:nvSpPr>
            <p:spPr>
              <a:xfrm>
                <a:off x="-1" y="10899"/>
                <a:ext cx="1631888" cy="643874"/>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lgn="ctr" defTabSz="2438337">
                  <a:lnSpc>
                    <a:spcPct val="100000"/>
                  </a:lnSpc>
                  <a:spcBef>
                    <a:spcPts val="0"/>
                  </a:spcBef>
                  <a:defRPr sz="2400"/>
                </a:pPr>
                <a:endParaRPr/>
              </a:p>
            </p:txBody>
          </p:sp>
          <p:sp>
            <p:nvSpPr>
              <p:cNvPr id="266" name="Line"/>
              <p:cNvSpPr/>
              <p:nvPr/>
            </p:nvSpPr>
            <p:spPr>
              <a:xfrm>
                <a:off x="39264" y="41115"/>
                <a:ext cx="1572825" cy="472334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lgn="ctr" defTabSz="2438337">
                  <a:lnSpc>
                    <a:spcPct val="100000"/>
                  </a:lnSpc>
                  <a:spcBef>
                    <a:spcPts val="0"/>
                  </a:spcBef>
                  <a:defRPr sz="2400"/>
                </a:pPr>
                <a:endParaRPr/>
              </a:p>
            </p:txBody>
          </p:sp>
          <p:sp>
            <p:nvSpPr>
              <p:cNvPr id="267" name="Line"/>
              <p:cNvSpPr/>
              <p:nvPr/>
            </p:nvSpPr>
            <p:spPr>
              <a:xfrm>
                <a:off x="2761" y="-1"/>
                <a:ext cx="9330983" cy="664354"/>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lgn="ctr" defTabSz="2438337">
                  <a:lnSpc>
                    <a:spcPct val="100000"/>
                  </a:lnSpc>
                  <a:spcBef>
                    <a:spcPts val="0"/>
                  </a:spcBef>
                  <a:defRPr sz="2400"/>
                </a:pPr>
                <a:endParaRPr/>
              </a:p>
            </p:txBody>
          </p:sp>
        </p:grpSp>
        <p:sp>
          <p:nvSpPr>
            <p:cNvPr id="269" name="Neuron"/>
            <p:cNvSpPr txBox="1"/>
            <p:nvPr/>
          </p:nvSpPr>
          <p:spPr>
            <a:xfrm>
              <a:off x="4728119" y="4859622"/>
              <a:ext cx="1149351" cy="4737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1733930">
                <a:lnSpc>
                  <a:spcPct val="100000"/>
                </a:lnSpc>
                <a:spcBef>
                  <a:spcPts val="0"/>
                </a:spcBef>
                <a:defRPr sz="2500">
                  <a:solidFill>
                    <a:srgbClr val="5E5E5E"/>
                  </a:solidFill>
                </a:defRPr>
              </a:lvl1pPr>
            </a:lstStyle>
            <a:p>
              <a:r>
                <a:t>Neuron</a:t>
              </a:r>
            </a:p>
          </p:txBody>
        </p:sp>
      </p:grpSp>
      <p:pic>
        <p:nvPicPr>
          <p:cNvPr id="271" name="300px-Chemical_synapse_schema_cropped.jpg" descr="300px-Chemical_synapse_schema_cropped.jpg"/>
          <p:cNvPicPr>
            <a:picLocks noChangeAspect="1"/>
          </p:cNvPicPr>
          <p:nvPr/>
        </p:nvPicPr>
        <p:blipFill>
          <a:blip r:embed="rId5"/>
          <a:stretch>
            <a:fillRect/>
          </a:stretch>
        </p:blipFill>
        <p:spPr>
          <a:xfrm>
            <a:off x="11530725" y="8117833"/>
            <a:ext cx="3810001" cy="4749801"/>
          </a:xfrm>
          <a:prstGeom prst="rect">
            <a:avLst/>
          </a:prstGeom>
          <a:ln w="12700">
            <a:miter lim="400000"/>
          </a:ln>
        </p:spPr>
      </p:pic>
      <p:sp>
        <p:nvSpPr>
          <p:cNvPr id="272" name="Arrow"/>
          <p:cNvSpPr/>
          <p:nvPr/>
        </p:nvSpPr>
        <p:spPr>
          <a:xfrm>
            <a:off x="8829619" y="11260609"/>
            <a:ext cx="3062060" cy="1270001"/>
          </a:xfrm>
          <a:prstGeom prst="rightArrow">
            <a:avLst>
              <a:gd name="adj1" fmla="val 32000"/>
              <a:gd name="adj2" fmla="val 64000"/>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2" nodeType="clickEffect">
                                  <p:stCondLst>
                                    <p:cond delay="0"/>
                                  </p:stCondLst>
                                  <p:iterate>
                                    <p:tmAbs val="0"/>
                                  </p:iterate>
                                  <p:childTnLst>
                                    <p:set>
                                      <p:cBhvr>
                                        <p:cTn id="10" fill="hold"/>
                                        <p:tgtEl>
                                          <p:spTgt spid="262"/>
                                        </p:tgtEl>
                                        <p:attrNameLst>
                                          <p:attrName>style.visibility</p:attrName>
                                        </p:attrNameLst>
                                      </p:cBhvr>
                                      <p:to>
                                        <p:strVal val="visible"/>
                                      </p:to>
                                    </p:set>
                                    <p:animEffect transition="in" filter="box(out)">
                                      <p:cBhvr>
                                        <p:cTn id="11" dur="1000"/>
                                        <p:tgtEl>
                                          <p:spTgt spid="26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3" nodeType="clickEffect">
                                  <p:stCondLst>
                                    <p:cond delay="0"/>
                                  </p:stCondLst>
                                  <p:iterate>
                                    <p:tmAbs val="0"/>
                                  </p:iterate>
                                  <p:childTnLst>
                                    <p:set>
                                      <p:cBhvr>
                                        <p:cTn id="15" fill="hold"/>
                                        <p:tgtEl>
                                          <p:spTgt spid="270"/>
                                        </p:tgtEl>
                                        <p:attrNameLst>
                                          <p:attrName>style.visibility</p:attrName>
                                        </p:attrNameLst>
                                      </p:cBhvr>
                                      <p:to>
                                        <p:strVal val="visible"/>
                                      </p:to>
                                    </p:set>
                                    <p:anim calcmode="lin" valueType="num">
                                      <p:cBhvr>
                                        <p:cTn id="16" dur="1000" fill="hold"/>
                                        <p:tgtEl>
                                          <p:spTgt spid="270"/>
                                        </p:tgtEl>
                                        <p:attrNameLst>
                                          <p:attrName>ppt_x</p:attrName>
                                        </p:attrNameLst>
                                      </p:cBhvr>
                                      <p:tavLst>
                                        <p:tav tm="0">
                                          <p:val>
                                            <p:strVal val="0-#ppt_w/2"/>
                                          </p:val>
                                        </p:tav>
                                        <p:tav tm="100000">
                                          <p:val>
                                            <p:strVal val="#ppt_x"/>
                                          </p:val>
                                        </p:tav>
                                      </p:tavLst>
                                    </p:anim>
                                    <p:anim calcmode="lin" valueType="num">
                                      <p:cBhvr>
                                        <p:cTn id="17" dur="1000" fill="hold"/>
                                        <p:tgtEl>
                                          <p:spTgt spid="27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4" nodeType="clickEffect">
                                  <p:stCondLst>
                                    <p:cond delay="0"/>
                                  </p:stCondLst>
                                  <p:iterate>
                                    <p:tmAbs val="0"/>
                                  </p:iterate>
                                  <p:childTnLst>
                                    <p:set>
                                      <p:cBhvr>
                                        <p:cTn id="21" fill="hold"/>
                                        <p:tgtEl>
                                          <p:spTgt spid="271"/>
                                        </p:tgtEl>
                                        <p:attrNameLst>
                                          <p:attrName>style.visibility</p:attrName>
                                        </p:attrNameLst>
                                      </p:cBhvr>
                                      <p:to>
                                        <p:strVal val="visible"/>
                                      </p:to>
                                    </p:set>
                                    <p:animEffect transition="in" filter="box(out)">
                                      <p:cBhvr>
                                        <p:cTn id="22" dur="1000"/>
                                        <p:tgtEl>
                                          <p:spTgt spid="271"/>
                                        </p:tgtEl>
                                      </p:cBhvr>
                                    </p:animEffect>
                                  </p:childTnLst>
                                </p:cTn>
                              </p:par>
                            </p:childTnLst>
                          </p:cTn>
                        </p:par>
                        <p:par>
                          <p:cTn id="23" fill="hold">
                            <p:stCondLst>
                              <p:cond delay="1000"/>
                            </p:stCondLst>
                            <p:childTnLst>
                              <p:par>
                                <p:cTn id="24" presetID="2" presetClass="entr" presetSubtype="8" fill="hold" grpId="5" nodeType="afterEffect">
                                  <p:stCondLst>
                                    <p:cond delay="0"/>
                                  </p:stCondLst>
                                  <p:iterate type="lt">
                                    <p:tmAbs val="0"/>
                                  </p:iterate>
                                  <p:childTnLst>
                                    <p:set>
                                      <p:cBhvr>
                                        <p:cTn id="25" fill="hold"/>
                                        <p:tgtEl>
                                          <p:spTgt spid="272"/>
                                        </p:tgtEl>
                                        <p:attrNameLst>
                                          <p:attrName>style.visibility</p:attrName>
                                        </p:attrNameLst>
                                      </p:cBhvr>
                                      <p:to>
                                        <p:strVal val="visible"/>
                                      </p:to>
                                    </p:set>
                                    <p:anim calcmode="lin" valueType="num">
                                      <p:cBhvr>
                                        <p:cTn id="26" dur="1000" fill="hold"/>
                                        <p:tgtEl>
                                          <p:spTgt spid="272"/>
                                        </p:tgtEl>
                                        <p:attrNameLst>
                                          <p:attrName>ppt_x</p:attrName>
                                        </p:attrNameLst>
                                      </p:cBhvr>
                                      <p:tavLst>
                                        <p:tav tm="0">
                                          <p:val>
                                            <p:strVal val="0-#ppt_w/2"/>
                                          </p:val>
                                        </p:tav>
                                        <p:tav tm="100000">
                                          <p:val>
                                            <p:strVal val="#ppt_x"/>
                                          </p:val>
                                        </p:tav>
                                      </p:tavLst>
                                    </p:anim>
                                    <p:anim calcmode="lin" valueType="num">
                                      <p:cBhvr>
                                        <p:cTn id="27" dur="1000" fill="hold"/>
                                        <p:tgtEl>
                                          <p:spTgt spid="2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2" animBg="1" advAuto="0"/>
      <p:bldP spid="263" grpId="1" animBg="1" advAuto="0"/>
      <p:bldP spid="270" grpId="3" animBg="1" advAuto="0"/>
      <p:bldP spid="271" grpId="4" animBg="1" advAuto="0"/>
      <p:bldP spid="272" grpId="5" animBg="1" advAuto="0"/>
    </p:bldLst>
  </p:timing>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1818</Words>
  <Application>Microsoft Macintosh PowerPoint</Application>
  <PresentationFormat>Custom</PresentationFormat>
  <Paragraphs>223</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Helvetica</vt:lpstr>
      <vt:lpstr>Helvetica Neue</vt:lpstr>
      <vt:lpstr>Helvetica Neue Medium</vt:lpstr>
      <vt:lpstr>Times Roman</vt:lpstr>
      <vt:lpstr>20_BasicBlack</vt:lpstr>
      <vt:lpstr>Az emberi agy és a mesterséges intelligencia kapcsolata</vt:lpstr>
      <vt:lpstr>PowerPoint Presentation</vt:lpstr>
      <vt:lpstr>PowerPoint Presentation</vt:lpstr>
      <vt:lpstr>PowerPoint Presentation</vt:lpstr>
      <vt:lpstr>PowerPoint Presentation</vt:lpstr>
      <vt:lpstr>Digitális és analóg rendszerek</vt:lpstr>
      <vt:lpstr>Digitális és analóg rendszerek</vt:lpstr>
      <vt:lpstr>Hibrid (digitális és analóg) rendszerek</vt:lpstr>
      <vt:lpstr>PowerPoint Presentation</vt:lpstr>
      <vt:lpstr>Perceptron Model</vt:lpstr>
      <vt:lpstr>PowerPoint Presentation</vt:lpstr>
      <vt:lpstr>Hasonlóságok az emberi agy biológiai működése és az analóg-digitális rendszerek között</vt:lpstr>
      <vt:lpstr>Az analóg megközelítés előnyei a mesterséges intelligencia fejlődésében </vt:lpstr>
      <vt:lpstr>PowerPoint Presentation</vt:lpstr>
      <vt:lpstr>PowerPoint Presentation</vt:lpstr>
      <vt:lpstr>PowerPoint Presentation</vt:lpstr>
      <vt:lpstr>PowerPoint Presentation</vt:lpstr>
      <vt:lpstr>PowerPoint Presentation</vt:lpstr>
      <vt:lpstr>PowerPoint Presentation</vt:lpstr>
      <vt:lpstr>Az emberi agysejteket használó hibrid rendszerek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PROMPT-H </cp:lastModifiedBy>
  <cp:revision>1</cp:revision>
  <dcterms:modified xsi:type="dcterms:W3CDTF">2025-05-14T10:29:44Z</dcterms:modified>
</cp:coreProperties>
</file>