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43"/>
  </p:notesMasterIdLst>
  <p:sldIdLst>
    <p:sldId id="256" r:id="rId5"/>
    <p:sldId id="259" r:id="rId6"/>
    <p:sldId id="260" r:id="rId7"/>
    <p:sldId id="262" r:id="rId8"/>
    <p:sldId id="300" r:id="rId9"/>
    <p:sldId id="261" r:id="rId10"/>
    <p:sldId id="301" r:id="rId11"/>
    <p:sldId id="303" r:id="rId12"/>
    <p:sldId id="302" r:id="rId13"/>
    <p:sldId id="304" r:id="rId14"/>
    <p:sldId id="308" r:id="rId15"/>
    <p:sldId id="309" r:id="rId16"/>
    <p:sldId id="310" r:id="rId17"/>
    <p:sldId id="305" r:id="rId18"/>
    <p:sldId id="307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265" r:id="rId42"/>
  </p:sldIdLst>
  <p:sldSz cx="9144000" cy="5143500" type="screen16x9"/>
  <p:notesSz cx="6858000" cy="9144000"/>
  <p:embeddedFontLst>
    <p:embeddedFont>
      <p:font typeface="Bebas Neue" panose="020B0604020202020204" charset="0"/>
      <p:regular r:id="rId44"/>
    </p:embeddedFont>
    <p:embeddedFont>
      <p:font typeface="Montserrat" panose="020B0604020202020204" charset="-18"/>
      <p:regular r:id="rId45"/>
      <p:bold r:id="rId46"/>
      <p:italic r:id="rId47"/>
      <p:boldItalic r:id="rId48"/>
    </p:embeddedFont>
    <p:embeddedFont>
      <p:font typeface="Montserrat Black" panose="020B0604020202020204" charset="-18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5F46A3-495F-498C-B0A3-CE4427658CEA}">
  <a:tblStyle styleId="{415F46A3-495F-498C-B0A3-CE4427658C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9A5EFC3-ACFB-410B-A0DE-1B9141EA17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ász József" userId="dcd29b0f-fa1a-4fb0-829f-ff15729f305d" providerId="ADAL" clId="{1CDFADA1-DD4A-455F-B2DF-64EB5F4415F6}"/>
    <pc:docChg chg="custSel modSld">
      <pc:chgData name="Halász József" userId="dcd29b0f-fa1a-4fb0-829f-ff15729f305d" providerId="ADAL" clId="{1CDFADA1-DD4A-455F-B2DF-64EB5F4415F6}" dt="2025-05-15T05:44:34.657" v="83" actId="207"/>
      <pc:docMkLst>
        <pc:docMk/>
      </pc:docMkLst>
      <pc:sldChg chg="modSp">
        <pc:chgData name="Halász József" userId="dcd29b0f-fa1a-4fb0-829f-ff15729f305d" providerId="ADAL" clId="{1CDFADA1-DD4A-455F-B2DF-64EB5F4415F6}" dt="2025-05-15T05:29:15.026" v="1" actId="207"/>
        <pc:sldMkLst>
          <pc:docMk/>
          <pc:sldMk cId="3968063619" sldId="303"/>
        </pc:sldMkLst>
        <pc:spChg chg="mod">
          <ac:chgData name="Halász József" userId="dcd29b0f-fa1a-4fb0-829f-ff15729f305d" providerId="ADAL" clId="{1CDFADA1-DD4A-455F-B2DF-64EB5F4415F6}" dt="2025-05-15T05:29:15.026" v="1" actId="207"/>
          <ac:spMkLst>
            <pc:docMk/>
            <pc:sldMk cId="3968063619" sldId="303"/>
            <ac:spMk id="5" creationId="{672DF570-6A5E-EDB5-DBF0-8A59382DE9C8}"/>
          </ac:spMkLst>
        </pc:spChg>
      </pc:sldChg>
      <pc:sldChg chg="modSp">
        <pc:chgData name="Halász József" userId="dcd29b0f-fa1a-4fb0-829f-ff15729f305d" providerId="ADAL" clId="{1CDFADA1-DD4A-455F-B2DF-64EB5F4415F6}" dt="2025-05-15T05:30:31.169" v="3" actId="207"/>
        <pc:sldMkLst>
          <pc:docMk/>
          <pc:sldMk cId="2169207538" sldId="304"/>
        </pc:sldMkLst>
        <pc:spChg chg="mod">
          <ac:chgData name="Halász József" userId="dcd29b0f-fa1a-4fb0-829f-ff15729f305d" providerId="ADAL" clId="{1CDFADA1-DD4A-455F-B2DF-64EB5F4415F6}" dt="2025-05-15T05:30:31.169" v="3" actId="207"/>
          <ac:spMkLst>
            <pc:docMk/>
            <pc:sldMk cId="2169207538" sldId="304"/>
            <ac:spMk id="2" creationId="{B815BDC8-61A4-909C-DED3-075E0E2AE050}"/>
          </ac:spMkLst>
        </pc:spChg>
        <pc:spChg chg="mod">
          <ac:chgData name="Halász József" userId="dcd29b0f-fa1a-4fb0-829f-ff15729f305d" providerId="ADAL" clId="{1CDFADA1-DD4A-455F-B2DF-64EB5F4415F6}" dt="2025-05-15T05:29:33.660" v="2" actId="207"/>
          <ac:spMkLst>
            <pc:docMk/>
            <pc:sldMk cId="2169207538" sldId="304"/>
            <ac:spMk id="4" creationId="{2423EB12-7B28-07DE-D705-323F6613AD20}"/>
          </ac:spMkLst>
        </pc:spChg>
      </pc:sldChg>
      <pc:sldChg chg="modSp">
        <pc:chgData name="Halász József" userId="dcd29b0f-fa1a-4fb0-829f-ff15729f305d" providerId="ADAL" clId="{1CDFADA1-DD4A-455F-B2DF-64EB5F4415F6}" dt="2025-05-15T05:38:37.690" v="49" actId="207"/>
        <pc:sldMkLst>
          <pc:docMk/>
          <pc:sldMk cId="950179952" sldId="305"/>
        </pc:sldMkLst>
        <pc:spChg chg="mod">
          <ac:chgData name="Halász József" userId="dcd29b0f-fa1a-4fb0-829f-ff15729f305d" providerId="ADAL" clId="{1CDFADA1-DD4A-455F-B2DF-64EB5F4415F6}" dt="2025-05-15T05:38:25.231" v="48" actId="207"/>
          <ac:spMkLst>
            <pc:docMk/>
            <pc:sldMk cId="950179952" sldId="305"/>
            <ac:spMk id="4" creationId="{663C15B1-7E65-6A12-C357-F659BFC1B994}"/>
          </ac:spMkLst>
        </pc:spChg>
        <pc:spChg chg="mod">
          <ac:chgData name="Halász József" userId="dcd29b0f-fa1a-4fb0-829f-ff15729f305d" providerId="ADAL" clId="{1CDFADA1-DD4A-455F-B2DF-64EB5F4415F6}" dt="2025-05-15T05:38:37.690" v="49" actId="207"/>
          <ac:spMkLst>
            <pc:docMk/>
            <pc:sldMk cId="950179952" sldId="305"/>
            <ac:spMk id="5" creationId="{4B2C87A3-7C13-6727-82A1-A9D4D3B5FF02}"/>
          </ac:spMkLst>
        </pc:spChg>
      </pc:sldChg>
      <pc:sldChg chg="modSp">
        <pc:chgData name="Halász József" userId="dcd29b0f-fa1a-4fb0-829f-ff15729f305d" providerId="ADAL" clId="{1CDFADA1-DD4A-455F-B2DF-64EB5F4415F6}" dt="2025-05-15T05:40:23.711" v="51" actId="207"/>
        <pc:sldMkLst>
          <pc:docMk/>
          <pc:sldMk cId="2470858010" sldId="307"/>
        </pc:sldMkLst>
        <pc:spChg chg="mod">
          <ac:chgData name="Halász József" userId="dcd29b0f-fa1a-4fb0-829f-ff15729f305d" providerId="ADAL" clId="{1CDFADA1-DD4A-455F-B2DF-64EB5F4415F6}" dt="2025-05-15T05:40:23.711" v="51" actId="207"/>
          <ac:spMkLst>
            <pc:docMk/>
            <pc:sldMk cId="2470858010" sldId="307"/>
            <ac:spMk id="331" creationId="{3FA5BF38-D642-87F7-FCDC-D7BB21B36105}"/>
          </ac:spMkLst>
        </pc:spChg>
      </pc:sldChg>
      <pc:sldChg chg="modSp">
        <pc:chgData name="Halász József" userId="dcd29b0f-fa1a-4fb0-829f-ff15729f305d" providerId="ADAL" clId="{1CDFADA1-DD4A-455F-B2DF-64EB5F4415F6}" dt="2025-05-15T05:34:50.422" v="37" actId="207"/>
        <pc:sldMkLst>
          <pc:docMk/>
          <pc:sldMk cId="4128167796" sldId="308"/>
        </pc:sldMkLst>
        <pc:spChg chg="mod">
          <ac:chgData name="Halász József" userId="dcd29b0f-fa1a-4fb0-829f-ff15729f305d" providerId="ADAL" clId="{1CDFADA1-DD4A-455F-B2DF-64EB5F4415F6}" dt="2025-05-15T05:34:50.422" v="37" actId="207"/>
          <ac:spMkLst>
            <pc:docMk/>
            <pc:sldMk cId="4128167796" sldId="308"/>
            <ac:spMk id="3" creationId="{6B2288CF-A886-45E9-850F-CED00F0AD905}"/>
          </ac:spMkLst>
        </pc:spChg>
        <pc:spChg chg="mod">
          <ac:chgData name="Halász József" userId="dcd29b0f-fa1a-4fb0-829f-ff15729f305d" providerId="ADAL" clId="{1CDFADA1-DD4A-455F-B2DF-64EB5F4415F6}" dt="2025-05-15T05:30:36.873" v="4" actId="207"/>
          <ac:spMkLst>
            <pc:docMk/>
            <pc:sldMk cId="4128167796" sldId="308"/>
            <ac:spMk id="5" creationId="{BA1AC36C-6192-59B1-6BCE-8F48E495FEFD}"/>
          </ac:spMkLst>
        </pc:spChg>
      </pc:sldChg>
      <pc:sldChg chg="modSp">
        <pc:chgData name="Halász József" userId="dcd29b0f-fa1a-4fb0-829f-ff15729f305d" providerId="ADAL" clId="{1CDFADA1-DD4A-455F-B2DF-64EB5F4415F6}" dt="2025-05-15T05:36:34.831" v="43" actId="207"/>
        <pc:sldMkLst>
          <pc:docMk/>
          <pc:sldMk cId="873029504" sldId="309"/>
        </pc:sldMkLst>
        <pc:spChg chg="mod">
          <ac:chgData name="Halász József" userId="dcd29b0f-fa1a-4fb0-829f-ff15729f305d" providerId="ADAL" clId="{1CDFADA1-DD4A-455F-B2DF-64EB5F4415F6}" dt="2025-05-15T05:35:41.096" v="38" actId="207"/>
          <ac:spMkLst>
            <pc:docMk/>
            <pc:sldMk cId="873029504" sldId="309"/>
            <ac:spMk id="2" creationId="{83AA7F09-FB40-EFDC-F102-D2B68E3D5500}"/>
          </ac:spMkLst>
        </pc:spChg>
        <pc:spChg chg="mod">
          <ac:chgData name="Halász József" userId="dcd29b0f-fa1a-4fb0-829f-ff15729f305d" providerId="ADAL" clId="{1CDFADA1-DD4A-455F-B2DF-64EB5F4415F6}" dt="2025-05-15T05:36:34.831" v="43" actId="207"/>
          <ac:spMkLst>
            <pc:docMk/>
            <pc:sldMk cId="873029504" sldId="309"/>
            <ac:spMk id="3" creationId="{11891988-61EB-3E75-2C53-5FC5A2001FAE}"/>
          </ac:spMkLst>
        </pc:spChg>
      </pc:sldChg>
      <pc:sldChg chg="modSp">
        <pc:chgData name="Halász József" userId="dcd29b0f-fa1a-4fb0-829f-ff15729f305d" providerId="ADAL" clId="{1CDFADA1-DD4A-455F-B2DF-64EB5F4415F6}" dt="2025-05-15T05:37:48.263" v="47" actId="207"/>
        <pc:sldMkLst>
          <pc:docMk/>
          <pc:sldMk cId="1282158479" sldId="310"/>
        </pc:sldMkLst>
        <pc:spChg chg="mod">
          <ac:chgData name="Halász József" userId="dcd29b0f-fa1a-4fb0-829f-ff15729f305d" providerId="ADAL" clId="{1CDFADA1-DD4A-455F-B2DF-64EB5F4415F6}" dt="2025-05-15T05:37:15.063" v="44" actId="207"/>
          <ac:spMkLst>
            <pc:docMk/>
            <pc:sldMk cId="1282158479" sldId="310"/>
            <ac:spMk id="5" creationId="{CB11A4FC-5FCD-BA1B-F0FC-4A99B2AAF9FC}"/>
          </ac:spMkLst>
        </pc:spChg>
        <pc:spChg chg="mod">
          <ac:chgData name="Halász József" userId="dcd29b0f-fa1a-4fb0-829f-ff15729f305d" providerId="ADAL" clId="{1CDFADA1-DD4A-455F-B2DF-64EB5F4415F6}" dt="2025-05-15T05:37:48.263" v="47" actId="207"/>
          <ac:spMkLst>
            <pc:docMk/>
            <pc:sldMk cId="1282158479" sldId="310"/>
            <ac:spMk id="312" creationId="{86D4E07E-AB7E-C21A-A2FC-04E8D8088D26}"/>
          </ac:spMkLst>
        </pc:spChg>
      </pc:sldChg>
      <pc:sldChg chg="modSp">
        <pc:chgData name="Halász József" userId="dcd29b0f-fa1a-4fb0-829f-ff15729f305d" providerId="ADAL" clId="{1CDFADA1-DD4A-455F-B2DF-64EB5F4415F6}" dt="2025-05-15T05:40:57.376" v="53" actId="113"/>
        <pc:sldMkLst>
          <pc:docMk/>
          <pc:sldMk cId="1156589351" sldId="319"/>
        </pc:sldMkLst>
        <pc:spChg chg="mod">
          <ac:chgData name="Halász József" userId="dcd29b0f-fa1a-4fb0-829f-ff15729f305d" providerId="ADAL" clId="{1CDFADA1-DD4A-455F-B2DF-64EB5F4415F6}" dt="2025-05-15T05:40:57.376" v="53" actId="113"/>
          <ac:spMkLst>
            <pc:docMk/>
            <pc:sldMk cId="1156589351" sldId="319"/>
            <ac:spMk id="4" creationId="{8A70DF39-98A3-0B11-E14F-33C64819FF16}"/>
          </ac:spMkLst>
        </pc:spChg>
      </pc:sldChg>
      <pc:sldChg chg="modSp">
        <pc:chgData name="Halász József" userId="dcd29b0f-fa1a-4fb0-829f-ff15729f305d" providerId="ADAL" clId="{1CDFADA1-DD4A-455F-B2DF-64EB5F4415F6}" dt="2025-05-15T05:42:15.667" v="54" actId="207"/>
        <pc:sldMkLst>
          <pc:docMk/>
          <pc:sldMk cId="3459199325" sldId="322"/>
        </pc:sldMkLst>
        <pc:spChg chg="mod">
          <ac:chgData name="Halász József" userId="dcd29b0f-fa1a-4fb0-829f-ff15729f305d" providerId="ADAL" clId="{1CDFADA1-DD4A-455F-B2DF-64EB5F4415F6}" dt="2025-05-15T05:42:15.667" v="54" actId="207"/>
          <ac:spMkLst>
            <pc:docMk/>
            <pc:sldMk cId="3459199325" sldId="322"/>
            <ac:spMk id="3" creationId="{BDD6E055-F644-82D8-B43D-5A7824738C82}"/>
          </ac:spMkLst>
        </pc:spChg>
      </pc:sldChg>
      <pc:sldChg chg="modSp">
        <pc:chgData name="Halász József" userId="dcd29b0f-fa1a-4fb0-829f-ff15729f305d" providerId="ADAL" clId="{1CDFADA1-DD4A-455F-B2DF-64EB5F4415F6}" dt="2025-05-15T05:43:22.210" v="55" actId="207"/>
        <pc:sldMkLst>
          <pc:docMk/>
          <pc:sldMk cId="3071098933" sldId="326"/>
        </pc:sldMkLst>
        <pc:spChg chg="mod">
          <ac:chgData name="Halász József" userId="dcd29b0f-fa1a-4fb0-829f-ff15729f305d" providerId="ADAL" clId="{1CDFADA1-DD4A-455F-B2DF-64EB5F4415F6}" dt="2025-05-15T05:43:22.210" v="55" actId="207"/>
          <ac:spMkLst>
            <pc:docMk/>
            <pc:sldMk cId="3071098933" sldId="326"/>
            <ac:spMk id="2" creationId="{D9BB0971-C3D0-8682-3109-7CB650169578}"/>
          </ac:spMkLst>
        </pc:spChg>
      </pc:sldChg>
      <pc:sldChg chg="modSp">
        <pc:chgData name="Halász József" userId="dcd29b0f-fa1a-4fb0-829f-ff15729f305d" providerId="ADAL" clId="{1CDFADA1-DD4A-455F-B2DF-64EB5F4415F6}" dt="2025-05-15T05:44:34.657" v="83" actId="207"/>
        <pc:sldMkLst>
          <pc:docMk/>
          <pc:sldMk cId="243297165" sldId="327"/>
        </pc:sldMkLst>
        <pc:spChg chg="mod">
          <ac:chgData name="Halász József" userId="dcd29b0f-fa1a-4fb0-829f-ff15729f305d" providerId="ADAL" clId="{1CDFADA1-DD4A-455F-B2DF-64EB5F4415F6}" dt="2025-05-15T05:44:16.613" v="56" actId="207"/>
          <ac:spMkLst>
            <pc:docMk/>
            <pc:sldMk cId="243297165" sldId="327"/>
            <ac:spMk id="19" creationId="{2C1C305E-0B9C-E982-C8D2-633C570042B1}"/>
          </ac:spMkLst>
        </pc:spChg>
        <pc:spChg chg="mod">
          <ac:chgData name="Halász József" userId="dcd29b0f-fa1a-4fb0-829f-ff15729f305d" providerId="ADAL" clId="{1CDFADA1-DD4A-455F-B2DF-64EB5F4415F6}" dt="2025-05-15T05:44:34.657" v="83" actId="207"/>
          <ac:spMkLst>
            <pc:docMk/>
            <pc:sldMk cId="243297165" sldId="327"/>
            <ac:spMk id="20" creationId="{005613E7-6E07-9676-B381-505A4F0AAD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ce04ff6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ce04ff6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F1C94132-953F-9D38-F6D8-9A8D9226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3751836F-152D-BBA5-627A-E2C783EBE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62F7BA8-5EB6-FA3B-AB63-1BA59443C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7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1479FB22-361C-5EE5-BF0B-5D84F270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D925C354-CFF0-DA81-5C3C-8FFC19BB7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1DAF80FE-81E7-5584-460B-467A22281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5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33DBC228-29EA-C429-83D5-929AE2B9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A118DFAC-F971-D8CE-53D6-9BDEB315E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8A1D0153-75AD-B23F-2CEC-AE87C0BE59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44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6289A24-5F35-280D-4CEC-B8BCA683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33C1FE6-B053-B2FE-59EA-95AAAA3CAC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43A510A6-3000-27E1-9185-D01826FC7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6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84E11CB-3716-3DD9-F8AA-0D5C97B2D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E36688EB-3048-35E0-2A48-07B0E38402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D65400C8-C5AF-17C0-A6D3-955A4ECCF3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46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A830254B-88CB-21B1-246F-7D2308B5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479360C2-E9F8-D2B7-2F0D-2D8CC4E1E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02D79B88-8EA6-9A4B-94AB-969C2C9EFB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218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889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C4679BE1-6BFC-504D-A4E5-8E37E544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86D35F92-4089-9F5A-6DEC-3E39359F73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68820A52-DDA7-FD08-7EA2-E788836BA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871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8D4E831F-7B18-E19C-4FE4-1BC53F517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3FD6B019-CA53-8DA0-C744-568F8B630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844E3A04-913D-473B-C5F9-A2B800640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066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D2998949-94CA-0D7D-8EE8-421739E5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F3EA5830-BC10-A067-986E-B95C0F6F6E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FF5FBD-4D5A-518C-5707-4C6A37AFC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2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532085BF-40CD-32BE-0D00-B8792551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732E81EC-5FF4-C229-813A-A0AEAA8F39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89A7EC-52BC-AAC4-CAFB-3BBD7E7CA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349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E93EC97B-AB9E-18A1-20BE-CEB111C9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970201DE-1CCE-F5B4-89A5-BE03F6790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B67FD98C-EF5C-6EBD-6D74-55261D759E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331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181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78CF-3E8C-0984-C3CA-2806A5E6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A10FB3-58BE-FF66-461B-2D149ACD3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24B70CB-1AC3-D340-3EFB-F7F3C5B96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5809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3DAE-04F6-44E9-E9F6-74E9C019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01F2533-C25F-FCF3-B7AF-2B0E8CB2C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4E44102-FD64-7077-9359-F8246FD0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0393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789FE521-A1F7-9D28-40D5-BA53FC94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>
            <a:extLst>
              <a:ext uri="{FF2B5EF4-FFF2-40B4-BE49-F238E27FC236}">
                <a16:creationId xmlns:a16="http://schemas.microsoft.com/office/drawing/2014/main" id="{3FA76C74-4BA4-8D4A-56A6-5CEB4AADC3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>
            <a:extLst>
              <a:ext uri="{FF2B5EF4-FFF2-40B4-BE49-F238E27FC236}">
                <a16:creationId xmlns:a16="http://schemas.microsoft.com/office/drawing/2014/main" id="{A2FEFEB6-504D-8546-C72B-2B0E45140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7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4380977-4844-ADE8-D532-BA81484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B4128876-1BE7-0DE1-2D40-C552A86F60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B4832D6-792D-E18A-E42B-4DADD6645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61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1C16C5D3-BB48-D864-24B7-1CAE3DC7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35804E21-8F72-FAD4-8669-015CC190B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E9F36DFA-E3D9-6A66-61E4-90540A9991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4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4179797F-6D6F-F388-E9B2-2B3BEAA6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B27BE8AC-0886-364E-2FF4-1B0D9FAE8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D7AE9754-3DA7-3A35-2AE3-FBFAF0AEB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5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" name="Google Shape;10;p2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1;p2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" name="Google Shape;13;p2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5100" y="741175"/>
            <a:ext cx="7713900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87913" y="2068675"/>
            <a:ext cx="4367400" cy="3882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9" name="Google Shape;109;p1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2" name="Google Shape;112;p1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73" y="4345076"/>
            <a:ext cx="1392250" cy="6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17" name="Google Shape;117;p1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" name="Google Shape;118;p1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1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0" name="Google Shape;120;p1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409" y="4211041"/>
            <a:ext cx="828475" cy="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0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57" name="Google Shape;157;p20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8" name="Google Shape;158;p20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20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0" name="Google Shape;160;p2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715105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715101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2810550" y="3517100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05999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5"/>
          </p:nvPr>
        </p:nvSpPr>
        <p:spPr>
          <a:xfrm>
            <a:off x="2810549" y="3175100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6"/>
          </p:nvPr>
        </p:nvSpPr>
        <p:spPr>
          <a:xfrm>
            <a:off x="4905993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70" name="Google Shape;170;p2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" name="Google Shape;171;p2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3" name="Google Shape;173;p2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2248975" y="169845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248975" y="2895075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3"/>
          </p:nvPr>
        </p:nvSpPr>
        <p:spPr>
          <a:xfrm>
            <a:off x="2248975" y="409170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4"/>
          </p:nvPr>
        </p:nvSpPr>
        <p:spPr>
          <a:xfrm>
            <a:off x="2248975" y="123975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5"/>
          </p:nvPr>
        </p:nvSpPr>
        <p:spPr>
          <a:xfrm>
            <a:off x="2248975" y="243638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6"/>
          </p:nvPr>
        </p:nvSpPr>
        <p:spPr>
          <a:xfrm>
            <a:off x="2248975" y="363301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grpSp>
          <p:nvGrpSpPr>
            <p:cNvPr id="229" name="Google Shape;229;p25"/>
            <p:cNvGrpSpPr/>
            <p:nvPr/>
          </p:nvGrpSpPr>
          <p:grpSpPr>
            <a:xfrm>
              <a:off x="518450" y="234300"/>
              <a:ext cx="8107100" cy="4674900"/>
              <a:chOff x="518450" y="234300"/>
              <a:chExt cx="8107100" cy="4674900"/>
            </a:xfrm>
          </p:grpSpPr>
          <p:cxnSp>
            <p:nvCxnSpPr>
              <p:cNvPr id="230" name="Google Shape;230;p25"/>
              <p:cNvCxnSpPr/>
              <p:nvPr/>
            </p:nvCxnSpPr>
            <p:spPr>
              <a:xfrm>
                <a:off x="5184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>
                <a:off x="86255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2" name="Google Shape;232;p2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9913">
            <a:off x="7758850" y="303344"/>
            <a:ext cx="1108116" cy="905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6"/>
          <p:cNvGrpSpPr/>
          <p:nvPr/>
        </p:nvGrpSpPr>
        <p:grpSpPr>
          <a:xfrm>
            <a:off x="299250" y="234300"/>
            <a:ext cx="8545500" cy="4674900"/>
            <a:chOff x="299250" y="234300"/>
            <a:chExt cx="8545500" cy="4674900"/>
          </a:xfrm>
        </p:grpSpPr>
        <p:sp>
          <p:nvSpPr>
            <p:cNvPr id="236" name="Google Shape;236;p2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" name="Google Shape;237;p26"/>
            <p:cNvCxnSpPr/>
            <p:nvPr/>
          </p:nvCxnSpPr>
          <p:spPr>
            <a:xfrm>
              <a:off x="299250" y="453313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26"/>
            <p:cNvCxnSpPr/>
            <p:nvPr/>
          </p:nvCxnSpPr>
          <p:spPr>
            <a:xfrm>
              <a:off x="299250" y="4690188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9" name="Google Shape;239;p2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8" name="Google Shape;18;p3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19;p3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" name="Google Shape;21;p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283950" y="2626112"/>
            <a:ext cx="38568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573050" y="1311398"/>
            <a:ext cx="1278600" cy="120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26" name="Google Shape;26;p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" name="Google Shape;27;p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" name="Google Shape;29;p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000075"/>
            <a:ext cx="7704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34" name="Google Shape;34;p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Google Shape;35;p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7" name="Google Shape;37;p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825159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840641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825159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4840626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45" name="Google Shape;45;p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" name="Google Shape;46;p6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6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8" name="Google Shape;48;p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0485" flipH="1">
            <a:off x="8171781" y="4305388"/>
            <a:ext cx="998536" cy="7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53" name="Google Shape;53;p7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" name="Google Shape;54;p7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7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6" name="Google Shape;56;p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20000" y="728420"/>
            <a:ext cx="41601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720000" y="2293180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>
            <a:spLocks noGrp="1"/>
          </p:cNvSpPr>
          <p:nvPr>
            <p:ph type="pic" idx="2"/>
          </p:nvPr>
        </p:nvSpPr>
        <p:spPr>
          <a:xfrm>
            <a:off x="5278000" y="535000"/>
            <a:ext cx="3150900" cy="4073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2" name="Google Shape;62;p8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8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5" name="Google Shape;65;p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9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9" name="Google Shape;69;p9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9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9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2" name="Google Shape;72;p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80" name="Google Shape;80;p1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" name="Google Shape;81;p1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1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3" name="Google Shape;83;p1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392950" y="782475"/>
            <a:ext cx="4358100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392950" y="1897476"/>
            <a:ext cx="4358100" cy="4299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6" r:id="rId13"/>
    <p:sldLayoutId id="2147483667" r:id="rId14"/>
    <p:sldLayoutId id="2147483671" r:id="rId15"/>
    <p:sldLayoutId id="214748367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gital-strategy.ec.europa.eu/en/policies/ai-act-governance-and-enforcement" TargetMode="External"/><Relationship Id="rId4" Type="http://schemas.openxmlformats.org/officeDocument/2006/relationships/hyperlink" Target="https://digital-strategy.ec.europa.eu/en/policies/ai-offic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ctrTitle"/>
          </p:nvPr>
        </p:nvSpPr>
        <p:spPr>
          <a:xfrm>
            <a:off x="-31917" y="533975"/>
            <a:ext cx="9207833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 dirty="0">
                <a:latin typeface="Montserrat Black" panose="00000A00000000000000" pitchFamily="2" charset="-18"/>
              </a:rPr>
              <a:t>A MESTERSÉGES INTELLIGENCIA </a:t>
            </a:r>
            <a:r>
              <a:rPr lang="hu-HU" sz="3100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(MI) </a:t>
            </a:r>
            <a:r>
              <a:rPr lang="hu-HU" sz="3100" dirty="0">
                <a:latin typeface="Montserrat Black" panose="00000A00000000000000" pitchFamily="2" charset="-18"/>
              </a:rPr>
              <a:t>ALKALMAZÁSA A SZAKKÉPZÉSBEN</a:t>
            </a:r>
            <a:endParaRPr sz="3100" dirty="0">
              <a:latin typeface="Montserrat Black" panose="00000A00000000000000" pitchFamily="2" charset="-18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1"/>
          </p:nvPr>
        </p:nvSpPr>
        <p:spPr>
          <a:xfrm>
            <a:off x="1422443" y="1700878"/>
            <a:ext cx="6299110" cy="38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Montserrat" panose="00000500000000000000" pitchFamily="2" charset="-18"/>
              </a:rPr>
              <a:t>Az MI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jogi szabályozási </a:t>
            </a:r>
            <a:r>
              <a:rPr lang="hu-HU" sz="2000" dirty="0">
                <a:latin typeface="Montserrat" panose="00000500000000000000" pitchFamily="2" charset="-18"/>
              </a:rPr>
              <a:t>területeinek áttekintése</a:t>
            </a:r>
            <a:endParaRPr sz="2000" dirty="0">
              <a:latin typeface="Montserrat" panose="00000500000000000000" pitchFamily="2" charset="-18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57" y="2144881"/>
            <a:ext cx="2443682" cy="22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549C57A-C009-6763-F415-895D24A3352B}"/>
              </a:ext>
            </a:extLst>
          </p:cNvPr>
          <p:cNvSpPr txBox="1"/>
          <p:nvPr/>
        </p:nvSpPr>
        <p:spPr>
          <a:xfrm>
            <a:off x="3273798" y="4448775"/>
            <a:ext cx="259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Halász József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A3B36899-3BE6-CD72-3F42-6B48C13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2423EB12-7B28-07DE-D705-323F6613AD20}"/>
              </a:ext>
            </a:extLst>
          </p:cNvPr>
          <p:cNvSpPr txBox="1">
            <a:spLocks/>
          </p:cNvSpPr>
          <p:nvPr/>
        </p:nvSpPr>
        <p:spPr>
          <a:xfrm>
            <a:off x="759914" y="994374"/>
            <a:ext cx="7825820" cy="3779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Tilos minden olyan MI-rendszer használata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amely egyértelműen veszélyezteti az emberek biztonságát, megélhetését és jogait. </a:t>
            </a: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nyolc gyakorlatot tilt, nevezetesen: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Káros mesterséges intelligencián alapuló manipuláció és megtévesztés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sebezhetőségek mesterséges intelligencián alapuló káros kiaknázása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3.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Társadalmi pontozás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4.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Egyedi bűnügyi kockázatértékelés vagy előrejelzés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5.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Az internet vagy a CCTV-anyagok nem célzott lekaparása arcfelismerő adatbázisok létrehozása vagy bővítése céljából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Érzelemfelismerés a munkahelyeken és az oktatási intézményekben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7.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kategorizálás bizonyos védett jellemzők kikövetkeztetése érdekében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8.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Valós idejű távoli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azonosítás bűnüldözési célokra a nyilvánosság számára hozzáférhető helyeken</a:t>
            </a:r>
          </a:p>
          <a:p>
            <a:pPr>
              <a:buFontTx/>
              <a:buNone/>
              <a:defRPr/>
            </a:pPr>
            <a:endParaRPr lang="hu-HU" sz="7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B815BDC8-61A4-909C-DED3-075E0E2AE050}"/>
              </a:ext>
            </a:extLst>
          </p:cNvPr>
          <p:cNvSpPr txBox="1">
            <a:spLocks/>
          </p:cNvSpPr>
          <p:nvPr/>
        </p:nvSpPr>
        <p:spPr>
          <a:xfrm>
            <a:off x="403058" y="494498"/>
            <a:ext cx="8337884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0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0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elfogadhatatlan</a:t>
            </a:r>
            <a:r>
              <a:rPr lang="hu-HU" altLang="hu-HU" sz="2000" b="0" i="1" dirty="0">
                <a:latin typeface="Montserrat Black" panose="00000A00000000000000" pitchFamily="2" charset="-18"/>
              </a:rPr>
              <a:t> kockázat</a:t>
            </a:r>
            <a:endParaRPr lang="hu-HU" sz="20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92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B2288CF-A886-45E9-850F-CED00F0A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19325"/>
            <a:ext cx="7704000" cy="376500"/>
          </a:xfrm>
        </p:spPr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hu-HU" sz="1400" b="1" dirty="0"/>
              <a:t>A mesterséges intelligencia olyan felhasználási esetei, amelyek súlyos kockázatot jelenthetnek </a:t>
            </a:r>
            <a:r>
              <a:rPr lang="hu-HU" sz="1400" b="1" dirty="0">
                <a:solidFill>
                  <a:schemeClr val="bg1">
                    <a:lumMod val="50000"/>
                  </a:schemeClr>
                </a:solidFill>
              </a:rPr>
              <a:t>az egészségre, a biztonságra vagy az alapvető jogokra nézve</a:t>
            </a:r>
            <a:r>
              <a:rPr lang="hu-HU" sz="1400" b="1" dirty="0"/>
              <a:t>, nagy kockázatúnak minősülnek. Ezek a magas kockázatú felhasználási esetek a következők: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A </a:t>
            </a:r>
            <a:r>
              <a:rPr lang="hu-HU" sz="1400" dirty="0">
                <a:solidFill>
                  <a:srgbClr val="FF0000"/>
                </a:solidFill>
              </a:rPr>
              <a:t>kritikus infrastruktúrák </a:t>
            </a:r>
            <a:r>
              <a:rPr lang="hu-HU" sz="1400" dirty="0"/>
              <a:t>(pl. közlekedés) mesterséges intelligenciával kapcsolatos biztonsági elemei, amelyek meghibásodása veszélyeztetheti a polgárok életét és egészségét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Az </a:t>
            </a:r>
            <a:r>
              <a:rPr lang="hu-HU" sz="1400" dirty="0">
                <a:solidFill>
                  <a:srgbClr val="FF0000"/>
                </a:solidFill>
              </a:rPr>
              <a:t>oktatási intézményekben </a:t>
            </a:r>
            <a:r>
              <a:rPr lang="hu-HU" sz="1400" dirty="0"/>
              <a:t>használt mesterségesintelligencia-megoldások, amelyek meghatározhatják </a:t>
            </a:r>
            <a:r>
              <a:rPr lang="hu-HU" sz="1400" dirty="0">
                <a:solidFill>
                  <a:srgbClr val="FF0000"/>
                </a:solidFill>
              </a:rPr>
              <a:t>az oktatáshoz való hozzáférést és a szakmai életpályát</a:t>
            </a:r>
            <a:r>
              <a:rPr lang="hu-HU" sz="1400" dirty="0"/>
              <a:t> (</a:t>
            </a:r>
            <a:r>
              <a:rPr lang="hu-HU" sz="1400" dirty="0">
                <a:solidFill>
                  <a:srgbClr val="FF0000"/>
                </a:solidFill>
              </a:rPr>
              <a:t>pl. vizsga eredmények megállapítása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 termékek mesterséges intelligencián alapuló biztonsági alkatrészei (pl. </a:t>
            </a:r>
            <a:r>
              <a:rPr lang="hu-HU" sz="1400" dirty="0">
                <a:solidFill>
                  <a:srgbClr val="FF0000"/>
                </a:solidFill>
              </a:rPr>
              <a:t>mesterségesintelligencia-alkalmazás robottal segített sebészetben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rgbClr val="FF0000"/>
                </a:solidFill>
              </a:rPr>
              <a:t>    MI-eszközök a foglalkoztatáshoz, a munkavállalók irányításához</a:t>
            </a:r>
            <a:r>
              <a:rPr lang="hu-HU" sz="1400" dirty="0"/>
              <a:t> és az önfoglalkoztatáshoz való hozzáféréshez (pl. önéletrajz-válogató szoftver a munkaerő-felvételhez)</a:t>
            </a:r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BA1AC36C-6192-59B1-6BCE-8F48E495FEFD}"/>
              </a:ext>
            </a:extLst>
          </p:cNvPr>
          <p:cNvSpPr txBox="1">
            <a:spLocks/>
          </p:cNvSpPr>
          <p:nvPr/>
        </p:nvSpPr>
        <p:spPr>
          <a:xfrm>
            <a:off x="549397" y="329270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81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C257-7EBF-9F27-B65B-1C7B1031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11891988-61EB-3E75-2C53-5FC5A200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255394"/>
            <a:ext cx="7704000" cy="339867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u-HU" sz="1400" dirty="0"/>
              <a:t>Bizonyos mesterségesintelligencia-használati esetek, amelyeket az alapvető magán- és közszolgáltatásokhoz való hozzáférés biztosítására használnak (pl. hitelpontozás, amely megfosztja a polgárokat a hitelszerzés lehetőségétől)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Távoli </a:t>
            </a:r>
            <a:r>
              <a:rPr lang="hu-HU" sz="1400" dirty="0" err="1"/>
              <a:t>biometrikus</a:t>
            </a:r>
            <a:r>
              <a:rPr lang="hu-HU" sz="1400" dirty="0"/>
              <a:t> azonosításra, érzelemfelismerésre és </a:t>
            </a:r>
            <a:r>
              <a:rPr lang="hu-HU" sz="1400" dirty="0" err="1">
                <a:solidFill>
                  <a:srgbClr val="FF0000"/>
                </a:solidFill>
              </a:rPr>
              <a:t>biometrikus</a:t>
            </a:r>
            <a:r>
              <a:rPr lang="hu-HU" sz="1400" dirty="0">
                <a:solidFill>
                  <a:srgbClr val="FF0000"/>
                </a:solidFill>
              </a:rPr>
              <a:t> kategorizálásra</a:t>
            </a:r>
            <a:r>
              <a:rPr lang="hu-HU" sz="1400" dirty="0"/>
              <a:t> használt MI-rendszerek (pl. a bolti tolvaj visszamenőleges azonosítására szolgáló MI-rendszer)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MI-használati esetek a bűnüldözésben</a:t>
            </a:r>
            <a:r>
              <a:rPr lang="hu-HU" sz="1400" dirty="0"/>
              <a:t>, amelyek sérthetik az emberek alapvető jogait (pl. a bizonyítékok megbízhatóságának értékelése)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MI-használati esetek a </a:t>
            </a:r>
            <a:r>
              <a:rPr lang="hu-HU" sz="1400" dirty="0">
                <a:solidFill>
                  <a:srgbClr val="FF0000"/>
                </a:solidFill>
              </a:rPr>
              <a:t>migráció, a menekültügy </a:t>
            </a:r>
            <a:r>
              <a:rPr lang="hu-HU" sz="1400" dirty="0"/>
              <a:t>és a határellenőrzés kezelése terén (pl. a vízumkérelmek automatizált vizsgálata)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Az igazságszolgáltatásban</a:t>
            </a:r>
            <a:r>
              <a:rPr lang="hu-HU" sz="1400" dirty="0"/>
              <a:t> és a demokratikus folyamatokban használt mesterségesintelligencia-megoldások (pl. </a:t>
            </a:r>
            <a:r>
              <a:rPr lang="hu-HU" sz="1400" dirty="0">
                <a:solidFill>
                  <a:srgbClr val="FF0000"/>
                </a:solidFill>
              </a:rPr>
              <a:t>a bírósági ítéletek</a:t>
            </a:r>
            <a:r>
              <a:rPr lang="hu-HU" sz="1400" dirty="0"/>
              <a:t> előkészítésére szolgáló mesterségesintelligencia-megoldások)</a:t>
            </a: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83AA7F09-FB40-EFDC-F102-D2B68E3D5500}"/>
              </a:ext>
            </a:extLst>
          </p:cNvPr>
          <p:cNvSpPr txBox="1">
            <a:spLocks/>
          </p:cNvSpPr>
          <p:nvPr/>
        </p:nvSpPr>
        <p:spPr>
          <a:xfrm>
            <a:off x="467582" y="488481"/>
            <a:ext cx="8208835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0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15A51EA4-4EDA-7886-78AB-DEE8A52E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>
            <a:extLst>
              <a:ext uri="{FF2B5EF4-FFF2-40B4-BE49-F238E27FC236}">
                <a16:creationId xmlns:a16="http://schemas.microsoft.com/office/drawing/2014/main" id="{86D4E07E-AB7E-C21A-A2FC-04E8D8088D2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27053" y="1051106"/>
            <a:ext cx="7620181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600"/>
              </a:spcAft>
              <a:buFontTx/>
              <a:buNone/>
              <a:defRPr/>
            </a:pPr>
            <a:r>
              <a:rPr lang="hu-HU" sz="1400" b="1" dirty="0"/>
              <a:t>A nagy kockázatú MI-rendszerekre </a:t>
            </a:r>
            <a:r>
              <a:rPr lang="hu-HU" sz="1400" b="1" dirty="0">
                <a:solidFill>
                  <a:srgbClr val="FF0000"/>
                </a:solidFill>
              </a:rPr>
              <a:t>szigorú kötelezettségek vonatkoznak </a:t>
            </a:r>
            <a:r>
              <a:rPr lang="hu-HU" sz="1400" b="1" dirty="0"/>
              <a:t>forgalomba hozataluk előtt: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megfelelő kockázatértékelési és -csökkentési rendszerek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 rendszert tápláló adatkészletek magas minősége a diszkriminatív eredmények kockázatának minimalizálása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a tevékenységek naplózása </a:t>
            </a:r>
            <a:r>
              <a:rPr lang="hu-HU" sz="1400" dirty="0"/>
              <a:t>az eredmények </a:t>
            </a:r>
            <a:r>
              <a:rPr lang="hu-HU" sz="1400" dirty="0" err="1"/>
              <a:t>nyomonkövethetőségének</a:t>
            </a:r>
            <a:r>
              <a:rPr lang="hu-HU" sz="1400" dirty="0"/>
              <a:t> biztosítása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részletes dokumentáció, amely minden szükséges információt tartalmaz a rendszerről és annak céljáról ahhoz, hogy a hatóságok értékelhessék annak megfelelőségét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az alkalmazó egyértelmű és megfelelő tájékoztatása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megfelelő emberi felügyeleti intézkedések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nagyfokú robusztusság, </a:t>
            </a:r>
            <a:r>
              <a:rPr lang="hu-HU" sz="1400" dirty="0" err="1"/>
              <a:t>kiberbiztonság</a:t>
            </a:r>
            <a:r>
              <a:rPr lang="hu-HU" sz="1400" dirty="0"/>
              <a:t> és pontosság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B11A4FC-5FCD-BA1B-F0FC-4A99B2AAF9FC}"/>
              </a:ext>
            </a:extLst>
          </p:cNvPr>
          <p:cNvSpPr txBox="1">
            <a:spLocks/>
          </p:cNvSpPr>
          <p:nvPr/>
        </p:nvSpPr>
        <p:spPr>
          <a:xfrm>
            <a:off x="549397" y="443261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821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889A26A0-3D37-A81D-5467-49C07A87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09AC90E8-821F-6D8B-E67F-CE31F4E48A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750560" y="1916769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>
            <a:extLst>
              <a:ext uri="{FF2B5EF4-FFF2-40B4-BE49-F238E27FC236}">
                <a16:creationId xmlns:a16="http://schemas.microsoft.com/office/drawing/2014/main" id="{1FA663AD-BF2F-86FB-C955-FBFA675419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89052" y="3356580"/>
            <a:ext cx="5804034" cy="1390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defRPr/>
            </a:pPr>
            <a:r>
              <a:rPr lang="hu-HU" sz="1600" b="0" dirty="0"/>
              <a:t>      Az MI-rendszerek, például a chatbotok használatakor fel kell hívni a figyelmet arra, hogy </a:t>
            </a:r>
            <a:r>
              <a:rPr lang="hu-HU" sz="1600" dirty="0"/>
              <a:t>kapcsolatba lépnek egy géppel</a:t>
            </a:r>
            <a:r>
              <a:rPr lang="hu-HU" sz="1600" b="0" dirty="0"/>
              <a:t>, hogy megalapozott döntést hozhassanak.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387320F9-FD7D-54B2-8F4E-7209F6DB9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08018" flipH="1">
            <a:off x="1369523" y="2241546"/>
            <a:ext cx="1537454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663C15B1-7E65-6A12-C357-F659BFC1B994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2C87A3-7C13-6727-82A1-A9D4D3B5FF02}"/>
              </a:ext>
            </a:extLst>
          </p:cNvPr>
          <p:cNvSpPr txBox="1"/>
          <p:nvPr/>
        </p:nvSpPr>
        <p:spPr>
          <a:xfrm>
            <a:off x="3013424" y="1823563"/>
            <a:ext cx="53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mesterséges intelligenciáról szóló jogszabály konkrét közzétételi kötelezettségeket vezet be annak biztosítása érdekében, hogy </a:t>
            </a: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az emberek szükség esetén tájékoztatást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kapjanak a bizalom megőrzéséhez. </a:t>
            </a:r>
          </a:p>
          <a:p>
            <a:pPr algn="ctr"/>
            <a:endParaRPr lang="hu-HU" sz="1600" dirty="0"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0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B51DDCBF-7140-470C-BD54-FF1CD68B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32EF269B-1264-CE8D-BEC4-6C1C69618C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582214" y="3693933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>
            <a:extLst>
              <a:ext uri="{FF2B5EF4-FFF2-40B4-BE49-F238E27FC236}">
                <a16:creationId xmlns:a16="http://schemas.microsoft.com/office/drawing/2014/main" id="{3FA5BF38-D642-87F7-FCDC-D7BB21B3610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4787" y="4115692"/>
            <a:ext cx="6014421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hu-HU" sz="1600" b="0" dirty="0"/>
              <a:t>Ezenkívül bizonyos, mesterséges intelligencián alapuló tartalmakat – nevezetesen a </a:t>
            </a:r>
            <a:r>
              <a:rPr lang="hu-HU" sz="1600" dirty="0" err="1">
                <a:solidFill>
                  <a:srgbClr val="FF0000"/>
                </a:solidFill>
              </a:rPr>
              <a:t>deepfake-eket</a:t>
            </a:r>
            <a:r>
              <a:rPr lang="hu-HU" sz="1600" b="0" dirty="0"/>
              <a:t> és a nyilvánosság közérdekű kérdésekről való tájékoztatása céljából közzétett szövegeket –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egyértelműen és </a:t>
            </a:r>
            <a:r>
              <a:rPr lang="hu-HU" sz="1600" dirty="0">
                <a:solidFill>
                  <a:srgbClr val="FF0000"/>
                </a:solidFill>
              </a:rPr>
              <a:t>láthatóan fel kell címkézni</a:t>
            </a:r>
            <a:r>
              <a:rPr lang="hu-HU" sz="1600" b="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32" name="Google Shape;332;p36">
            <a:extLst>
              <a:ext uri="{FF2B5EF4-FFF2-40B4-BE49-F238E27FC236}">
                <a16:creationId xmlns:a16="http://schemas.microsoft.com/office/drawing/2014/main" id="{E89126FA-3866-7F8B-EB63-DE1E5331046E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983419" y="1244935"/>
            <a:ext cx="7177155" cy="1717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hu-HU" b="0" dirty="0"/>
              <a:t>Emellett a generatív mesterséges intelligencia szolgáltatóinak biztosítaniuk kell, hogy a </a:t>
            </a:r>
            <a:r>
              <a:rPr lang="hu-HU" dirty="0"/>
              <a:t>mesterséges intelligencia által generált tartalom azonosítható legyen</a:t>
            </a:r>
            <a:r>
              <a:rPr lang="hu-HU" b="0" dirty="0"/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9E42CEFE-452C-1DE3-7E40-B0C81A2A23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7567">
            <a:off x="693304" y="397426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>
            <a:extLst>
              <a:ext uri="{FF2B5EF4-FFF2-40B4-BE49-F238E27FC236}">
                <a16:creationId xmlns:a16="http://schemas.microsoft.com/office/drawing/2014/main" id="{50EF3C8C-DEF5-C64C-A1DC-89899CF555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2022" flipH="1">
            <a:off x="7000807" y="3956535"/>
            <a:ext cx="1451188" cy="1262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1;p34">
            <a:extLst>
              <a:ext uri="{FF2B5EF4-FFF2-40B4-BE49-F238E27FC236}">
                <a16:creationId xmlns:a16="http://schemas.microsoft.com/office/drawing/2014/main" id="{05364371-EC46-D1B4-6DEB-19CFAFB0547E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08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build="p"/>
      <p:bldP spid="3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CCFC5919-D3E1-0ED3-5426-4226BE1C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7FC419-A0A5-9E91-5A09-19C5E8EF0D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167C93B-DFD2-380D-DB3B-2B8D4A7FEE62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A70DF39-98A3-0B11-E14F-33C64819FF16}"/>
              </a:ext>
            </a:extLst>
          </p:cNvPr>
          <p:cNvSpPr txBox="1"/>
          <p:nvPr/>
        </p:nvSpPr>
        <p:spPr>
          <a:xfrm>
            <a:off x="1422131" y="1624454"/>
            <a:ext cx="62997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nem vezet be olyan szabályokat</a:t>
            </a:r>
            <a:r>
              <a:rPr lang="hu-HU" sz="1400" dirty="0">
                <a:solidFill>
                  <a:srgbClr val="FF0000"/>
                </a:solidFill>
                <a:latin typeface="Montserrat" panose="00000500000000000000" pitchFamily="2" charset="-18"/>
              </a:rPr>
              <a:t> a mesterséges intelligenciára vonatkozóan, amelyek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minimálisnak minősülnek vagy nem jelentenek kockázatot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  <a:r>
              <a:rPr lang="hu-HU" sz="1400" b="1" dirty="0">
                <a:solidFill>
                  <a:schemeClr val="tx1"/>
                </a:solidFill>
                <a:latin typeface="Montserrat" panose="00000500000000000000" pitchFamily="2" charset="-18"/>
              </a:rPr>
              <a:t>Az EU-ban jelenleg használt MI-rendszerek túlnyomó többsége ebbe a kategóriába tartozik.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 Ez magában foglalja az olyan alkalmazásokat, mint az AI-kompatibilis videojátékok vagy a spamszűrők.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B3A05C4-B38B-20C6-65A3-11F7F0CCFFE2}"/>
              </a:ext>
            </a:extLst>
          </p:cNvPr>
          <p:cNvSpPr txBox="1"/>
          <p:nvPr/>
        </p:nvSpPr>
        <p:spPr>
          <a:xfrm>
            <a:off x="1112074" y="3321404"/>
            <a:ext cx="6919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dirty="0">
                <a:solidFill>
                  <a:schemeClr val="tx1"/>
                </a:solidFill>
                <a:latin typeface="Montserrat Black" panose="00000A00000000000000" pitchFamily="2" charset="-18"/>
              </a:rPr>
              <a:t>Hogyan működik mindez a gyakorlatban a nagy kockázatú MI-rendszerek szolgáltatói esetében?</a:t>
            </a:r>
          </a:p>
        </p:txBody>
      </p:sp>
    </p:spTree>
    <p:extLst>
      <p:ext uri="{BB962C8B-B14F-4D97-AF65-F5344CB8AC3E}">
        <p14:creationId xmlns:p14="http://schemas.microsoft.com/office/powerpoint/2010/main" val="11565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BA6F72A6-68CE-93B7-CF69-0BEF758B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8D0C03-8345-C9D7-ED10-42D76F2E72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875E824-B4C1-2360-1AE9-3314342395BF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8CF696D-EBF6-9EF7-2380-8BCDE4FC0D83}"/>
              </a:ext>
            </a:extLst>
          </p:cNvPr>
          <p:cNvSpPr txBox="1"/>
          <p:nvPr/>
        </p:nvSpPr>
        <p:spPr>
          <a:xfrm>
            <a:off x="1251642" y="1337913"/>
            <a:ext cx="6640715" cy="333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Irányítás és végrehajtás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</a:t>
            </a:r>
            <a:r>
              <a:rPr lang="hu-HU" b="1" dirty="0">
                <a:solidFill>
                  <a:schemeClr val="tx1"/>
                </a:solidFill>
                <a:latin typeface="Montserrat" panose="00000500000000000000" pitchFamily="2" charset="-18"/>
              </a:rPr>
              <a:t> 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végrehajtásáért, felügyeletéért és érvényesítéséért az Európai Mesterséges Intelligenciával Foglalkozó Hivatal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és a tagállamok hatóságai felelősek.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intelligenciával foglalkozó testület, a tudományos testület és a tanácsadó fórum irányítja és tanácsokkal látja el a mesterséges intelligenciáról szóló jogszabály irányítását.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További információk a 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irányításáról és végrehajtásáról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970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55076854-1821-99A4-87EF-B28AE4E5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69B4D362-4CCF-64F1-122A-E5B6C9A6E4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4FF1D27D-054D-31AA-230E-0BA45A8B9F0D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87C092-415E-04E7-52DC-A51099395A93}"/>
              </a:ext>
            </a:extLst>
          </p:cNvPr>
          <p:cNvSpPr txBox="1"/>
          <p:nvPr/>
        </p:nvSpPr>
        <p:spPr>
          <a:xfrm>
            <a:off x="1251641" y="878478"/>
            <a:ext cx="6640715" cy="436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Következő lépések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2024. augusztus 1-jén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 lépett hatályba, és két évvel később,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2026. augusztus 2-án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lesz teljes mértékben alkalmazandó, néhány kivételtől eltekintve: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február 2-tól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alkalmazandó tilalmak és a mesterséges intelligenciával kapcsolatos jártasságra vonatkozó kötelezettségek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az általános célú MI-modellekre vonatkozó irányítási szabályok és kötelezettségek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augusztus 2-á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n válnak alkalmazandóvá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szabályozott termékekbe beágyazott nagy kockázatú MI-rendszerekre vonatkozó szabályok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2027. augusztus 2-ig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meghosszabbított átmeneti időszakkal rendelkeznek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83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EDB00D1-9AC8-1D92-6E99-857C70811404}"/>
              </a:ext>
            </a:extLst>
          </p:cNvPr>
          <p:cNvSpPr txBox="1"/>
          <p:nvPr/>
        </p:nvSpPr>
        <p:spPr>
          <a:xfrm>
            <a:off x="1236844" y="1109787"/>
            <a:ext cx="667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 Rendelet terjedelme: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144. oldal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FBC8B5-87B2-E142-1274-4CC4AAE6CF9D}"/>
              </a:ext>
            </a:extLst>
          </p:cNvPr>
          <p:cNvSpPr txBox="1"/>
          <p:nvPr/>
        </p:nvSpPr>
        <p:spPr>
          <a:xfrm>
            <a:off x="683394" y="1571476"/>
            <a:ext cx="76930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400" b="1" dirty="0">
                <a:solidFill>
                  <a:schemeClr val="tx1"/>
                </a:solidFill>
                <a:latin typeface="Montserrat" panose="00000500000000000000" pitchFamily="2" charset="-18"/>
              </a:rPr>
              <a:t>Összefoglalva: 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leírja az </a:t>
            </a:r>
          </a:p>
          <a:p>
            <a:pPr marL="0" indent="0" algn="ctr">
              <a:buFontTx/>
              <a:buNone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MI-rendszerek működési logikáját.</a:t>
            </a:r>
          </a:p>
          <a:p>
            <a:pPr algn="ctr"/>
            <a:endParaRPr lang="hu-H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0" y="2571750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EA6849-1FA5-8367-78CD-EED9C9D5E202}"/>
              </a:ext>
            </a:extLst>
          </p:cNvPr>
          <p:cNvSpPr txBox="1"/>
          <p:nvPr/>
        </p:nvSpPr>
        <p:spPr>
          <a:xfrm>
            <a:off x="1080840" y="3869354"/>
            <a:ext cx="6982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alapvető logikája, hogy az MI-rendszerek funkciója szerint </a:t>
            </a:r>
            <a:r>
              <a:rPr lang="hu-HU" alt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besorolja és osztályozza az egyes rendszereket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technológiai képesség társadalmi hatása alapján.</a:t>
            </a:r>
          </a:p>
          <a:p>
            <a:endParaRPr lang="hu-HU" sz="1600" dirty="0"/>
          </a:p>
        </p:txBody>
      </p:sp>
      <p:pic>
        <p:nvPicPr>
          <p:cNvPr id="9" name="Ábra 8" descr="Kérdőjel körvonalas">
            <a:extLst>
              <a:ext uri="{FF2B5EF4-FFF2-40B4-BE49-F238E27FC236}">
                <a16:creationId xmlns:a16="http://schemas.microsoft.com/office/drawing/2014/main" id="{662958B8-49A0-A469-88C4-1FFAF168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9638" y="2669025"/>
            <a:ext cx="914400" cy="914400"/>
          </a:xfrm>
          <a:prstGeom prst="rect">
            <a:avLst/>
          </a:prstGeom>
        </p:spPr>
      </p:pic>
      <p:pic>
        <p:nvPicPr>
          <p:cNvPr id="10" name="Ábra 9" descr="Kérdőjel körvonalas">
            <a:extLst>
              <a:ext uri="{FF2B5EF4-FFF2-40B4-BE49-F238E27FC236}">
                <a16:creationId xmlns:a16="http://schemas.microsoft.com/office/drawing/2014/main" id="{2164E7E5-D7C3-15BB-23DF-3A7618D4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644" y="2681322"/>
            <a:ext cx="914400" cy="9144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0" y="3139093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MI-rendszerek alapvető jellemzői közé tartozik a következtetés képessége.” </a:t>
            </a:r>
          </a:p>
        </p:txBody>
      </p:sp>
    </p:spTree>
    <p:extLst>
      <p:ext uri="{BB962C8B-B14F-4D97-AF65-F5344CB8AC3E}">
        <p14:creationId xmlns:p14="http://schemas.microsoft.com/office/powerpoint/2010/main" val="3459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954972-E007-60B1-335D-9F969F6C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-10969" r="10969"/>
          <a:stretch/>
        </p:blipFill>
        <p:spPr>
          <a:xfrm>
            <a:off x="-127000" y="207426"/>
            <a:ext cx="5213350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0" name="Google Shape;290;p33"/>
          <p:cNvSpPr txBox="1">
            <a:spLocks noGrp="1"/>
          </p:cNvSpPr>
          <p:nvPr>
            <p:ph type="title"/>
          </p:nvPr>
        </p:nvSpPr>
        <p:spPr>
          <a:xfrm>
            <a:off x="2367815" y="109522"/>
            <a:ext cx="6284529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800" b="0" dirty="0">
                <a:latin typeface="Montserrat Black" panose="00000A00000000000000" pitchFamily="2" charset="-18"/>
              </a:rPr>
              <a:t>Az oktatói továbbképzés során megszerezhető kompetenciák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4750796" y="1921426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Tx/>
              <a:buNone/>
              <a:defRPr/>
            </a:pPr>
            <a:r>
              <a:rPr lang="hu-HU" sz="1600" dirty="0"/>
              <a:t>Az 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</a:rPr>
              <a:t>oktatói továbbképzést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1600" dirty="0"/>
              <a:t>sikeresen teljesítő résztvevő képes: </a:t>
            </a:r>
          </a:p>
          <a:p>
            <a:pPr marL="0" indent="0">
              <a:buFontTx/>
              <a:buNone/>
              <a:defRPr/>
            </a:pPr>
            <a:endParaRPr lang="hu-HU" sz="1600" dirty="0"/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1) az MI terület jogi, EU szintű </a:t>
            </a:r>
            <a:r>
              <a:rPr lang="hu-HU" sz="1600" b="1" dirty="0"/>
              <a:t>szabályozásának áttekintésére</a:t>
            </a:r>
            <a:r>
              <a:rPr lang="hu-HU" sz="1600" dirty="0"/>
              <a:t>,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2) a szabályozás </a:t>
            </a:r>
            <a:r>
              <a:rPr lang="hu-HU" sz="1600" b="1" dirty="0"/>
              <a:t>tantárgyi adaptációjára</a:t>
            </a:r>
            <a:r>
              <a:rPr lang="hu-HU" sz="1600" dirty="0"/>
              <a:t>.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C93D-1D73-43F9-1F7B-7489C229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973CFCD-A527-7FA0-5387-754B5A7C6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Kivétel szabályok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FEA0B15-D522-A13E-4F00-9263F1B08EB8}"/>
              </a:ext>
            </a:extLst>
          </p:cNvPr>
          <p:cNvSpPr txBox="1"/>
          <p:nvPr/>
        </p:nvSpPr>
        <p:spPr>
          <a:xfrm>
            <a:off x="878306" y="1215666"/>
            <a:ext cx="73873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„MI-rendszerek, amelyeket módosítással vagy módosítás nélkül katonai, védelmi vagy nemzetbiztonsági célokra használnak,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nem tartozhatnak e rendelet hatálya alá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függetlenül az említett tevékenységeket végző szervezet típusától”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386408-6CF0-6D17-C2A7-569334846077}"/>
              </a:ext>
            </a:extLst>
          </p:cNvPr>
          <p:cNvSpPr txBox="1"/>
          <p:nvPr/>
        </p:nvSpPr>
        <p:spPr>
          <a:xfrm>
            <a:off x="1703672" y="3093103"/>
            <a:ext cx="5736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„…ki kell zárni a hatálya alól a kifejezetten és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kizárólag tudományos kutatás-fejlesztés céljából </a:t>
            </a: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kifejlesztett és üzembe helyezett MI-rendszereket.”</a:t>
            </a:r>
          </a:p>
        </p:txBody>
      </p:sp>
    </p:spTree>
    <p:extLst>
      <p:ext uri="{BB962C8B-B14F-4D97-AF65-F5344CB8AC3E}">
        <p14:creationId xmlns:p14="http://schemas.microsoft.com/office/powerpoint/2010/main" val="16770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61A58A66-79C3-2F35-B06E-AA77CBE29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id="{C04DC381-A893-55D5-2C16-7BE2E18BEBE8}"/>
              </a:ext>
            </a:extLst>
          </p:cNvPr>
          <p:cNvSpPr txBox="1"/>
          <p:nvPr/>
        </p:nvSpPr>
        <p:spPr>
          <a:xfrm>
            <a:off x="285459" y="3788691"/>
            <a:ext cx="62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Az alábbiakban cél az </a:t>
            </a:r>
            <a:r>
              <a:rPr 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oktatási kontextusban értelmezhető rendelkezések összefoglalása</a:t>
            </a:r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  <a:p>
            <a:pPr algn="ctr"/>
            <a:endParaRPr lang="hu-HU" sz="18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CAFEE14-423E-9C84-89CC-4CA60CF10890}"/>
              </a:ext>
            </a:extLst>
          </p:cNvPr>
          <p:cNvSpPr txBox="1"/>
          <p:nvPr/>
        </p:nvSpPr>
        <p:spPr>
          <a:xfrm>
            <a:off x="452387" y="1838893"/>
            <a:ext cx="5149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szektorokon átívelő jogszabály, de oktatási alkalmazásra is lehet következtetni, ezért is hasznos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feldolgozni és ismerni a jogszabályt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931075FD-E6CB-17D3-3C9F-25EB26207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59134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Szakmai cél a Rendelet alapján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B237B64-A6BD-F7BA-620D-D9C488FB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7778"/>
          <a:stretch/>
        </p:blipFill>
        <p:spPr>
          <a:xfrm>
            <a:off x="5049317" y="684800"/>
            <a:ext cx="3530199" cy="4229100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141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7840D0A0-4832-5035-3CEF-8C980E12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737AA117-FDC8-AB52-057D-C9789461EB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EDD3960-24B9-8860-0783-2DE5FFEA5BBB}"/>
              </a:ext>
            </a:extLst>
          </p:cNvPr>
          <p:cNvSpPr txBox="1"/>
          <p:nvPr/>
        </p:nvSpPr>
        <p:spPr>
          <a:xfrm>
            <a:off x="845516" y="1684791"/>
            <a:ext cx="7578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MI-fejlesztőkre fogalmaz meg tiltásokat a jogszabály:</a:t>
            </a:r>
          </a:p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„Az MI-n alapuló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manipulatív technikák felhasználhatók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arra, hogy nem kívánt magatartásformákra vegyék rá az embereket, vagy megtévesszék őket…”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1EDAAF34-BADF-E7D8-D962-E66E7CD4F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</a:t>
            </a:r>
            <a:endParaRPr sz="14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03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1141E154-E2D7-7A24-F321-0F338EE2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35FC9184-0B75-9E0E-3488-3F68799538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D13DC3B-D785-800F-084F-413FB21A6CA4}"/>
              </a:ext>
            </a:extLst>
          </p:cNvPr>
          <p:cNvSpPr txBox="1"/>
          <p:nvPr/>
        </p:nvSpPr>
        <p:spPr>
          <a:xfrm>
            <a:off x="1492707" y="1212535"/>
            <a:ext cx="709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Oktatáshoz kapcsolódó tiltás az MI-rendszerek fejlesztőire vonatkozóan:</a:t>
            </a:r>
          </a:p>
          <a:p>
            <a:pPr marL="0" indent="0">
              <a:buFontTx/>
              <a:buNone/>
            </a:pPr>
            <a:r>
              <a:rPr lang="hu-HU" altLang="hu-HU" sz="1800" b="1" dirty="0"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„…a rendszerek bizonyos természetes személyekkel szemben hátrányos vagy kedvezőtlen bánásmódhoz vezethetnek.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C55939B1-C501-A087-3911-CF6B7AF044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 – oktatási kontextusban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9BB0971-C3D0-8682-3109-7CB650169578}"/>
              </a:ext>
            </a:extLst>
          </p:cNvPr>
          <p:cNvSpPr txBox="1"/>
          <p:nvPr/>
        </p:nvSpPr>
        <p:spPr>
          <a:xfrm>
            <a:off x="1492707" y="3192301"/>
            <a:ext cx="6158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Ezért a munkahelyhez és az oktatáshoz kapcsolódó helyzetek összefüggésében </a:t>
            </a:r>
            <a:r>
              <a:rPr lang="hu-HU" altLang="hu-HU" sz="1800" b="1" dirty="0">
                <a:solidFill>
                  <a:srgbClr val="FF0000"/>
                </a:solidFill>
                <a:latin typeface="Montserrat" panose="00000500000000000000" pitchFamily="2" charset="-18"/>
              </a:rPr>
              <a:t>meg kell tiltani az egyének érzelmi állapotának felderítésére szánt MI-rendszerek forgalomba hozatalát</a:t>
            </a:r>
            <a:r>
              <a:rPr lang="hu-HU" alt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üzembe helyezését, illetve használatát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071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„Az MI-rendszerek oktatásban való bevezetése </a:t>
            </a:r>
            <a:r>
              <a:rPr lang="hu-HU" alt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fontos </a:t>
            </a:r>
            <a:r>
              <a:rPr lang="hu-HU" alt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 magas színvonalú digitális oktatás és képzés előmozdítása szempontjából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valamint annak lehetővé tétele érdekében, hogy valamennyi tanuló és tanár elsajátítsa és megossza</a:t>
            </a:r>
            <a:r>
              <a:rPr lang="hu-HU" alt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szükséges digitális készségeket és kompetenciákat, beleértve a médiajártasságot, valamint a kritikai gondolkodást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és így aktív részt vállalhasson a gazdaságban, a társadalomban és a demokratikus folyamatokban.”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MI-rendszerek oktatási célú használata – </a:t>
            </a:r>
            <a:r>
              <a:rPr lang="hu-HU" altLang="hu-HU" sz="2400" b="0" dirty="0">
                <a:solidFill>
                  <a:srgbClr val="FF0000"/>
                </a:solidFill>
                <a:latin typeface="Montserrat Black" panose="00000A00000000000000" pitchFamily="2" charset="-18"/>
              </a:rPr>
              <a:t>a jogalkotó támogatja!</a:t>
            </a:r>
            <a:endParaRPr sz="10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A1C09B1A-0C49-F861-0159-9AFF0A15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71F93FD4-FA5A-A439-CC19-ECFC6BEEAECE}"/>
              </a:ext>
            </a:extLst>
          </p:cNvPr>
          <p:cNvSpPr txBox="1"/>
          <p:nvPr/>
        </p:nvSpPr>
        <p:spPr>
          <a:xfrm>
            <a:off x="859662" y="2150978"/>
            <a:ext cx="7752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Nagy kockázatú MI-rendszer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amely képes: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tanulók tanulási eredményeinek értékelésére,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az egyén megfelelő oktatási szintjének felmérésére,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vizsga során a tiltott tanulói magatartás figyelemmel követésére és észlelésére</a:t>
            </a:r>
            <a:endParaRPr lang="hu-HU" altLang="hu-HU" sz="105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5147B8C-F27F-A3D1-D361-720A6D6E8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627" y="580251"/>
            <a:ext cx="8038744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Specifikusan oktatási, szakképzési kontextusban történő MI-rendszer besorolása 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4D3CE373-F08A-E395-8133-B2D70AF1ED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3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99473B51-F309-CEB9-43BB-EA20B954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F4792E6B-78D5-4ECC-A1A8-60E66CBFA77A}"/>
              </a:ext>
            </a:extLst>
          </p:cNvPr>
          <p:cNvSpPr txBox="1"/>
          <p:nvPr/>
        </p:nvSpPr>
        <p:spPr>
          <a:xfrm>
            <a:off x="695757" y="1679340"/>
            <a:ext cx="77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Az MI-hivatalnak ösztönöznie kell és elő kell segítenie a gyakorlati kódexek kidolgozását.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299397BD-B0A2-D334-029B-343B09549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2154" y="561000"/>
            <a:ext cx="6579691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Rendelet ajánlása az oktatási, szakképzési szektor vonatkozásában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2EC2976C-94BE-C820-51BE-774D6AC7E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B92DAE-1B03-C298-2ECA-E96D92FC101F}"/>
              </a:ext>
            </a:extLst>
          </p:cNvPr>
          <p:cNvSpPr txBox="1"/>
          <p:nvPr/>
        </p:nvSpPr>
        <p:spPr>
          <a:xfrm>
            <a:off x="695757" y="2571750"/>
            <a:ext cx="775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altLang="hu-HU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Vagyis: </a:t>
            </a:r>
            <a:r>
              <a:rPr lang="hu-HU" altLang="hu-HU" sz="2800" dirty="0">
                <a:solidFill>
                  <a:schemeClr val="tx1"/>
                </a:solidFill>
                <a:latin typeface="Montserrat" panose="00000500000000000000" pitchFamily="2" charset="-18"/>
              </a:rPr>
              <a:t>ösztönzi a kódexek, helyi szabályozók, módszertani útmutatók, ajánlások kidolgozását.</a:t>
            </a:r>
            <a:endParaRPr lang="hu-HU" sz="1200" b="1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99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C0EDA847-75EF-1C7A-D606-93F1DD3A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0554835-EF6A-5E70-EBCA-EEE9DC965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Európai Bizottság által kiadott iránymutatás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B3DE0D-95FB-EA0E-CBF7-FF15E54579DB}"/>
              </a:ext>
            </a:extLst>
          </p:cNvPr>
          <p:cNvSpPr txBox="1"/>
          <p:nvPr/>
        </p:nvSpPr>
        <p:spPr>
          <a:xfrm>
            <a:off x="776203" y="1602138"/>
            <a:ext cx="4123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Címe: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„Etikai iránymutatások oktatók számára a mesterséges intelligencia (MI) és az adatok oktatási és tanulási célú felhasználásáról”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2118AA1-6FC8-27EE-C018-B0F7E1A5D65F}"/>
              </a:ext>
            </a:extLst>
          </p:cNvPr>
          <p:cNvSpPr txBox="1"/>
          <p:nvPr/>
        </p:nvSpPr>
        <p:spPr>
          <a:xfrm>
            <a:off x="776203" y="3563166"/>
            <a:ext cx="653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Megjelenési ideje: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2022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4CA35F-2B73-6AC6-7902-C8D01AB3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7903" r="7192"/>
          <a:stretch/>
        </p:blipFill>
        <p:spPr>
          <a:xfrm>
            <a:off x="4572000" y="1395663"/>
            <a:ext cx="4032985" cy="31706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34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8ECD23A-0D0E-F0D3-99B4-4E2762E7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FACE0E29-2F72-BCC2-B2AA-4FCE963A4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digitális oktatási cselekvési terv (2021–2027)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BB860D3-979B-412B-A3FD-8F1019396DE2}"/>
              </a:ext>
            </a:extLst>
          </p:cNvPr>
          <p:cNvSpPr txBox="1"/>
          <p:nvPr/>
        </p:nvSpPr>
        <p:spPr>
          <a:xfrm>
            <a:off x="864551" y="1180702"/>
            <a:ext cx="7414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prioritás: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nagy teljesítőképességű digitális oktatási ökoszisztéma fejlesztésének előmozdítása</a:t>
            </a:r>
          </a:p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intézkedés: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és az adatok oktatási és tanulási célú használatáról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FBCF54-426E-C20E-A305-DB76114741F9}"/>
              </a:ext>
            </a:extLst>
          </p:cNvPr>
          <p:cNvSpPr txBox="1"/>
          <p:nvPr/>
        </p:nvSpPr>
        <p:spPr>
          <a:xfrm>
            <a:off x="1211061" y="2985093"/>
            <a:ext cx="741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 Bizottság a Horizont Európa programon keresztül támogatni fogja a kapcsolódó kutatási és innovációs tevékenységeket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(MI) és az adatok oktatási és tanulási célú felhasználásáról </a:t>
            </a:r>
          </a:p>
        </p:txBody>
      </p:sp>
    </p:spTree>
    <p:extLst>
      <p:ext uri="{BB962C8B-B14F-4D97-AF65-F5344CB8AC3E}">
        <p14:creationId xmlns:p14="http://schemas.microsoft.com/office/powerpoint/2010/main" val="16041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AF519B5B-8314-08FD-8688-AF91ED91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A6311F6B-F261-70BC-9CCB-2E0B5CDCF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Az Etikai iránymutatás szakmai tartalma</a:t>
            </a:r>
            <a:endParaRPr sz="105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B4BC70A-6697-8985-9707-7B05A0EA9427}"/>
              </a:ext>
            </a:extLst>
          </p:cNvPr>
          <p:cNvSpPr txBox="1"/>
          <p:nvPr/>
        </p:nvSpPr>
        <p:spPr>
          <a:xfrm>
            <a:off x="864551" y="1717843"/>
            <a:ext cx="74148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fogalom-meghatározás (MI)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adatvédelem, magánélet védelme – mint általános elvárás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káros következmények az iskolában, etikai szempontból negatív hatások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főbb felhasználási esetek ismertetése</a:t>
            </a:r>
          </a:p>
        </p:txBody>
      </p:sp>
    </p:spTree>
    <p:extLst>
      <p:ext uri="{BB962C8B-B14F-4D97-AF65-F5344CB8AC3E}">
        <p14:creationId xmlns:p14="http://schemas.microsoft.com/office/powerpoint/2010/main" val="222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25" y="3767150"/>
            <a:ext cx="1223348" cy="1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641593" y="688940"/>
            <a:ext cx="7860812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 területet érintő kulcskérdés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8C34075A-2D42-13BC-E8C0-00BBBAC1A9C2}"/>
              </a:ext>
            </a:extLst>
          </p:cNvPr>
          <p:cNvSpPr txBox="1">
            <a:spLocks/>
          </p:cNvSpPr>
          <p:nvPr/>
        </p:nvSpPr>
        <p:spPr>
          <a:xfrm>
            <a:off x="1467090" y="1645250"/>
            <a:ext cx="6209818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Létezik-e már bármilyen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szabályozás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, ami a mesterséges intelligencia oktatási (szakképzési, köznevelési) területén történő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alkalmazást érinti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?</a:t>
            </a:r>
          </a:p>
          <a:p>
            <a:pPr>
              <a:buFontTx/>
              <a:buNone/>
              <a:defRPr/>
            </a:pPr>
            <a:endParaRPr lang="hu-HU" sz="1000" dirty="0">
              <a:latin typeface="Montserrat" panose="000005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53C100-8C18-EE9E-4573-F7B3EF1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dirty="0"/>
              <a:t>Az Etikai iránymutatás szakmai tartalma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E24C469E-4AE8-CD13-9B35-E17D22E7BD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23" y="1409851"/>
            <a:ext cx="7587354" cy="2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7D4B-6931-79B9-0550-2C26A9E6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5B7B3-361D-D5C5-34A9-B0245DE3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54A1E37-DB3B-5E00-890F-952A0657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555" y="1133928"/>
            <a:ext cx="7348888" cy="34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C6E5-5079-9BAF-52E7-54DD94FB3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5B7B1E-1E49-DE44-9A41-BF424D0E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CC375E15-586A-A6CE-E5E2-3AAA844B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941" y="1212783"/>
            <a:ext cx="7521382" cy="32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F7D5-8423-F04F-5F14-A724EC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253E1-B30E-E3DB-CBD2-F94F1FC0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9E2119D-FB1E-FF57-62B7-F4F3680E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54" y="1125407"/>
            <a:ext cx="7762775" cy="34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E8C2-8427-A5FF-3145-F50935563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8F2AC-29F9-9604-5B1A-72CF1A7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B93C4782-D31E-998C-599C-F98B144C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690611" y="1133228"/>
            <a:ext cx="7762775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697DB-47A5-B2B3-12CC-4D56AD48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5DABAE-F288-C23E-C285-185B2BA8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1806C0-FB12-5E94-F01B-4C342A15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20" y="1133228"/>
            <a:ext cx="7664115" cy="3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2333-2E16-B473-F6D4-E85D52C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FA6537-56A0-30DF-1479-A6310899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5C128B10-FA2D-0C6F-185F-2E5A6D86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/>
        </p:blipFill>
        <p:spPr>
          <a:xfrm>
            <a:off x="653570" y="1358683"/>
            <a:ext cx="7705023" cy="28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DE74-7C7E-90B8-AF78-BD7575AD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8525FE-3F81-81FF-7633-06753EF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C611984-9D6D-6A61-4C5B-4CF55A09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"/>
          <a:stretch/>
        </p:blipFill>
        <p:spPr>
          <a:xfrm>
            <a:off x="750771" y="1133229"/>
            <a:ext cx="7739657" cy="3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1675620" y="2044700"/>
            <a:ext cx="5792759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ontserrat Black" panose="00000A00000000000000" pitchFamily="2" charset="-18"/>
              </a:rPr>
              <a:t>KÖSZÖNÖM</a:t>
            </a:r>
            <a:br>
              <a:rPr lang="hu-HU" dirty="0">
                <a:latin typeface="Montserrat Black" panose="00000A00000000000000" pitchFamily="2" charset="-18"/>
              </a:rPr>
            </a:br>
            <a:r>
              <a:rPr lang="hu-HU" b="0" dirty="0">
                <a:latin typeface="Montserrat" panose="00000500000000000000" pitchFamily="2" charset="-18"/>
              </a:rPr>
              <a:t>A FIGYELMET!</a:t>
            </a:r>
            <a:endParaRPr b="0" dirty="0">
              <a:latin typeface="Montserrat" panose="00000500000000000000" pitchFamily="2" charset="-18"/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309" y="3098800"/>
            <a:ext cx="2109400" cy="19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91" y="3597975"/>
            <a:ext cx="2109399" cy="14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subTitle" idx="1"/>
          </p:nvPr>
        </p:nvSpPr>
        <p:spPr>
          <a:xfrm>
            <a:off x="2968757" y="1317268"/>
            <a:ext cx="5118428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(európai uniós és hazai) szintű áttekintése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900086" y="3875900"/>
            <a:ext cx="5417882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hazai szabályozás lehetséges irányai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2895230" y="2499815"/>
            <a:ext cx="5427595" cy="9758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irányai, keretei és tartalma az Európai Unióban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01;p34">
            <a:extLst>
              <a:ext uri="{FF2B5EF4-FFF2-40B4-BE49-F238E27FC236}">
                <a16:creationId xmlns:a16="http://schemas.microsoft.com/office/drawing/2014/main" id="{3DBA73F3-95BB-E1EC-22A5-986AE9070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566233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prezentáció tartalma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grpSp>
        <p:nvGrpSpPr>
          <p:cNvPr id="14" name="Google Shape;15731;p68">
            <a:extLst>
              <a:ext uri="{FF2B5EF4-FFF2-40B4-BE49-F238E27FC236}">
                <a16:creationId xmlns:a16="http://schemas.microsoft.com/office/drawing/2014/main" id="{1118D7E8-CCA3-DB46-1F4E-716A49149852}"/>
              </a:ext>
            </a:extLst>
          </p:cNvPr>
          <p:cNvGrpSpPr/>
          <p:nvPr/>
        </p:nvGrpSpPr>
        <p:grpSpPr>
          <a:xfrm>
            <a:off x="1605970" y="1563946"/>
            <a:ext cx="577992" cy="535220"/>
            <a:chOff x="-63669700" y="2646600"/>
            <a:chExt cx="324525" cy="317625"/>
          </a:xfrm>
          <a:solidFill>
            <a:schemeClr val="bg1">
              <a:lumMod val="50000"/>
            </a:schemeClr>
          </a:solidFill>
        </p:grpSpPr>
        <p:sp>
          <p:nvSpPr>
            <p:cNvPr id="15" name="Google Shape;15732;p68">
              <a:extLst>
                <a:ext uri="{FF2B5EF4-FFF2-40B4-BE49-F238E27FC236}">
                  <a16:creationId xmlns:a16="http://schemas.microsoft.com/office/drawing/2014/main" id="{95E7DF79-8EA2-957E-2371-7EDA42A5FEE3}"/>
                </a:ext>
              </a:extLst>
            </p:cNvPr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Google Shape;15733;p68">
              <a:extLst>
                <a:ext uri="{FF2B5EF4-FFF2-40B4-BE49-F238E27FC236}">
                  <a16:creationId xmlns:a16="http://schemas.microsoft.com/office/drawing/2014/main" id="{F425662F-FF64-982E-1173-4815536767C6}"/>
                </a:ext>
              </a:extLst>
            </p:cNvPr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oogle Shape;16886;p72">
            <a:extLst>
              <a:ext uri="{FF2B5EF4-FFF2-40B4-BE49-F238E27FC236}">
                <a16:creationId xmlns:a16="http://schemas.microsoft.com/office/drawing/2014/main" id="{D6D1337C-9E8E-39BA-D7D1-10BC21509148}"/>
              </a:ext>
            </a:extLst>
          </p:cNvPr>
          <p:cNvGrpSpPr/>
          <p:nvPr/>
        </p:nvGrpSpPr>
        <p:grpSpPr>
          <a:xfrm>
            <a:off x="1682230" y="3402667"/>
            <a:ext cx="577991" cy="535094"/>
            <a:chOff x="-6713450" y="2397900"/>
            <a:chExt cx="295375" cy="291450"/>
          </a:xfrm>
          <a:solidFill>
            <a:schemeClr val="bg1">
              <a:lumMod val="50000"/>
            </a:schemeClr>
          </a:solidFill>
        </p:grpSpPr>
        <p:sp>
          <p:nvSpPr>
            <p:cNvPr id="18" name="Google Shape;16887;p72">
              <a:extLst>
                <a:ext uri="{FF2B5EF4-FFF2-40B4-BE49-F238E27FC236}">
                  <a16:creationId xmlns:a16="http://schemas.microsoft.com/office/drawing/2014/main" id="{F2D7434C-7409-25D0-5051-75AEEC538980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Google Shape;16888;p72">
              <a:extLst>
                <a:ext uri="{FF2B5EF4-FFF2-40B4-BE49-F238E27FC236}">
                  <a16:creationId xmlns:a16="http://schemas.microsoft.com/office/drawing/2014/main" id="{325CD89D-A51D-C132-24C2-8B9A79619652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Google Shape;15335;p67">
            <a:extLst>
              <a:ext uri="{FF2B5EF4-FFF2-40B4-BE49-F238E27FC236}">
                <a16:creationId xmlns:a16="http://schemas.microsoft.com/office/drawing/2014/main" id="{69052212-91B6-5AB7-E77B-8CAE9CA1244C}"/>
              </a:ext>
            </a:extLst>
          </p:cNvPr>
          <p:cNvSpPr/>
          <p:nvPr/>
        </p:nvSpPr>
        <p:spPr>
          <a:xfrm>
            <a:off x="1605971" y="2502399"/>
            <a:ext cx="577991" cy="535094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  <p:bldP spid="331" grpId="0" build="p"/>
      <p:bldP spid="332" grpId="0" build="p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E0A65C5C-2F39-18E0-7876-D08DA020D2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29349"/>
            <a:ext cx="750165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500" b="0" dirty="0">
                <a:latin typeface="Montserrat Black" panose="00000A00000000000000" pitchFamily="2" charset="-18"/>
              </a:rPr>
              <a:t>Rendszerszintű jogi keret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ED6A98D-B422-01D2-D4B7-14C7BBF9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18765" r="15417" b="15556"/>
          <a:stretch/>
        </p:blipFill>
        <p:spPr>
          <a:xfrm>
            <a:off x="1789045" y="914401"/>
            <a:ext cx="5565910" cy="3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u-HU" altLang="hu-HU" sz="1400" dirty="0"/>
              <a:t>AZ EURÓPAI PARLAMENT ÉS A TANÁCS (EU) 2024/1689 RENDELETE (2024. június 13.)</a:t>
            </a:r>
          </a:p>
          <a:p>
            <a:pPr marL="0" indent="0"/>
            <a:r>
              <a:rPr lang="hu-HU" altLang="hu-HU" sz="1400" b="1" dirty="0">
                <a:solidFill>
                  <a:schemeClr val="bg1">
                    <a:lumMod val="50000"/>
                  </a:schemeClr>
                </a:solidFill>
              </a:rPr>
              <a:t>a mesterséges intelligenciára vonatkozó harmonizált szabályok megállapításáról</a:t>
            </a:r>
            <a:r>
              <a:rPr lang="hu-HU" altLang="hu-HU" sz="1400" dirty="0"/>
              <a:t>, valamint a 300/2008/EK, a 167/2013/EU, a 168/2013/EU, az (EU) 2018/858, az (EU) 2018/1139 és az (EU) 2019/2144 rendelet, továbbá a 2014/90/EU, az (EU) 2016/797 és az (EU) 2020/1828 irányelv módosításáról (a mesterséges intelligenciáról szóló rendelet)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269506" y="943139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pontos megjelölése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A jogi szabályozás </a:t>
            </a:r>
            <a:r>
              <a:rPr lang="hu-HU" sz="2100" b="1" dirty="0">
                <a:latin typeface="Montserrat Black" panose="00000A00000000000000" pitchFamily="2" charset="-18"/>
              </a:rPr>
              <a:t>háttere és célja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B7820889-450C-64F9-C4AB-388F842461A3}"/>
              </a:ext>
            </a:extLst>
          </p:cNvPr>
          <p:cNvSpPr txBox="1">
            <a:spLocks/>
          </p:cNvSpPr>
          <p:nvPr/>
        </p:nvSpPr>
        <p:spPr>
          <a:xfrm>
            <a:off x="720000" y="2608023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None/>
              <a:defRPr/>
            </a:pPr>
            <a:r>
              <a:rPr lang="hu-HU" sz="2000" dirty="0"/>
              <a:t>Míg a legtöbb MI-rendszer </a:t>
            </a:r>
            <a:r>
              <a:rPr lang="hu-HU" sz="1900" b="1" dirty="0">
                <a:latin typeface="Montserrat Black" panose="00000A00000000000000" pitchFamily="2" charset="-18"/>
              </a:rPr>
              <a:t>nem jelent kockázatot</a:t>
            </a:r>
            <a:r>
              <a:rPr lang="hu-HU" sz="2000" dirty="0"/>
              <a:t>, és számos társadalmi kihívás megoldásához </a:t>
            </a:r>
            <a:r>
              <a:rPr lang="hu-HU" sz="1900" b="1" dirty="0">
                <a:latin typeface="Montserrat Black" panose="00000A00000000000000" pitchFamily="2" charset="-18"/>
              </a:rPr>
              <a:t>hozzájárulhat</a:t>
            </a:r>
            <a:r>
              <a:rPr lang="hu-HU" sz="2000" dirty="0"/>
              <a:t>, 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bizonyos MI-rendszerek olyan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kockázatokat teremtenek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, amelyeket a nemkívánatos kimenetelek elkerülése érdekében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kezelni szükséges</a:t>
            </a:r>
            <a:r>
              <a:rPr lang="hu-HU" sz="2000" dirty="0"/>
              <a:t>. </a:t>
            </a:r>
          </a:p>
          <a:p>
            <a:pPr marL="0" indent="0" algn="ctr">
              <a:buFontTx/>
              <a:buNone/>
              <a:defRPr/>
            </a:pPr>
            <a:endParaRPr lang="hu-HU" sz="1000" dirty="0"/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2711C-26EA-3C03-7128-D96BCCB5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1350959"/>
            <a:ext cx="3835066" cy="572700"/>
          </a:xfrm>
        </p:spPr>
        <p:txBody>
          <a:bodyPr/>
          <a:lstStyle/>
          <a:p>
            <a:r>
              <a:rPr lang="hu-HU" altLang="hu-HU" sz="2000" dirty="0"/>
              <a:t>A Rendelet indoklása:</a:t>
            </a:r>
            <a:endParaRPr lang="hu-HU" sz="2000" dirty="0"/>
          </a:p>
        </p:txBody>
      </p:sp>
      <p:sp>
        <p:nvSpPr>
          <p:cNvPr id="3" name="Google Shape;301;p34">
            <a:extLst>
              <a:ext uri="{FF2B5EF4-FFF2-40B4-BE49-F238E27FC236}">
                <a16:creationId xmlns:a16="http://schemas.microsoft.com/office/drawing/2014/main" id="{726A05F8-C139-5C6B-3E50-15EB97E1209E}"/>
              </a:ext>
            </a:extLst>
          </p:cNvPr>
          <p:cNvSpPr txBox="1">
            <a:spLocks/>
          </p:cNvSpPr>
          <p:nvPr/>
        </p:nvSpPr>
        <p:spPr>
          <a:xfrm>
            <a:off x="821175" y="47981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lang="hu-HU" sz="3500" b="0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036582-870F-3533-C2F1-F4481344F4C8}"/>
              </a:ext>
            </a:extLst>
          </p:cNvPr>
          <p:cNvSpPr txBox="1"/>
          <p:nvPr/>
        </p:nvSpPr>
        <p:spPr>
          <a:xfrm>
            <a:off x="4072800" y="1429174"/>
            <a:ext cx="4444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Gyakran nem ismert, hogy egy MI-rendszer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döntést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vagy előrejelzést, és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meg egy adott intézkedést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72DF570-6A5E-EDB5-DBF0-8A59382DE9C8}"/>
              </a:ext>
            </a:extLst>
          </p:cNvPr>
          <p:cNvSpPr txBox="1"/>
          <p:nvPr/>
        </p:nvSpPr>
        <p:spPr>
          <a:xfrm>
            <a:off x="1150131" y="3499706"/>
            <a:ext cx="662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Következtetés: 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így lehetetlen értékelni, hogy valamely felhasználó </a:t>
            </a: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méltánytalanul hátrányos helyzetbe került-e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, például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felvételi határozatban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vagy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közhasznú támogatási rendszer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iránti kérelemben.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BEBD7A6-BA6F-5830-6E8C-585432464CA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461600" y="2752613"/>
            <a:ext cx="0" cy="74709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38;p47">
            <a:extLst>
              <a:ext uri="{FF2B5EF4-FFF2-40B4-BE49-F238E27FC236}">
                <a16:creationId xmlns:a16="http://schemas.microsoft.com/office/drawing/2014/main" id="{24DBDE24-02C2-F6B6-64BF-7D16B57A56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7505" y="2039395"/>
            <a:ext cx="1293124" cy="117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58E10D9-B883-823D-B08B-99B48343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8" t="17029" r="8052" b="16351"/>
          <a:stretch/>
        </p:blipFill>
        <p:spPr>
          <a:xfrm>
            <a:off x="1519142" y="1530778"/>
            <a:ext cx="6105715" cy="3315996"/>
          </a:xfrm>
          <a:prstGeom prst="rect">
            <a:avLst/>
          </a:prstGeom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6FD8FEC-06D1-8758-7049-306214C35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96726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A4F677-8D97-18DF-009A-3DDCC6719EC4}"/>
              </a:ext>
            </a:extLst>
          </p:cNvPr>
          <p:cNvSpPr txBox="1"/>
          <p:nvPr/>
        </p:nvSpPr>
        <p:spPr>
          <a:xfrm>
            <a:off x="1190257" y="948118"/>
            <a:ext cx="667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Kockázatalapú megítélés:</a:t>
            </a:r>
            <a:r>
              <a:rPr 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négy kockázati szintet határoz meg az MI-rendszerekre vonatkozóan.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65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wyer Marketing Social Media Strategy by Slidesgo">
  <a:themeElements>
    <a:clrScheme name="Simple Light">
      <a:dk1>
        <a:srgbClr val="034A9E"/>
      </a:dk1>
      <a:lt1>
        <a:srgbClr val="E9E2D6"/>
      </a:lt1>
      <a:dk2>
        <a:srgbClr val="94A2B1"/>
      </a:dk2>
      <a:lt2>
        <a:srgbClr val="52759E"/>
      </a:lt2>
      <a:accent1>
        <a:srgbClr val="2A5F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275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1534d6-a0f4-43a3-adc8-aa1820cfa88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F3AC91F3E232249AE90D44AB2BAF76C" ma:contentTypeVersion="18" ma:contentTypeDescription="Új dokumentum létrehozása." ma:contentTypeScope="" ma:versionID="bc20c80a73082c3bb37a058b660ce213">
  <xsd:schema xmlns:xsd="http://www.w3.org/2001/XMLSchema" xmlns:xs="http://www.w3.org/2001/XMLSchema" xmlns:p="http://schemas.microsoft.com/office/2006/metadata/properties" xmlns:ns3="c165a8d9-f96e-413b-8c89-0ba4f7bea283" xmlns:ns4="3f1534d6-a0f4-43a3-adc8-aa1820cfa888" targetNamespace="http://schemas.microsoft.com/office/2006/metadata/properties" ma:root="true" ma:fieldsID="87adb3975d72fb49d8e2cb8fefeeec71" ns3:_="" ns4:_="">
    <xsd:import namespace="c165a8d9-f96e-413b-8c89-0ba4f7bea283"/>
    <xsd:import namespace="3f1534d6-a0f4-43a3-adc8-aa1820cfa88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bjectDetectorVersions" minOccurs="0"/>
                <xsd:element ref="ns4:_activity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5a8d9-f96e-413b-8c89-0ba4f7bea2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534d6-a0f4-43a3-adc8-aa1820cfa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A3033-2F1E-4517-8A9F-9C6A80A5A3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CE8F21-BC26-4A32-AE58-D5B889D63D48}">
  <ds:schemaRefs>
    <ds:schemaRef ds:uri="http://www.w3.org/XML/1998/namespace"/>
    <ds:schemaRef ds:uri="http://purl.org/dc/elements/1.1/"/>
    <ds:schemaRef ds:uri="c165a8d9-f96e-413b-8c89-0ba4f7bea283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f1534d6-a0f4-43a3-adc8-aa1820cfa888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8CAC0F-F11C-47E7-BB96-4B60C3BF16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65a8d9-f96e-413b-8c89-0ba4f7bea283"/>
    <ds:schemaRef ds:uri="3f1534d6-a0f4-43a3-adc8-aa1820cfa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1662</Words>
  <Application>Microsoft Office PowerPoint</Application>
  <PresentationFormat>Diavetítés a képernyőre (16:9 oldalarány)</PresentationFormat>
  <Paragraphs>133</Paragraphs>
  <Slides>38</Slides>
  <Notes>25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5" baseType="lpstr">
      <vt:lpstr>Montserrat Black</vt:lpstr>
      <vt:lpstr>Arial</vt:lpstr>
      <vt:lpstr>Montserrat</vt:lpstr>
      <vt:lpstr>Nunito Light</vt:lpstr>
      <vt:lpstr>Bebas Neue</vt:lpstr>
      <vt:lpstr>Montserrat Medium</vt:lpstr>
      <vt:lpstr>Lawyer Marketing Social Media Strategy by Slidesgo</vt:lpstr>
      <vt:lpstr>A MESTERSÉGES INTELLIGENCIA (MI) ALKALMAZÁSA A SZAKKÉPZÉSBEN</vt:lpstr>
      <vt:lpstr>Az oktatói továbbképzés során megszerezhető kompetenciák</vt:lpstr>
      <vt:lpstr>A területet érintő kulcskérdés</vt:lpstr>
      <vt:lpstr>A prezentáció tartalma</vt:lpstr>
      <vt:lpstr>Rendszerszintű jogi keret</vt:lpstr>
      <vt:lpstr>A rendelet pontos megjelölése</vt:lpstr>
      <vt:lpstr>A rendelet tartalmi kivonata</vt:lpstr>
      <vt:lpstr>A Rendelet indoklása:</vt:lpstr>
      <vt:lpstr>A rendelet tartalmi kivonata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Konklúzió, következtetés a Rendelet alapján</vt:lpstr>
      <vt:lpstr>Kivétel szabályok</vt:lpstr>
      <vt:lpstr>Szakmai cél a Rendelet alapján</vt:lpstr>
      <vt:lpstr>Tiltás</vt:lpstr>
      <vt:lpstr>Tiltás – oktatási kontextusban</vt:lpstr>
      <vt:lpstr>Az MI-rendszerek oktatási célú használata – a jogalkotó támogatja!</vt:lpstr>
      <vt:lpstr>Specifikusan oktatási, szakképzési kontextusban történő MI-rendszer besorolása </vt:lpstr>
      <vt:lpstr>A Rendelet ajánlása az oktatási, szakképzési szektor vonatkozásában</vt:lpstr>
      <vt:lpstr>Az Európai Bizottság által kiadott iránymutatás</vt:lpstr>
      <vt:lpstr>A digitális oktatási cselekvési terv (2021–2027)</vt:lpstr>
      <vt:lpstr>Az Etikai iránymutatás szakmai tartalma</vt:lpstr>
      <vt:lpstr>Az Etikai iránymutatás szakmai tartalma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(MI) ALKALMAZÁSA A SZAKKÉPZÉSBEN</dc:title>
  <dc:creator>Burger Emma</dc:creator>
  <cp:lastModifiedBy>Halász József</cp:lastModifiedBy>
  <cp:revision>7</cp:revision>
  <dcterms:modified xsi:type="dcterms:W3CDTF">2025-05-15T07:35:20Z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0x0101004F3AC91F3E232249AE90D44AB2BAF76C</vt:lpwstr>
  </property>
</Properties>
</file>