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34"/>
  </p:notesMasterIdLst>
  <p:sldIdLst>
    <p:sldId id="256" r:id="rId5"/>
    <p:sldId id="258" r:id="rId6"/>
    <p:sldId id="274" r:id="rId7"/>
    <p:sldId id="260" r:id="rId8"/>
    <p:sldId id="264" r:id="rId9"/>
    <p:sldId id="261" r:id="rId10"/>
    <p:sldId id="263" r:id="rId11"/>
    <p:sldId id="265" r:id="rId12"/>
    <p:sldId id="307" r:id="rId13"/>
    <p:sldId id="306" r:id="rId14"/>
    <p:sldId id="308" r:id="rId15"/>
    <p:sldId id="309" r:id="rId16"/>
    <p:sldId id="310" r:id="rId17"/>
    <p:sldId id="311" r:id="rId18"/>
    <p:sldId id="278" r:id="rId19"/>
    <p:sldId id="312" r:id="rId20"/>
    <p:sldId id="279" r:id="rId21"/>
    <p:sldId id="313" r:id="rId22"/>
    <p:sldId id="28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69" r:id="rId31"/>
    <p:sldId id="321" r:id="rId32"/>
    <p:sldId id="262" r:id="rId33"/>
  </p:sldIdLst>
  <p:sldSz cx="9144000" cy="5143500" type="screen16x9"/>
  <p:notesSz cx="6858000" cy="9144000"/>
  <p:embeddedFontLst>
    <p:embeddedFont>
      <p:font typeface="Anaheim" panose="020B0604020202020204" charset="-18"/>
      <p:regular r:id="rId35"/>
      <p:bold r:id="rId36"/>
    </p:embeddedFont>
    <p:embeddedFont>
      <p:font typeface="Bebas Neue" panose="020B0604020202020204" charset="-18"/>
      <p:regular r:id="rId37"/>
    </p:embeddedFont>
    <p:embeddedFont>
      <p:font typeface="Montserrat" panose="020B0604020202020204" charset="-18"/>
      <p:regular r:id="rId38"/>
      <p:bold r:id="rId39"/>
      <p:italic r:id="rId40"/>
      <p:boldItalic r:id="rId41"/>
    </p:embeddedFont>
    <p:embeddedFont>
      <p:font typeface="Montserrat Black" panose="020B0604020202020204" charset="-18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4D0874-6CB2-4D34-B1C2-C65A429FEA59}">
  <a:tblStyle styleId="{C94D0874-6CB2-4D34-B1C2-C65A429FE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ász József" userId="dcd29b0f-fa1a-4fb0-829f-ff15729f305d" providerId="ADAL" clId="{39B9204E-712D-425A-9ACF-BCC75B9FD8EE}"/>
    <pc:docChg chg="addSld modSld">
      <pc:chgData name="Halász József" userId="dcd29b0f-fa1a-4fb0-829f-ff15729f305d" providerId="ADAL" clId="{39B9204E-712D-425A-9ACF-BCC75B9FD8EE}" dt="2025-05-14T09:20:20.822" v="168" actId="14100"/>
      <pc:docMkLst>
        <pc:docMk/>
      </pc:docMkLst>
      <pc:sldChg chg="modSp">
        <pc:chgData name="Halász József" userId="dcd29b0f-fa1a-4fb0-829f-ff15729f305d" providerId="ADAL" clId="{39B9204E-712D-425A-9ACF-BCC75B9FD8EE}" dt="2025-05-14T07:54:54.451" v="52" actId="113"/>
        <pc:sldMkLst>
          <pc:docMk/>
          <pc:sldMk cId="0" sldId="263"/>
        </pc:sldMkLst>
        <pc:spChg chg="mod">
          <ac:chgData name="Halász József" userId="dcd29b0f-fa1a-4fb0-829f-ff15729f305d" providerId="ADAL" clId="{39B9204E-712D-425A-9ACF-BCC75B9FD8EE}" dt="2025-05-14T07:54:54.451" v="52" actId="113"/>
          <ac:spMkLst>
            <pc:docMk/>
            <pc:sldMk cId="0" sldId="263"/>
            <ac:spMk id="1422" creationId="{00000000-0000-0000-0000-000000000000}"/>
          </ac:spMkLst>
        </pc:spChg>
      </pc:sldChg>
      <pc:sldChg chg="modSp add">
        <pc:chgData name="Halász József" userId="dcd29b0f-fa1a-4fb0-829f-ff15729f305d" providerId="ADAL" clId="{39B9204E-712D-425A-9ACF-BCC75B9FD8EE}" dt="2025-05-14T09:20:20.822" v="168" actId="14100"/>
        <pc:sldMkLst>
          <pc:docMk/>
          <pc:sldMk cId="3840195478" sldId="321"/>
        </pc:sldMkLst>
        <pc:spChg chg="mod">
          <ac:chgData name="Halász József" userId="dcd29b0f-fa1a-4fb0-829f-ff15729f305d" providerId="ADAL" clId="{39B9204E-712D-425A-9ACF-BCC75B9FD8EE}" dt="2025-05-14T09:19:31.475" v="124" actId="20577"/>
          <ac:spMkLst>
            <pc:docMk/>
            <pc:sldMk cId="3840195478" sldId="321"/>
            <ac:spMk id="6" creationId="{7F7446E4-ACFB-7D61-5713-5049DED9D2DE}"/>
          </ac:spMkLst>
        </pc:spChg>
        <pc:spChg chg="mod">
          <ac:chgData name="Halász József" userId="dcd29b0f-fa1a-4fb0-829f-ff15729f305d" providerId="ADAL" clId="{39B9204E-712D-425A-9ACF-BCC75B9FD8EE}" dt="2025-05-14T09:20:20.822" v="168" actId="14100"/>
          <ac:spMkLst>
            <pc:docMk/>
            <pc:sldMk cId="3840195478" sldId="321"/>
            <ac:spMk id="7" creationId="{D42F1B1C-5F62-BDE4-F470-B5D485D9A0AA}"/>
          </ac:spMkLst>
        </pc:spChg>
        <pc:spChg chg="mod">
          <ac:chgData name="Halász József" userId="dcd29b0f-fa1a-4fb0-829f-ff15729f305d" providerId="ADAL" clId="{39B9204E-712D-425A-9ACF-BCC75B9FD8EE}" dt="2025-05-14T09:19:40.108" v="125" actId="6549"/>
          <ac:spMkLst>
            <pc:docMk/>
            <pc:sldMk cId="3840195478" sldId="321"/>
            <ac:spMk id="16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1E3354A-E052-AB91-93BD-640AFBD3A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7AE6E41A-2C1D-5559-0B43-0BCE91DCD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B38121CD-92BE-4423-3B7F-801BCE710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3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3C405514-6D29-D3AB-0DC4-91744EDE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0CF39015-D5E4-E8E7-C189-0137C9C3C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EA9A5C5A-BBB7-C18D-FFA3-CC88A299E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08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>
          <a:extLst>
            <a:ext uri="{FF2B5EF4-FFF2-40B4-BE49-F238E27FC236}">
              <a16:creationId xmlns:a16="http://schemas.microsoft.com/office/drawing/2014/main" id="{C492CFC6-DE73-07A9-044A-7233C731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734a882cf6_0_316:notes">
            <a:extLst>
              <a:ext uri="{FF2B5EF4-FFF2-40B4-BE49-F238E27FC236}">
                <a16:creationId xmlns:a16="http://schemas.microsoft.com/office/drawing/2014/main" id="{1911CE84-B567-32BE-4A15-354F31A0DE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734a882cf6_0_316:notes">
            <a:extLst>
              <a:ext uri="{FF2B5EF4-FFF2-40B4-BE49-F238E27FC236}">
                <a16:creationId xmlns:a16="http://schemas.microsoft.com/office/drawing/2014/main" id="{AE14092B-D40A-039E-2982-374E26CE71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3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55AD80E3-D4E0-D194-F986-CB063DE1B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A09A2AE8-8D9D-E714-AD09-68028E774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F486DB29-F661-F638-CBFD-1D2C0DB17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28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>
          <a:extLst>
            <a:ext uri="{FF2B5EF4-FFF2-40B4-BE49-F238E27FC236}">
              <a16:creationId xmlns:a16="http://schemas.microsoft.com/office/drawing/2014/main" id="{F5819103-9383-EA01-D83A-1BDA6F09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14d33840f0f_0_90:notes">
            <a:extLst>
              <a:ext uri="{FF2B5EF4-FFF2-40B4-BE49-F238E27FC236}">
                <a16:creationId xmlns:a16="http://schemas.microsoft.com/office/drawing/2014/main" id="{4D5BD324-ACE3-F4EF-0CB9-E98998826F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14d33840f0f_0_90:notes">
            <a:extLst>
              <a:ext uri="{FF2B5EF4-FFF2-40B4-BE49-F238E27FC236}">
                <a16:creationId xmlns:a16="http://schemas.microsoft.com/office/drawing/2014/main" id="{88A094D0-1402-55D5-8733-D83F9A1651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35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734a882cf6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734a882cf6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>
          <a:extLst>
            <a:ext uri="{FF2B5EF4-FFF2-40B4-BE49-F238E27FC236}">
              <a16:creationId xmlns:a16="http://schemas.microsoft.com/office/drawing/2014/main" id="{AE4B7666-801D-BCC6-69EB-5E58390D8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14ca49efd4d_0_0:notes">
            <a:extLst>
              <a:ext uri="{FF2B5EF4-FFF2-40B4-BE49-F238E27FC236}">
                <a16:creationId xmlns:a16="http://schemas.microsoft.com/office/drawing/2014/main" id="{A25FE2CB-2B65-9C32-EBCD-A26A032BD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14ca49efd4d_0_0:notes">
            <a:extLst>
              <a:ext uri="{FF2B5EF4-FFF2-40B4-BE49-F238E27FC236}">
                <a16:creationId xmlns:a16="http://schemas.microsoft.com/office/drawing/2014/main" id="{1EE5873E-9C5E-7DB5-D68F-4E75F2548D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6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734a882cf6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734a882cf6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AE611414-87F0-DC10-F93E-213200BF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F3F59BC2-790C-0530-847A-EB945D33A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97B2BA4-911B-2BEA-0300-DC5B49F5E5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27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1734a882cf6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1734a882cf6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>
          <a:extLst>
            <a:ext uri="{FF2B5EF4-FFF2-40B4-BE49-F238E27FC236}">
              <a16:creationId xmlns:a16="http://schemas.microsoft.com/office/drawing/2014/main" id="{0D2F8E31-6203-F4DD-D806-6C8AB7EB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431007ba2_0_215:notes">
            <a:extLst>
              <a:ext uri="{FF2B5EF4-FFF2-40B4-BE49-F238E27FC236}">
                <a16:creationId xmlns:a16="http://schemas.microsoft.com/office/drawing/2014/main" id="{CFFAA3E1-BAA1-6845-1212-4478E77C6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431007ba2_0_215:notes">
            <a:extLst>
              <a:ext uri="{FF2B5EF4-FFF2-40B4-BE49-F238E27FC236}">
                <a16:creationId xmlns:a16="http://schemas.microsoft.com/office/drawing/2014/main" id="{A7131B0A-3AA6-5E02-4C29-7263F591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605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>
          <a:extLst>
            <a:ext uri="{FF2B5EF4-FFF2-40B4-BE49-F238E27FC236}">
              <a16:creationId xmlns:a16="http://schemas.microsoft.com/office/drawing/2014/main" id="{C984E81E-0F6B-37DA-2109-A7240D0C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734a882cf6_0_7:notes">
            <a:extLst>
              <a:ext uri="{FF2B5EF4-FFF2-40B4-BE49-F238E27FC236}">
                <a16:creationId xmlns:a16="http://schemas.microsoft.com/office/drawing/2014/main" id="{490925B7-1C0A-3A8D-CEE4-A8FDEC5F3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734a882cf6_0_7:notes">
            <a:extLst>
              <a:ext uri="{FF2B5EF4-FFF2-40B4-BE49-F238E27FC236}">
                <a16:creationId xmlns:a16="http://schemas.microsoft.com/office/drawing/2014/main" id="{C92FFCAB-5105-441A-3A78-E0B7D7B5D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844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>
          <a:extLst>
            <a:ext uri="{FF2B5EF4-FFF2-40B4-BE49-F238E27FC236}">
              <a16:creationId xmlns:a16="http://schemas.microsoft.com/office/drawing/2014/main" id="{ED8A11A5-34F5-B76F-E0C1-1A4F411F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>
            <a:extLst>
              <a:ext uri="{FF2B5EF4-FFF2-40B4-BE49-F238E27FC236}">
                <a16:creationId xmlns:a16="http://schemas.microsoft.com/office/drawing/2014/main" id="{6F3AD234-4978-9E4D-E7A3-4EF16A493A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>
            <a:extLst>
              <a:ext uri="{FF2B5EF4-FFF2-40B4-BE49-F238E27FC236}">
                <a16:creationId xmlns:a16="http://schemas.microsoft.com/office/drawing/2014/main" id="{B64AA9A0-8370-EF18-08AC-183D1CFCC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811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>
          <a:extLst>
            <a:ext uri="{FF2B5EF4-FFF2-40B4-BE49-F238E27FC236}">
              <a16:creationId xmlns:a16="http://schemas.microsoft.com/office/drawing/2014/main" id="{0EBA56C1-A800-7BE7-9C75-89DEC255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734a882cf6_0_513:notes">
            <a:extLst>
              <a:ext uri="{FF2B5EF4-FFF2-40B4-BE49-F238E27FC236}">
                <a16:creationId xmlns:a16="http://schemas.microsoft.com/office/drawing/2014/main" id="{20853DB7-E725-AB5F-9880-C7117FD18C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734a882cf6_0_513:notes">
            <a:extLst>
              <a:ext uri="{FF2B5EF4-FFF2-40B4-BE49-F238E27FC236}">
                <a16:creationId xmlns:a16="http://schemas.microsoft.com/office/drawing/2014/main" id="{A750FB41-2D79-ACC8-769A-B36CAC347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752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>
          <a:extLst>
            <a:ext uri="{FF2B5EF4-FFF2-40B4-BE49-F238E27FC236}">
              <a16:creationId xmlns:a16="http://schemas.microsoft.com/office/drawing/2014/main" id="{3DCDC786-AEFB-BA73-F8E5-E4F2397B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34a882cf6_0_687:notes">
            <a:extLst>
              <a:ext uri="{FF2B5EF4-FFF2-40B4-BE49-F238E27FC236}">
                <a16:creationId xmlns:a16="http://schemas.microsoft.com/office/drawing/2014/main" id="{5041BD42-04B9-5323-3B88-75C0B681D2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34a882cf6_0_687:notes">
            <a:extLst>
              <a:ext uri="{FF2B5EF4-FFF2-40B4-BE49-F238E27FC236}">
                <a16:creationId xmlns:a16="http://schemas.microsoft.com/office/drawing/2014/main" id="{57AE19BC-9687-FACA-9784-B44525D39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7594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>
          <a:extLst>
            <a:ext uri="{FF2B5EF4-FFF2-40B4-BE49-F238E27FC236}">
              <a16:creationId xmlns:a16="http://schemas.microsoft.com/office/drawing/2014/main" id="{0C1FD23B-8B21-0A43-6570-A9CF07F0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1734a882cf6_0_1820:notes">
            <a:extLst>
              <a:ext uri="{FF2B5EF4-FFF2-40B4-BE49-F238E27FC236}">
                <a16:creationId xmlns:a16="http://schemas.microsoft.com/office/drawing/2014/main" id="{6456C108-8ACC-EEE8-F881-1580D2C19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1734a882cf6_0_1820:notes">
            <a:extLst>
              <a:ext uri="{FF2B5EF4-FFF2-40B4-BE49-F238E27FC236}">
                <a16:creationId xmlns:a16="http://schemas.microsoft.com/office/drawing/2014/main" id="{DF83B70B-D549-E1D8-D18F-3BD47C68DB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61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>
          <a:extLst>
            <a:ext uri="{FF2B5EF4-FFF2-40B4-BE49-F238E27FC236}">
              <a16:creationId xmlns:a16="http://schemas.microsoft.com/office/drawing/2014/main" id="{D7F6619D-768F-8FDC-7ACF-B5E9EEEC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>
            <a:extLst>
              <a:ext uri="{FF2B5EF4-FFF2-40B4-BE49-F238E27FC236}">
                <a16:creationId xmlns:a16="http://schemas.microsoft.com/office/drawing/2014/main" id="{68BBB371-7A34-D45C-558D-0EB4622395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>
            <a:extLst>
              <a:ext uri="{FF2B5EF4-FFF2-40B4-BE49-F238E27FC236}">
                <a16:creationId xmlns:a16="http://schemas.microsoft.com/office/drawing/2014/main" id="{3AB7E253-330F-9088-671C-6587239EB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263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817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734a882cf6_0_1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1734a882cf6_0_1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1734a882cf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1734a882cf6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1734a882cf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1734a882cf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734a882cf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734a882cf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>
          <a:extLst>
            <a:ext uri="{FF2B5EF4-FFF2-40B4-BE49-F238E27FC236}">
              <a16:creationId xmlns:a16="http://schemas.microsoft.com/office/drawing/2014/main" id="{7BFA89ED-A57B-3C95-42A4-6539BDCB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1734a882cf6_0_279:notes">
            <a:extLst>
              <a:ext uri="{FF2B5EF4-FFF2-40B4-BE49-F238E27FC236}">
                <a16:creationId xmlns:a16="http://schemas.microsoft.com/office/drawing/2014/main" id="{E840B775-6D22-FAE6-2CB1-2F6EFCD22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1734a882cf6_0_279:notes">
            <a:extLst>
              <a:ext uri="{FF2B5EF4-FFF2-40B4-BE49-F238E27FC236}">
                <a16:creationId xmlns:a16="http://schemas.microsoft.com/office/drawing/2014/main" id="{9B87E9F2-63DD-584B-81C7-A8D0C3E19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88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5530217" y="3662226"/>
            <a:ext cx="3811962" cy="1913484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15"/>
          <p:cNvSpPr txBox="1">
            <a:spLocks noGrp="1"/>
          </p:cNvSpPr>
          <p:nvPr>
            <p:ph type="title"/>
          </p:nvPr>
        </p:nvSpPr>
        <p:spPr>
          <a:xfrm>
            <a:off x="720000" y="1354363"/>
            <a:ext cx="3594000" cy="16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5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3594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5"/>
          <p:cNvSpPr>
            <a:spLocks noGrp="1"/>
          </p:cNvSpPr>
          <p:nvPr>
            <p:ph type="pic" idx="2"/>
          </p:nvPr>
        </p:nvSpPr>
        <p:spPr>
          <a:xfrm>
            <a:off x="4627875" y="778125"/>
            <a:ext cx="3627900" cy="376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650" name="Google Shape;650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>
            <a:spLocks noGrp="1"/>
          </p:cNvSpPr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7"/>
          <p:cNvSpPr txBox="1">
            <a:spLocks noGrp="1"/>
          </p:cNvSpPr>
          <p:nvPr>
            <p:ph type="subTitle" idx="1"/>
          </p:nvPr>
        </p:nvSpPr>
        <p:spPr>
          <a:xfrm>
            <a:off x="5027018" y="2799063"/>
            <a:ext cx="3157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2" name="Google Shape;672;p17"/>
          <p:cNvGrpSpPr/>
          <p:nvPr/>
        </p:nvGrpSpPr>
        <p:grpSpPr>
          <a:xfrm>
            <a:off x="-958305" y="3475515"/>
            <a:ext cx="1961773" cy="2399979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7250837" y="-355553"/>
            <a:ext cx="1934332" cy="1332011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7223396" y="3475515"/>
            <a:ext cx="1961773" cy="2399979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253943" y="-355553"/>
            <a:ext cx="1934332" cy="1332011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720000" y="1673500"/>
            <a:ext cx="4466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720000" y="2246200"/>
            <a:ext cx="44664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1"/>
          </p:nvPr>
        </p:nvSpPr>
        <p:spPr>
          <a:xfrm>
            <a:off x="5046298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2"/>
          </p:nvPr>
        </p:nvSpPr>
        <p:spPr>
          <a:xfrm>
            <a:off x="714475" y="1571625"/>
            <a:ext cx="3383400" cy="28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8" name="Google Shape;788;p21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969983" y="-507956"/>
            <a:ext cx="2532725" cy="188175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1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2"/>
          <p:cNvSpPr txBox="1">
            <a:spLocks noGrp="1"/>
          </p:cNvSpPr>
          <p:nvPr>
            <p:ph type="subTitle" idx="2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2"/>
          <p:cNvSpPr txBox="1">
            <a:spLocks noGrp="1"/>
          </p:cNvSpPr>
          <p:nvPr>
            <p:ph type="subTitle" idx="3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2"/>
          <p:cNvSpPr txBox="1">
            <a:spLocks noGrp="1"/>
          </p:cNvSpPr>
          <p:nvPr>
            <p:ph type="subTitle" idx="4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6" name="Google Shape;816;p22"/>
          <p:cNvSpPr txBox="1">
            <a:spLocks noGrp="1"/>
          </p:cNvSpPr>
          <p:nvPr>
            <p:ph type="subTitle" idx="5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7" name="Google Shape;817;p22"/>
          <p:cNvSpPr txBox="1">
            <a:spLocks noGrp="1"/>
          </p:cNvSpPr>
          <p:nvPr>
            <p:ph type="subTitle" idx="6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18" name="Google Shape;818;p22"/>
          <p:cNvGrpSpPr/>
          <p:nvPr/>
        </p:nvGrpSpPr>
        <p:grpSpPr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3"/>
          <p:cNvSpPr txBox="1">
            <a:spLocks noGrp="1"/>
          </p:cNvSpPr>
          <p:nvPr>
            <p:ph type="subTitle" idx="1"/>
          </p:nvPr>
        </p:nvSpPr>
        <p:spPr>
          <a:xfrm>
            <a:off x="1755325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23"/>
          <p:cNvSpPr txBox="1">
            <a:spLocks noGrp="1"/>
          </p:cNvSpPr>
          <p:nvPr>
            <p:ph type="subTitle" idx="2"/>
          </p:nvPr>
        </p:nvSpPr>
        <p:spPr>
          <a:xfrm>
            <a:off x="4793684" y="22047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23"/>
          <p:cNvSpPr txBox="1">
            <a:spLocks noGrp="1"/>
          </p:cNvSpPr>
          <p:nvPr>
            <p:ph type="subTitle" idx="3"/>
          </p:nvPr>
        </p:nvSpPr>
        <p:spPr>
          <a:xfrm>
            <a:off x="1755325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ubTitle" idx="4"/>
          </p:nvPr>
        </p:nvSpPr>
        <p:spPr>
          <a:xfrm>
            <a:off x="4793684" y="363817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3"/>
          <p:cNvSpPr txBox="1">
            <a:spLocks noGrp="1"/>
          </p:cNvSpPr>
          <p:nvPr>
            <p:ph type="subTitle" idx="5"/>
          </p:nvPr>
        </p:nvSpPr>
        <p:spPr>
          <a:xfrm>
            <a:off x="1755325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7" name="Google Shape;847;p23"/>
          <p:cNvSpPr txBox="1">
            <a:spLocks noGrp="1"/>
          </p:cNvSpPr>
          <p:nvPr>
            <p:ph type="subTitle" idx="6"/>
          </p:nvPr>
        </p:nvSpPr>
        <p:spPr>
          <a:xfrm>
            <a:off x="1755325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23"/>
          <p:cNvSpPr txBox="1">
            <a:spLocks noGrp="1"/>
          </p:cNvSpPr>
          <p:nvPr>
            <p:ph type="subTitle" idx="7"/>
          </p:nvPr>
        </p:nvSpPr>
        <p:spPr>
          <a:xfrm>
            <a:off x="4793680" y="17475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9" name="Google Shape;849;p23"/>
          <p:cNvSpPr txBox="1">
            <a:spLocks noGrp="1"/>
          </p:cNvSpPr>
          <p:nvPr>
            <p:ph type="subTitle" idx="8"/>
          </p:nvPr>
        </p:nvSpPr>
        <p:spPr>
          <a:xfrm>
            <a:off x="4793680" y="3180975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50" name="Google Shape;850;p23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4"/>
          <p:cNvSpPr txBox="1">
            <a:spLocks noGrp="1"/>
          </p:cNvSpPr>
          <p:nvPr>
            <p:ph type="subTitle" idx="1"/>
          </p:nvPr>
        </p:nvSpPr>
        <p:spPr>
          <a:xfrm>
            <a:off x="111020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4"/>
          <p:cNvSpPr txBox="1">
            <a:spLocks noGrp="1"/>
          </p:cNvSpPr>
          <p:nvPr>
            <p:ph type="subTitle" idx="2"/>
          </p:nvPr>
        </p:nvSpPr>
        <p:spPr>
          <a:xfrm>
            <a:off x="3580050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4"/>
          <p:cNvSpPr txBox="1">
            <a:spLocks noGrp="1"/>
          </p:cNvSpPr>
          <p:nvPr>
            <p:ph type="subTitle" idx="3"/>
          </p:nvPr>
        </p:nvSpPr>
        <p:spPr>
          <a:xfrm>
            <a:off x="111020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4"/>
          <p:cNvSpPr txBox="1">
            <a:spLocks noGrp="1"/>
          </p:cNvSpPr>
          <p:nvPr>
            <p:ph type="subTitle" idx="4"/>
          </p:nvPr>
        </p:nvSpPr>
        <p:spPr>
          <a:xfrm>
            <a:off x="3580050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4"/>
          <p:cNvSpPr txBox="1">
            <a:spLocks noGrp="1"/>
          </p:cNvSpPr>
          <p:nvPr>
            <p:ph type="subTitle" idx="5"/>
          </p:nvPr>
        </p:nvSpPr>
        <p:spPr>
          <a:xfrm>
            <a:off x="6049895" y="21931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4"/>
          <p:cNvSpPr txBox="1">
            <a:spLocks noGrp="1"/>
          </p:cNvSpPr>
          <p:nvPr>
            <p:ph type="subTitle" idx="6"/>
          </p:nvPr>
        </p:nvSpPr>
        <p:spPr>
          <a:xfrm>
            <a:off x="6049895" y="3702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4"/>
          <p:cNvSpPr txBox="1">
            <a:spLocks noGrp="1"/>
          </p:cNvSpPr>
          <p:nvPr>
            <p:ph type="subTitle" idx="7"/>
          </p:nvPr>
        </p:nvSpPr>
        <p:spPr>
          <a:xfrm>
            <a:off x="111110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2" name="Google Shape;882;p24"/>
          <p:cNvSpPr txBox="1">
            <a:spLocks noGrp="1"/>
          </p:cNvSpPr>
          <p:nvPr>
            <p:ph type="subTitle" idx="8"/>
          </p:nvPr>
        </p:nvSpPr>
        <p:spPr>
          <a:xfrm>
            <a:off x="3580950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3" name="Google Shape;883;p24"/>
          <p:cNvSpPr txBox="1">
            <a:spLocks noGrp="1"/>
          </p:cNvSpPr>
          <p:nvPr>
            <p:ph type="subTitle" idx="9"/>
          </p:nvPr>
        </p:nvSpPr>
        <p:spPr>
          <a:xfrm>
            <a:off x="6050795" y="1735963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24"/>
          <p:cNvSpPr txBox="1">
            <a:spLocks noGrp="1"/>
          </p:cNvSpPr>
          <p:nvPr>
            <p:ph type="subTitle" idx="13"/>
          </p:nvPr>
        </p:nvSpPr>
        <p:spPr>
          <a:xfrm>
            <a:off x="111110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24"/>
          <p:cNvSpPr txBox="1">
            <a:spLocks noGrp="1"/>
          </p:cNvSpPr>
          <p:nvPr>
            <p:ph type="subTitle" idx="14"/>
          </p:nvPr>
        </p:nvSpPr>
        <p:spPr>
          <a:xfrm>
            <a:off x="3580950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24"/>
          <p:cNvSpPr txBox="1">
            <a:spLocks noGrp="1"/>
          </p:cNvSpPr>
          <p:nvPr>
            <p:ph type="subTitle" idx="15"/>
          </p:nvPr>
        </p:nvSpPr>
        <p:spPr>
          <a:xfrm>
            <a:off x="6050795" y="3245575"/>
            <a:ext cx="1984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7" name="Google Shape;887;p24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911" name="Google Shape;911;p25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grpSp>
        <p:nvGrpSpPr>
          <p:cNvPr id="924" name="Google Shape;924;p26"/>
          <p:cNvGrpSpPr/>
          <p:nvPr/>
        </p:nvGrpSpPr>
        <p:grpSpPr>
          <a:xfrm rot="10800000">
            <a:off x="7221517" y="-1342256"/>
            <a:ext cx="2532725" cy="188175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6"/>
          <p:cNvGrpSpPr/>
          <p:nvPr/>
        </p:nvGrpSpPr>
        <p:grpSpPr>
          <a:xfrm rot="10800000" flipH="1">
            <a:off x="-465158" y="-1342256"/>
            <a:ext cx="2532725" cy="188175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5175689" y="2774776"/>
            <a:ext cx="5036265" cy="4113315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2951589" y="-2707787"/>
            <a:ext cx="5036265" cy="4113315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avLst/>
              <a:gdLst/>
              <a:ahLst/>
              <a:cxnLst/>
              <a:rect l="l" t="t" r="r" b="b"/>
              <a:pathLst>
                <a:path w="3073" h="3072" fill="none" extrusionOk="0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w="23350" cap="flat" cmpd="sng">
              <a:solidFill>
                <a:schemeClr val="dk1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l="24331" t="5721" r="23342" b="4591"/>
          <a:stretch/>
        </p:blipFill>
        <p:spPr>
          <a:xfrm rot="2268302">
            <a:off x="204037" y="21898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1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2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9" name="Google Shape;209;p5"/>
          <p:cNvGrpSpPr/>
          <p:nvPr/>
        </p:nvGrpSpPr>
        <p:grpSpPr>
          <a:xfrm>
            <a:off x="7421542" y="-507956"/>
            <a:ext cx="2532725" cy="188175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884258" y="4092619"/>
            <a:ext cx="2532725" cy="188175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rot="-157512" flipH="1">
              <a:off x="8467712" y="4798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157512" flipH="1">
              <a:off x="8489459" y="-461709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157512" flipH="1">
              <a:off x="7863600" y="-477589"/>
              <a:ext cx="650167" cy="721114"/>
            </a:xfrm>
            <a:custGeom>
              <a:avLst/>
              <a:gdLst/>
              <a:ahLst/>
              <a:cxnLst/>
              <a:rect l="l" t="t" r="r" b="b"/>
              <a:pathLst>
                <a:path w="26008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157512" flipH="1">
              <a:off x="7237690" y="-493444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157512" flipH="1">
              <a:off x="8788681" y="88254"/>
              <a:ext cx="650192" cy="721064"/>
            </a:xfrm>
            <a:custGeom>
              <a:avLst/>
              <a:gdLst/>
              <a:ahLst/>
              <a:cxnLst/>
              <a:rect l="l" t="t" r="r" b="b"/>
              <a:pathLst>
                <a:path w="26009" h="28844" fill="none" extrusionOk="0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157512" flipH="1">
              <a:off x="8162796" y="72374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157512" flipH="1">
              <a:off x="9087877" y="638193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157512" flipH="1">
              <a:off x="7525463" y="193693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157512" flipH="1">
              <a:off x="9076066" y="78163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157512" flipH="1">
              <a:off x="9692804" y="1158867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rot="10515604" flipH="1">
              <a:off x="8395233" y="733291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10515604" flipH="1">
              <a:off x="9021238" y="726016"/>
              <a:ext cx="650180" cy="721100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10515604" flipH="1">
              <a:off x="8701958" y="187502"/>
              <a:ext cx="650180" cy="721075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10515604" flipH="1">
              <a:off x="8382677" y="-351036"/>
              <a:ext cx="650155" cy="721075"/>
            </a:xfrm>
            <a:custGeom>
              <a:avLst/>
              <a:gdLst/>
              <a:ahLst/>
              <a:cxnLst/>
              <a:rect l="l" t="t" r="r" b="b"/>
              <a:pathLst>
                <a:path w="26008" h="28845" fill="none" extrusionOk="0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10515604" flipH="1">
              <a:off x="9008685" y="-358263"/>
              <a:ext cx="650205" cy="721050"/>
            </a:xfrm>
            <a:custGeom>
              <a:avLst/>
              <a:gdLst/>
              <a:ahLst/>
              <a:cxnLst/>
              <a:rect l="l" t="t" r="r" b="b"/>
              <a:pathLst>
                <a:path w="26010" h="28844" fill="none" extrusionOk="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10515604" flipH="1">
              <a:off x="8988035" y="-202012"/>
              <a:ext cx="57071" cy="57046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10515604" flipH="1">
              <a:off x="9613745" y="157612"/>
              <a:ext cx="57046" cy="57071"/>
            </a:xfrm>
            <a:custGeom>
              <a:avLst/>
              <a:gdLst/>
              <a:ahLst/>
              <a:cxnLst/>
              <a:rect l="l" t="t" r="r" b="b"/>
              <a:pathLst>
                <a:path w="2282" h="2283" extrusionOk="0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10515604" flipH="1">
              <a:off x="9310934" y="707795"/>
              <a:ext cx="57021" cy="57071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rot="10515604" flipH="1">
            <a:off x="8362734" y="-200629"/>
            <a:ext cx="57046" cy="57046"/>
          </a:xfrm>
          <a:custGeom>
            <a:avLst/>
            <a:gdLst/>
            <a:ahLst/>
            <a:cxnLst/>
            <a:rect l="l" t="t" r="r" b="b"/>
            <a:pathLst>
              <a:path w="2282" h="2282" extrusionOk="0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6" name="Google Shape;336;p8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3"/>
          <p:cNvSpPr txBox="1">
            <a:spLocks noGrp="1"/>
          </p:cNvSpPr>
          <p:nvPr>
            <p:ph type="title" idx="2" hasCustomPrompt="1"/>
          </p:nvPr>
        </p:nvSpPr>
        <p:spPr>
          <a:xfrm>
            <a:off x="890575" y="152095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ubTitle" idx="4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title" idx="5" hasCustomPrompt="1"/>
          </p:nvPr>
        </p:nvSpPr>
        <p:spPr>
          <a:xfrm>
            <a:off x="890575" y="215403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>
            <a:spLocks noGrp="1"/>
          </p:cNvSpPr>
          <p:nvPr>
            <p:ph type="subTitle" idx="6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4" name="Google Shape;544;p13"/>
          <p:cNvSpPr txBox="1">
            <a:spLocks noGrp="1"/>
          </p:cNvSpPr>
          <p:nvPr>
            <p:ph type="subTitle" idx="7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title" idx="8" hasCustomPrompt="1"/>
          </p:nvPr>
        </p:nvSpPr>
        <p:spPr>
          <a:xfrm>
            <a:off x="890575" y="278712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>
            <a:spLocks noGrp="1"/>
          </p:cNvSpPr>
          <p:nvPr>
            <p:ph type="subTitle" idx="9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13"/>
          <p:cNvSpPr txBox="1">
            <a:spLocks noGrp="1"/>
          </p:cNvSpPr>
          <p:nvPr>
            <p:ph type="subTitle" idx="13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 idx="14" hasCustomPrompt="1"/>
          </p:nvPr>
        </p:nvSpPr>
        <p:spPr>
          <a:xfrm>
            <a:off x="890575" y="3420205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>
            <a:spLocks noGrp="1"/>
          </p:cNvSpPr>
          <p:nvPr>
            <p:ph type="subTitle" idx="15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13"/>
          <p:cNvSpPr txBox="1">
            <a:spLocks noGrp="1"/>
          </p:cNvSpPr>
          <p:nvPr>
            <p:ph type="subTitle" idx="16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title" idx="17" hasCustomPrompt="1"/>
          </p:nvPr>
        </p:nvSpPr>
        <p:spPr>
          <a:xfrm>
            <a:off x="890575" y="4053290"/>
            <a:ext cx="9768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>
            <a:spLocks noGrp="1"/>
          </p:cNvSpPr>
          <p:nvPr>
            <p:ph type="subTitle" idx="18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3" name="Google Shape;553;p13"/>
          <p:cNvGrpSpPr/>
          <p:nvPr/>
        </p:nvGrpSpPr>
        <p:grpSpPr>
          <a:xfrm>
            <a:off x="-3773061" y="-978862"/>
            <a:ext cx="5036265" cy="4113315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82" extrusionOk="0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4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8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4" fill="none" extrusionOk="0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10" h="28846" fill="none" extrusionOk="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6" fill="none" extrusionOk="0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09" h="28845" fill="none" extrusionOk="0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w="7725" cap="flat" cmpd="sng">
                    <a:solidFill>
                      <a:schemeClr val="dk2"/>
                    </a:solidFill>
                    <a:prstDash val="solid"/>
                    <a:miter lim="102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2" extrusionOk="0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2282" extrusionOk="0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3" extrusionOk="0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avLst/>
              <a:gdLst/>
              <a:ahLst/>
              <a:cxnLst/>
              <a:rect l="l" t="t" r="r" b="b"/>
              <a:pathLst>
                <a:path w="2281" h="2283" extrusionOk="0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avLst/>
              <a:gdLst/>
              <a:ahLst/>
              <a:cxnLst/>
              <a:rect l="l" t="t" r="r" b="b"/>
              <a:pathLst>
                <a:path w="2283" h="2283" extrusionOk="0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>
            <a:spLocks noGrp="1"/>
          </p:cNvSpPr>
          <p:nvPr>
            <p:ph type="title"/>
          </p:nvPr>
        </p:nvSpPr>
        <p:spPr>
          <a:xfrm>
            <a:off x="3424066" y="3475500"/>
            <a:ext cx="5006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9" name="Google Shape;599;p14"/>
          <p:cNvSpPr txBox="1">
            <a:spLocks noGrp="1"/>
          </p:cNvSpPr>
          <p:nvPr>
            <p:ph type="subTitle" idx="1"/>
          </p:nvPr>
        </p:nvSpPr>
        <p:spPr>
          <a:xfrm>
            <a:off x="3423950" y="1025400"/>
            <a:ext cx="5006700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00" name="Google Shape;600;p14"/>
          <p:cNvGrpSpPr/>
          <p:nvPr/>
        </p:nvGrpSpPr>
        <p:grpSpPr>
          <a:xfrm>
            <a:off x="7107962" y="-355553"/>
            <a:ext cx="1934332" cy="1332011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rot="-157512" flipH="1">
              <a:off x="7124135" y="209124"/>
              <a:ext cx="650192" cy="721089"/>
            </a:xfrm>
            <a:custGeom>
              <a:avLst/>
              <a:gdLst/>
              <a:ahLst/>
              <a:cxnLst/>
              <a:rect l="l" t="t" r="r" b="b"/>
              <a:pathLst>
                <a:path w="26009" h="28845" fill="none" extrusionOk="0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 rot="-157512" flipH="1">
              <a:off x="7112323" y="35256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 rot="-157512" flipH="1">
              <a:off x="7729061" y="729798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 rot="-157512" flipH="1">
              <a:off x="7756527" y="-354275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 rot="-157512" flipH="1">
              <a:off x="8076682" y="-309131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 rot="-157512" flipH="1">
              <a:off x="7450823" y="-324986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 rot="-157512" flipH="1">
              <a:off x="8375904" y="240832"/>
              <a:ext cx="650217" cy="721114"/>
            </a:xfrm>
            <a:custGeom>
              <a:avLst/>
              <a:gdLst/>
              <a:ahLst/>
              <a:cxnLst/>
              <a:rect l="l" t="t" r="r" b="b"/>
              <a:pathLst>
                <a:path w="26010" h="28846" fill="none" extrusionOk="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 rot="-157512" flipH="1">
              <a:off x="7750020" y="224978"/>
              <a:ext cx="650192" cy="721114"/>
            </a:xfrm>
            <a:custGeom>
              <a:avLst/>
              <a:gdLst/>
              <a:ahLst/>
              <a:cxnLst/>
              <a:rect l="l" t="t" r="r" b="b"/>
              <a:pathLst>
                <a:path w="26009" h="28846" fill="none" extrusionOk="0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w="7725" cap="flat" cmpd="sng">
              <a:solidFill>
                <a:schemeClr val="dk2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08580" y="3475490"/>
            <a:ext cx="1961773" cy="2399979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rot="-157512" flipH="1">
              <a:off x="1392148" y="33295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rot="-157512" flipH="1">
              <a:off x="1064998" y="386414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rot="-157512" flipH="1">
              <a:off x="1364223" y="4406719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rot="-157512" flipH="1">
              <a:off x="119483" y="4382794"/>
              <a:ext cx="57072" cy="57047"/>
            </a:xfrm>
            <a:custGeom>
              <a:avLst/>
              <a:gdLst/>
              <a:ahLst/>
              <a:cxnLst/>
              <a:rect l="l" t="t" r="r" b="b"/>
              <a:pathLst>
                <a:path w="2283" h="2282" extrusionOk="0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rot="-157512" flipH="1">
                <a:off x="1376547" y="4265784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157512" flipH="1">
                <a:off x="1077325" y="3715820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157512" flipH="1">
                <a:off x="1404013" y="3181711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157512" flipH="1">
                <a:off x="451466" y="3699965"/>
                <a:ext cx="650167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8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157512" flipH="1">
                <a:off x="152244" y="3150001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157512" flipH="1">
                <a:off x="778129" y="3165856"/>
                <a:ext cx="650192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6" fill="none" extrusionOk="0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157512" flipH="1">
                <a:off x="124753" y="4234050"/>
                <a:ext cx="650217" cy="721114"/>
              </a:xfrm>
              <a:custGeom>
                <a:avLst/>
                <a:gdLst/>
                <a:ahLst/>
                <a:cxnLst/>
                <a:rect l="l" t="t" r="r" b="b"/>
                <a:pathLst>
                  <a:path w="26010" h="28846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157512" flipH="1">
                <a:off x="423974" y="4784014"/>
                <a:ext cx="650192" cy="721089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5" fill="none" extrusionOk="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157512" flipH="1">
                <a:off x="1049859" y="4799893"/>
                <a:ext cx="650192" cy="721064"/>
              </a:xfrm>
              <a:custGeom>
                <a:avLst/>
                <a:gdLst/>
                <a:ahLst/>
                <a:cxnLst/>
                <a:rect l="l" t="t" r="r" b="b"/>
                <a:pathLst>
                  <a:path w="26009" h="28844" fill="none" extrusionOk="0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w="7725" cap="flat" cmpd="sng">
                <a:solidFill>
                  <a:schemeClr val="dk2"/>
                </a:solidFill>
                <a:prstDash val="solid"/>
                <a:miter lim="10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6" r:id="rId20"/>
    <p:sldLayoutId id="214748367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kk.hu/p/technikumi-rangsor-2024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5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35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35"/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35"/>
          <p:cNvSpPr txBox="1">
            <a:spLocks noGrp="1"/>
          </p:cNvSpPr>
          <p:nvPr>
            <p:ph type="ctrTitle"/>
          </p:nvPr>
        </p:nvSpPr>
        <p:spPr>
          <a:xfrm>
            <a:off x="453767" y="1411344"/>
            <a:ext cx="8236465" cy="21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latin typeface="Montserrat Black"/>
                <a:ea typeface="Montserrat Black"/>
                <a:cs typeface="Montserrat Black"/>
                <a:sym typeface="Montserrat Black"/>
              </a:rPr>
              <a:t>A MESTERSÉGES INTELLIGENCIA 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</a:t>
            </a:r>
            <a:r>
              <a:rPr lang="en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)</a:t>
            </a:r>
            <a:r>
              <a:rPr lang="hu-HU" sz="3200" dirty="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hu-HU" sz="32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ALKALMAZÁSA A SZAKKÉPZÉSBEN</a:t>
            </a:r>
            <a:endParaRPr sz="32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8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-HU" sz="2800" dirty="0">
                <a:latin typeface="Montserrat"/>
                <a:ea typeface="Montserrat"/>
                <a:cs typeface="Montserrat"/>
                <a:sym typeface="Montserrat"/>
              </a:rPr>
              <a:t>Az MI etikai alapjainak és pedagógiai érintkezési pontjainak áttekintése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9" name="Google Shape;1249;p35"/>
          <p:cNvSpPr txBox="1">
            <a:spLocks noGrp="1"/>
          </p:cNvSpPr>
          <p:nvPr>
            <p:ph type="subTitle" idx="1"/>
          </p:nvPr>
        </p:nvSpPr>
        <p:spPr>
          <a:xfrm>
            <a:off x="537515" y="4434098"/>
            <a:ext cx="45288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Halász József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784610DA-6D8F-67C9-FF3F-5FB458B5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44">
            <a:extLst>
              <a:ext uri="{FF2B5EF4-FFF2-40B4-BE49-F238E27FC236}">
                <a16:creationId xmlns:a16="http://schemas.microsoft.com/office/drawing/2014/main" id="{D8D4E6AB-01AB-6FA0-3D8A-2036D20DF1BC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1198740" y="3542627"/>
            <a:ext cx="2595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tx2"/>
                </a:solidFill>
              </a:rPr>
              <a:t>FORDÍTÁS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525" name="Google Shape;1525;p44">
            <a:extLst>
              <a:ext uri="{FF2B5EF4-FFF2-40B4-BE49-F238E27FC236}">
                <a16:creationId xmlns:a16="http://schemas.microsoft.com/office/drawing/2014/main" id="{5F8685AA-6684-6B3B-23D7-428665FB398D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4958329" y="1276885"/>
            <a:ext cx="334055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bg2"/>
                </a:solidFill>
              </a:rPr>
              <a:t>KIVONAT KÉSZÍTÉSE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26" name="Google Shape;1526;p44">
            <a:extLst>
              <a:ext uri="{FF2B5EF4-FFF2-40B4-BE49-F238E27FC236}">
                <a16:creationId xmlns:a16="http://schemas.microsoft.com/office/drawing/2014/main" id="{48285E54-4E03-4288-0670-1B6359999A4C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012351" y="1505485"/>
            <a:ext cx="296777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accent2"/>
                </a:solidFill>
              </a:rPr>
              <a:t>DIGITÁLIS ÉRTÉKELÉSI PLATFORMOK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E126D823-98C7-CD0E-41A3-6BDD0ADCF4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5962" y="2010603"/>
            <a:ext cx="334055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Digitális értékelési platformokon (pl. Redmenta) a kérdések megválaszolásában az MI igénybe vétele (általános használat, nem bevallottan, az oktató tudta nélkül)</a:t>
            </a:r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0E6D2636-1674-69D6-203A-2D354D91443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93692" y="4047745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Idegennyelvi szövegek fordítása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9" name="Google Shape;1529;p44">
            <a:extLst>
              <a:ext uri="{FF2B5EF4-FFF2-40B4-BE49-F238E27FC236}">
                <a16:creationId xmlns:a16="http://schemas.microsoft.com/office/drawing/2014/main" id="{ADE525B2-5553-A9C8-BFFE-E824068C1B6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787478" y="1962685"/>
            <a:ext cx="3682258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Többoldalas szöveges feladat elolvasása helyett a tanuló kivonatot készít az MI segítségével.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feladat lehet például egy költő/író életrajzának vázlatos készítése vagy egy novella összefoglalása </a:t>
            </a:r>
            <a:endParaRPr dirty="0"/>
          </a:p>
        </p:txBody>
      </p:sp>
      <p:sp>
        <p:nvSpPr>
          <p:cNvPr id="1530" name="Google Shape;1530;p44">
            <a:extLst>
              <a:ext uri="{FF2B5EF4-FFF2-40B4-BE49-F238E27FC236}">
                <a16:creationId xmlns:a16="http://schemas.microsoft.com/office/drawing/2014/main" id="{78EE2B2B-E423-8FAB-F7B6-1201A0452EC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331106" y="4047745"/>
            <a:ext cx="25950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Számításos (matematikai) feladatok megoldása</a:t>
            </a:r>
            <a:endParaRPr dirty="0"/>
          </a:p>
        </p:txBody>
      </p:sp>
      <p:sp>
        <p:nvSpPr>
          <p:cNvPr id="1531" name="Google Shape;1531;p44">
            <a:extLst>
              <a:ext uri="{FF2B5EF4-FFF2-40B4-BE49-F238E27FC236}">
                <a16:creationId xmlns:a16="http://schemas.microsoft.com/office/drawing/2014/main" id="{AF8CBC1E-BF72-0BF1-6B9E-F612978B9F95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046313" y="3590545"/>
            <a:ext cx="3164588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FELADATMEGOLDÁS</a:t>
            </a:r>
            <a:endParaRPr dirty="0"/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D5705739-074F-817B-463C-0E541CD19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990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2A490913-9D89-69BF-3FD1-C8074A9B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7DE92E10-7577-856A-E1F1-29F9D48BF1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17227" y="1550357"/>
            <a:ext cx="5109542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dirty="0"/>
              <a:t>Megállapítás:</a:t>
            </a:r>
            <a:r>
              <a:rPr lang="hu-HU" sz="1800" dirty="0"/>
              <a:t> </a:t>
            </a:r>
            <a:r>
              <a:rPr lang="hu-HU" sz="1800" dirty="0">
                <a:solidFill>
                  <a:schemeClr val="accent2"/>
                </a:solidFill>
              </a:rPr>
              <a:t>Egy átlagos technikumban a diákok döntő hányada használ valamely MI alkalmazást az oktató tudtán kívül.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2E85A271-E7D1-8AED-1777-5EAB00F6184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380035" y="3087693"/>
            <a:ext cx="638392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i="1" u="sng" dirty="0">
                <a:solidFill>
                  <a:schemeClr val="tx1"/>
                </a:solidFill>
              </a:rPr>
              <a:t>Feltételezés:</a:t>
            </a:r>
            <a:r>
              <a:rPr lang="hu-HU" sz="2000" i="1" dirty="0">
                <a:solidFill>
                  <a:schemeClr val="tx1"/>
                </a:solidFill>
              </a:rPr>
              <a:t> Ha az MI használat az oktató tudtán kívül történik, ebben az esetben </a:t>
            </a:r>
            <a:r>
              <a:rPr lang="hu-HU" sz="2000" b="1" i="1" dirty="0">
                <a:solidFill>
                  <a:schemeClr val="tx1"/>
                </a:solidFill>
              </a:rPr>
              <a:t>nincs ismeretünk arról, hogy az MI használata </a:t>
            </a:r>
            <a:r>
              <a:rPr lang="hu-HU" sz="2000" b="1" i="1" dirty="0">
                <a:solidFill>
                  <a:schemeClr val="accent2"/>
                </a:solidFill>
              </a:rPr>
              <a:t>támogatja-e</a:t>
            </a:r>
            <a:r>
              <a:rPr lang="hu-HU" sz="2000" b="1" i="1" dirty="0">
                <a:solidFill>
                  <a:schemeClr val="tx1"/>
                </a:solidFill>
              </a:rPr>
              <a:t> a tanulási folyamatot</a:t>
            </a:r>
            <a:r>
              <a:rPr lang="hu-HU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1288C7D4-4878-816F-09D9-A94F634A2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 következtetése</a:t>
            </a:r>
            <a:endParaRPr sz="2400" dirty="0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FA72A507-F488-5EEE-57AD-42A56CD74597}"/>
              </a:ext>
            </a:extLst>
          </p:cNvPr>
          <p:cNvCxnSpPr>
            <a:cxnSpLocks/>
          </p:cNvCxnSpPr>
          <p:nvPr/>
        </p:nvCxnSpPr>
        <p:spPr>
          <a:xfrm>
            <a:off x="4571998" y="2527300"/>
            <a:ext cx="0" cy="55245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424;p42">
            <a:extLst>
              <a:ext uri="{FF2B5EF4-FFF2-40B4-BE49-F238E27FC236}">
                <a16:creationId xmlns:a16="http://schemas.microsoft.com/office/drawing/2014/main" id="{36C5E004-2F33-A132-F0E0-42CF55B6DA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-299089" y="1386038"/>
            <a:ext cx="2316305" cy="23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24;p42">
            <a:extLst>
              <a:ext uri="{FF2B5EF4-FFF2-40B4-BE49-F238E27FC236}">
                <a16:creationId xmlns:a16="http://schemas.microsoft.com/office/drawing/2014/main" id="{513CCC8C-EA43-303F-D55A-82BF6830A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 rot="5784041">
            <a:off x="7860510" y="573489"/>
            <a:ext cx="2061054" cy="216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4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>
          <a:extLst>
            <a:ext uri="{FF2B5EF4-FFF2-40B4-BE49-F238E27FC236}">
              <a16:creationId xmlns:a16="http://schemas.microsoft.com/office/drawing/2014/main" id="{AA337F13-24D7-4805-0A40-5DC6C933F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68691FD-389F-DE0D-E2F3-213043C1C854}"/>
              </a:ext>
            </a:extLst>
          </p:cNvPr>
          <p:cNvSpPr txBox="1">
            <a:spLocks/>
          </p:cNvSpPr>
          <p:nvPr/>
        </p:nvSpPr>
        <p:spPr>
          <a:xfrm>
            <a:off x="537658" y="342615"/>
            <a:ext cx="80686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Black"/>
              <a:buNone/>
              <a:defRPr sz="82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u-HU" sz="2400" dirty="0"/>
              <a:t>Az MI etikai alapjainak és pedagógiai érintkezési pontjainak áttekintése</a:t>
            </a:r>
          </a:p>
        </p:txBody>
      </p:sp>
      <p:pic>
        <p:nvPicPr>
          <p:cNvPr id="5" name="Picture 2" descr="AI in Education: Navigating the Fine Line Between Threat and Transformation  – OEB Insights">
            <a:extLst>
              <a:ext uri="{FF2B5EF4-FFF2-40B4-BE49-F238E27FC236}">
                <a16:creationId xmlns:a16="http://schemas.microsoft.com/office/drawing/2014/main" id="{930C8E37-D985-B7A3-30DB-3B2771B3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0"/>
            <a:ext cx="7731125" cy="5143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00;p46">
            <a:extLst>
              <a:ext uri="{FF2B5EF4-FFF2-40B4-BE49-F238E27FC236}">
                <a16:creationId xmlns:a16="http://schemas.microsoft.com/office/drawing/2014/main" id="{4671925A-EBC5-3A54-3ED6-B8A963C38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437" y="1896350"/>
            <a:ext cx="7860000" cy="15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„Ha valamit nem tudsz megakadályozni, </a:t>
            </a:r>
            <a:r>
              <a:rPr lang="hu-HU" sz="3600" dirty="0">
                <a:solidFill>
                  <a:schemeClr val="accent2"/>
                </a:solidFill>
              </a:rPr>
              <a:t>állj az élére</a:t>
            </a:r>
            <a:r>
              <a:rPr lang="hu-HU" sz="3600" dirty="0"/>
              <a:t>”</a:t>
            </a:r>
            <a:endParaRPr sz="3600" dirty="0"/>
          </a:p>
        </p:txBody>
      </p:sp>
      <p:sp>
        <p:nvSpPr>
          <p:cNvPr id="7" name="Google Shape;1528;p44">
            <a:extLst>
              <a:ext uri="{FF2B5EF4-FFF2-40B4-BE49-F238E27FC236}">
                <a16:creationId xmlns:a16="http://schemas.microsoft.com/office/drawing/2014/main" id="{02B101D8-00AE-4FB0-0411-354F0E40AC49}"/>
              </a:ext>
            </a:extLst>
          </p:cNvPr>
          <p:cNvSpPr txBox="1">
            <a:spLocks/>
          </p:cNvSpPr>
          <p:nvPr/>
        </p:nvSpPr>
        <p:spPr>
          <a:xfrm>
            <a:off x="5361340" y="3210497"/>
            <a:ext cx="320509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i="1" dirty="0">
                <a:solidFill>
                  <a:schemeClr val="tx1"/>
                </a:solidFill>
                <a:latin typeface="Montserrat" panose="00000500000000000000" pitchFamily="2" charset="-18"/>
              </a:rPr>
              <a:t>- Charles de Gaulle</a:t>
            </a:r>
          </a:p>
          <a:p>
            <a:pPr algn="ctr"/>
            <a:endParaRPr lang="hu-HU" dirty="0"/>
          </a:p>
        </p:txBody>
      </p:sp>
      <p:pic>
        <p:nvPicPr>
          <p:cNvPr id="8" name="Google Shape;1596;p46">
            <a:extLst>
              <a:ext uri="{FF2B5EF4-FFF2-40B4-BE49-F238E27FC236}">
                <a16:creationId xmlns:a16="http://schemas.microsoft.com/office/drawing/2014/main" id="{1C4B9996-1B38-336F-F68D-4FA39A4EAA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-337952" y="3643389"/>
            <a:ext cx="1920000" cy="1842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C1C0679-DD7E-63B1-D88C-EFA9E784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A2F7F14F-7EC4-4339-F18B-894515E14B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3189503">
            <a:off x="-501735" y="752143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83357739-A024-2CEC-B979-D52C2054A1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530485" y="235333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B6FDB924-6BB0-877C-D01E-754E9B84E6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88306" y="1839127"/>
            <a:ext cx="5767388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altLang="hu-HU" sz="1600" dirty="0"/>
              <a:t>A tananyag feldolgozása </a:t>
            </a:r>
            <a:r>
              <a:rPr lang="hu-HU" altLang="hu-HU" sz="1600" b="1" dirty="0"/>
              <a:t>nem a tanári magyarázattal kezdődik</a:t>
            </a:r>
            <a:r>
              <a:rPr lang="hu-HU" altLang="hu-HU" sz="1600" dirty="0"/>
              <a:t>, hanem a tanulók, diákok </a:t>
            </a:r>
            <a:r>
              <a:rPr lang="hu-HU" altLang="hu-HU" sz="1600" b="1" dirty="0"/>
              <a:t>otthon kezdik meg a témakör megismerését</a:t>
            </a:r>
            <a:r>
              <a:rPr lang="hu-HU" altLang="hu-HU" sz="1600" dirty="0"/>
              <a:t> és a tanórán oktatói irányítással </a:t>
            </a:r>
            <a:r>
              <a:rPr lang="hu-HU" altLang="hu-HU" sz="1600" b="1" dirty="0"/>
              <a:t>dolgozzák fel közösen az adott témát</a:t>
            </a:r>
            <a:endParaRPr sz="1600" b="1"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567A7B92-6468-9CAA-4527-ED86A1CCBA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5451262">
            <a:off x="7611648" y="361516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31D4BE8C-1209-3E22-F33C-C891C93E16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-8788535">
            <a:off x="8071707" y="3190166"/>
            <a:ext cx="917219" cy="8666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DA2939E-43D1-F425-2D29-3D16A2826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 – fordított osztályterem</a:t>
            </a:r>
            <a:endParaRPr sz="2400" dirty="0"/>
          </a:p>
        </p:txBody>
      </p:sp>
      <p:grpSp>
        <p:nvGrpSpPr>
          <p:cNvPr id="5" name="Google Shape;12040;p79">
            <a:extLst>
              <a:ext uri="{FF2B5EF4-FFF2-40B4-BE49-F238E27FC236}">
                <a16:creationId xmlns:a16="http://schemas.microsoft.com/office/drawing/2014/main" id="{5DC95B5F-FEF9-AA84-A75D-A539FFF6983E}"/>
              </a:ext>
            </a:extLst>
          </p:cNvPr>
          <p:cNvGrpSpPr/>
          <p:nvPr/>
        </p:nvGrpSpPr>
        <p:grpSpPr>
          <a:xfrm>
            <a:off x="2769673" y="3071819"/>
            <a:ext cx="690293" cy="665773"/>
            <a:chOff x="6630539" y="2917502"/>
            <a:chExt cx="371777" cy="349434"/>
          </a:xfrm>
        </p:grpSpPr>
        <p:sp>
          <p:nvSpPr>
            <p:cNvPr id="6" name="Google Shape;12041;p79">
              <a:extLst>
                <a:ext uri="{FF2B5EF4-FFF2-40B4-BE49-F238E27FC236}">
                  <a16:creationId xmlns:a16="http://schemas.microsoft.com/office/drawing/2014/main" id="{ADEA620F-107F-29DC-3DFF-87397E6CAD8B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42;p79">
              <a:extLst>
                <a:ext uri="{FF2B5EF4-FFF2-40B4-BE49-F238E27FC236}">
                  <a16:creationId xmlns:a16="http://schemas.microsoft.com/office/drawing/2014/main" id="{04A28F27-03D8-9E15-B838-40547E547859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43;p79">
              <a:extLst>
                <a:ext uri="{FF2B5EF4-FFF2-40B4-BE49-F238E27FC236}">
                  <a16:creationId xmlns:a16="http://schemas.microsoft.com/office/drawing/2014/main" id="{9B44348F-B5D0-50FD-4BAB-BD8DFCCCEADA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44;p79">
              <a:extLst>
                <a:ext uri="{FF2B5EF4-FFF2-40B4-BE49-F238E27FC236}">
                  <a16:creationId xmlns:a16="http://schemas.microsoft.com/office/drawing/2014/main" id="{4DBD9AA2-7888-E687-0535-41EFD0008E09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45;p79">
              <a:extLst>
                <a:ext uri="{FF2B5EF4-FFF2-40B4-BE49-F238E27FC236}">
                  <a16:creationId xmlns:a16="http://schemas.microsoft.com/office/drawing/2014/main" id="{E0E3476D-046C-A55E-9997-C0E43F29B50E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46;p79">
              <a:extLst>
                <a:ext uri="{FF2B5EF4-FFF2-40B4-BE49-F238E27FC236}">
                  <a16:creationId xmlns:a16="http://schemas.microsoft.com/office/drawing/2014/main" id="{E1EE6AD4-0DAF-FECD-A1F6-E9B62EA60C2D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7;p79">
              <a:extLst>
                <a:ext uri="{FF2B5EF4-FFF2-40B4-BE49-F238E27FC236}">
                  <a16:creationId xmlns:a16="http://schemas.microsoft.com/office/drawing/2014/main" id="{78E4A93B-E131-0981-0B3D-7E40E6988729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168F520F-EEFE-833C-85E5-2CEAC95A8EBF}"/>
              </a:ext>
            </a:extLst>
          </p:cNvPr>
          <p:cNvCxnSpPr/>
          <p:nvPr/>
        </p:nvCxnSpPr>
        <p:spPr>
          <a:xfrm>
            <a:off x="2663208" y="3071819"/>
            <a:ext cx="796758" cy="6635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oogle Shape;12062;p79">
            <a:extLst>
              <a:ext uri="{FF2B5EF4-FFF2-40B4-BE49-F238E27FC236}">
                <a16:creationId xmlns:a16="http://schemas.microsoft.com/office/drawing/2014/main" id="{BDC3FB73-36AD-876A-AE9C-1FA356733683}"/>
              </a:ext>
            </a:extLst>
          </p:cNvPr>
          <p:cNvGrpSpPr/>
          <p:nvPr/>
        </p:nvGrpSpPr>
        <p:grpSpPr>
          <a:xfrm>
            <a:off x="5843417" y="3193998"/>
            <a:ext cx="545170" cy="555996"/>
            <a:chOff x="7976174" y="2925108"/>
            <a:chExt cx="334666" cy="334634"/>
          </a:xfrm>
        </p:grpSpPr>
        <p:sp>
          <p:nvSpPr>
            <p:cNvPr id="16" name="Google Shape;12063;p79">
              <a:extLst>
                <a:ext uri="{FF2B5EF4-FFF2-40B4-BE49-F238E27FC236}">
                  <a16:creationId xmlns:a16="http://schemas.microsoft.com/office/drawing/2014/main" id="{7C420800-EF49-0640-647C-44079FDE4631}"/>
                </a:ext>
              </a:extLst>
            </p:cNvPr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64;p79">
              <a:extLst>
                <a:ext uri="{FF2B5EF4-FFF2-40B4-BE49-F238E27FC236}">
                  <a16:creationId xmlns:a16="http://schemas.microsoft.com/office/drawing/2014/main" id="{A85A2F2E-27DD-4514-64A3-6FCF266AF7FF}"/>
                </a:ext>
              </a:extLst>
            </p:cNvPr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65;p79">
              <a:extLst>
                <a:ext uri="{FF2B5EF4-FFF2-40B4-BE49-F238E27FC236}">
                  <a16:creationId xmlns:a16="http://schemas.microsoft.com/office/drawing/2014/main" id="{320BECB7-9B25-4A0E-6B8A-03563517C2B3}"/>
                </a:ext>
              </a:extLst>
            </p:cNvPr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66;p79">
              <a:extLst>
                <a:ext uri="{FF2B5EF4-FFF2-40B4-BE49-F238E27FC236}">
                  <a16:creationId xmlns:a16="http://schemas.microsoft.com/office/drawing/2014/main" id="{32F5495E-A164-AC3E-6B16-D3FE81C62F70}"/>
                </a:ext>
              </a:extLst>
            </p:cNvPr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67;p79">
              <a:extLst>
                <a:ext uri="{FF2B5EF4-FFF2-40B4-BE49-F238E27FC236}">
                  <a16:creationId xmlns:a16="http://schemas.microsoft.com/office/drawing/2014/main" id="{22E57152-76F9-AFB0-3B4A-A5E4DF80BCB5}"/>
                </a:ext>
              </a:extLst>
            </p:cNvPr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8;p79">
              <a:extLst>
                <a:ext uri="{FF2B5EF4-FFF2-40B4-BE49-F238E27FC236}">
                  <a16:creationId xmlns:a16="http://schemas.microsoft.com/office/drawing/2014/main" id="{028E4D0F-FA31-5B1F-2B47-2331F2092929}"/>
                </a:ext>
              </a:extLst>
            </p:cNvPr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69;p79">
              <a:extLst>
                <a:ext uri="{FF2B5EF4-FFF2-40B4-BE49-F238E27FC236}">
                  <a16:creationId xmlns:a16="http://schemas.microsoft.com/office/drawing/2014/main" id="{FFD1ADBD-42F2-809C-8395-F040ADDFE4F1}"/>
                </a:ext>
              </a:extLst>
            </p:cNvPr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70;p79">
              <a:extLst>
                <a:ext uri="{FF2B5EF4-FFF2-40B4-BE49-F238E27FC236}">
                  <a16:creationId xmlns:a16="http://schemas.microsoft.com/office/drawing/2014/main" id="{55524147-3910-E494-5BD9-790F4F40EB53}"/>
                </a:ext>
              </a:extLst>
            </p:cNvPr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71;p79">
              <a:extLst>
                <a:ext uri="{FF2B5EF4-FFF2-40B4-BE49-F238E27FC236}">
                  <a16:creationId xmlns:a16="http://schemas.microsoft.com/office/drawing/2014/main" id="{BB59D709-55C3-F3BD-9002-1DC223FBF0BF}"/>
                </a:ext>
              </a:extLst>
            </p:cNvPr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071;p80">
            <a:extLst>
              <a:ext uri="{FF2B5EF4-FFF2-40B4-BE49-F238E27FC236}">
                <a16:creationId xmlns:a16="http://schemas.microsoft.com/office/drawing/2014/main" id="{720FA1CB-3C27-6ED8-128F-A71510020B9D}"/>
              </a:ext>
            </a:extLst>
          </p:cNvPr>
          <p:cNvGrpSpPr/>
          <p:nvPr/>
        </p:nvGrpSpPr>
        <p:grpSpPr>
          <a:xfrm>
            <a:off x="4322500" y="3210593"/>
            <a:ext cx="458900" cy="521327"/>
            <a:chOff x="7144274" y="1500214"/>
            <a:chExt cx="282174" cy="355735"/>
          </a:xfrm>
        </p:grpSpPr>
        <p:sp>
          <p:nvSpPr>
            <p:cNvPr id="26" name="Google Shape;13072;p80">
              <a:extLst>
                <a:ext uri="{FF2B5EF4-FFF2-40B4-BE49-F238E27FC236}">
                  <a16:creationId xmlns:a16="http://schemas.microsoft.com/office/drawing/2014/main" id="{FC2C4B70-EBBF-E93D-6B54-A42B39C55BEE}"/>
                </a:ext>
              </a:extLst>
            </p:cNvPr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73;p80">
              <a:extLst>
                <a:ext uri="{FF2B5EF4-FFF2-40B4-BE49-F238E27FC236}">
                  <a16:creationId xmlns:a16="http://schemas.microsoft.com/office/drawing/2014/main" id="{A1EC5ABA-44FA-7051-E090-AEEA8D47DDB3}"/>
                </a:ext>
              </a:extLst>
            </p:cNvPr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74;p80">
              <a:extLst>
                <a:ext uri="{FF2B5EF4-FFF2-40B4-BE49-F238E27FC236}">
                  <a16:creationId xmlns:a16="http://schemas.microsoft.com/office/drawing/2014/main" id="{595E0A99-196E-0E1E-99BA-8FF3474460FC}"/>
                </a:ext>
              </a:extLst>
            </p:cNvPr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075;p80">
              <a:extLst>
                <a:ext uri="{FF2B5EF4-FFF2-40B4-BE49-F238E27FC236}">
                  <a16:creationId xmlns:a16="http://schemas.microsoft.com/office/drawing/2014/main" id="{18211B6F-166E-47FD-7CF9-488CEDD8A53E}"/>
                </a:ext>
              </a:extLst>
            </p:cNvPr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076;p80">
              <a:extLst>
                <a:ext uri="{FF2B5EF4-FFF2-40B4-BE49-F238E27FC236}">
                  <a16:creationId xmlns:a16="http://schemas.microsoft.com/office/drawing/2014/main" id="{D48EC29F-985C-AB47-16EE-DCA5B034E869}"/>
                </a:ext>
              </a:extLst>
            </p:cNvPr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077;p80">
              <a:extLst>
                <a:ext uri="{FF2B5EF4-FFF2-40B4-BE49-F238E27FC236}">
                  <a16:creationId xmlns:a16="http://schemas.microsoft.com/office/drawing/2014/main" id="{75E1AE25-8218-76D6-7C2D-91E96964B9BE}"/>
                </a:ext>
              </a:extLst>
            </p:cNvPr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BB4FF705-0CD8-0ED9-732B-082863563146}"/>
              </a:ext>
            </a:extLst>
          </p:cNvPr>
          <p:cNvCxnSpPr/>
          <p:nvPr/>
        </p:nvCxnSpPr>
        <p:spPr>
          <a:xfrm>
            <a:off x="35803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E6337709-2C5C-303B-AAC2-FB8B0E1BF62A}"/>
              </a:ext>
            </a:extLst>
          </p:cNvPr>
          <p:cNvCxnSpPr/>
          <p:nvPr/>
        </p:nvCxnSpPr>
        <p:spPr>
          <a:xfrm>
            <a:off x="4951921" y="3493044"/>
            <a:ext cx="61595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897;p54">
            <a:extLst>
              <a:ext uri="{FF2B5EF4-FFF2-40B4-BE49-F238E27FC236}">
                <a16:creationId xmlns:a16="http://schemas.microsoft.com/office/drawing/2014/main" id="{FAB69D71-179A-8A99-69D0-CFE84F266FE8}"/>
              </a:ext>
            </a:extLst>
          </p:cNvPr>
          <p:cNvSpPr txBox="1">
            <a:spLocks/>
          </p:cNvSpPr>
          <p:nvPr/>
        </p:nvSpPr>
        <p:spPr>
          <a:xfrm>
            <a:off x="1422473" y="3882977"/>
            <a:ext cx="6299054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dirty="0"/>
              <a:t>A módszertan a </a:t>
            </a:r>
            <a:r>
              <a:rPr lang="hu-HU" sz="1600" dirty="0">
                <a:solidFill>
                  <a:schemeClr val="accent2"/>
                </a:solidFill>
              </a:rPr>
              <a:t>passzív oktatási módszerből</a:t>
            </a:r>
            <a:r>
              <a:rPr lang="hu-HU" sz="1600" dirty="0"/>
              <a:t> egy</a:t>
            </a:r>
          </a:p>
          <a:p>
            <a:pPr marL="0" indent="0" algn="ctr"/>
            <a:r>
              <a:rPr lang="hu-HU" sz="1600" b="1" dirty="0">
                <a:solidFill>
                  <a:schemeClr val="accent2"/>
                </a:solidFill>
              </a:rPr>
              <a:t>aktív módszerrel</a:t>
            </a:r>
            <a:r>
              <a:rPr lang="hu-HU" sz="1600" dirty="0"/>
              <a:t> ismerteti meg a diákokat is és ezzel is ösztönözzük a tanulót a tanórai munkában való részvételre. </a:t>
            </a:r>
          </a:p>
        </p:txBody>
      </p:sp>
      <p:sp>
        <p:nvSpPr>
          <p:cNvPr id="36" name="Google Shape;1897;p54">
            <a:extLst>
              <a:ext uri="{FF2B5EF4-FFF2-40B4-BE49-F238E27FC236}">
                <a16:creationId xmlns:a16="http://schemas.microsoft.com/office/drawing/2014/main" id="{DBD391DE-1DA4-49FD-EF40-68841B1CDAB0}"/>
              </a:ext>
            </a:extLst>
          </p:cNvPr>
          <p:cNvSpPr txBox="1">
            <a:spLocks/>
          </p:cNvSpPr>
          <p:nvPr/>
        </p:nvSpPr>
        <p:spPr>
          <a:xfrm>
            <a:off x="1688305" y="1316918"/>
            <a:ext cx="5767388" cy="36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1600" i="1" dirty="0"/>
              <a:t>Kitérő: fordított osztályterem, </a:t>
            </a:r>
            <a:r>
              <a:rPr lang="hu-HU" sz="1600" i="1" dirty="0" err="1"/>
              <a:t>konnektivizmus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3372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>
          <a:extLst>
            <a:ext uri="{FF2B5EF4-FFF2-40B4-BE49-F238E27FC236}">
              <a16:creationId xmlns:a16="http://schemas.microsoft.com/office/drawing/2014/main" id="{393787DF-A72C-9A94-0961-B686F9993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" name="Google Shape;1914;p55">
            <a:extLst>
              <a:ext uri="{FF2B5EF4-FFF2-40B4-BE49-F238E27FC236}">
                <a16:creationId xmlns:a16="http://schemas.microsoft.com/office/drawing/2014/main" id="{85A95456-D0A6-A089-F38B-1235F169E2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6542848" y="1154293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55">
            <a:extLst>
              <a:ext uri="{FF2B5EF4-FFF2-40B4-BE49-F238E27FC236}">
                <a16:creationId xmlns:a16="http://schemas.microsoft.com/office/drawing/2014/main" id="{9C7CDAC4-2FAD-1DEC-8EDE-087D099F14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5228" y="3014029"/>
            <a:ext cx="5630875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Montserrat Black" panose="00000A00000000000000" pitchFamily="2" charset="-18"/>
              </a:rPr>
              <a:t>Ha a modern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oktatásmódszertanokat</a:t>
            </a:r>
            <a:r>
              <a:rPr lang="hu-HU" sz="2000" dirty="0">
                <a:latin typeface="Montserrat Black" panose="00000A00000000000000" pitchFamily="2" charset="-18"/>
              </a:rPr>
              <a:t> csoportosítani szeretnénk, akkor a szakemberek </a:t>
            </a:r>
            <a:r>
              <a:rPr lang="hu-HU" sz="2000" dirty="0">
                <a:solidFill>
                  <a:schemeClr val="bg2"/>
                </a:solidFill>
                <a:latin typeface="Montserrat Black" panose="00000A00000000000000" pitchFamily="2" charset="-18"/>
              </a:rPr>
              <a:t>négy tanuláselméleti kategóriát különbözetnek meg</a:t>
            </a:r>
            <a:r>
              <a:rPr lang="hu-HU" sz="2000" dirty="0">
                <a:latin typeface="Montserrat Black" panose="00000A00000000000000" pitchFamily="2" charset="-18"/>
              </a:rPr>
              <a:t>.</a:t>
            </a:r>
            <a:endParaRPr sz="2000" dirty="0">
              <a:latin typeface="Montserrat Black" panose="00000A00000000000000" pitchFamily="2" charset="-18"/>
            </a:endParaRPr>
          </a:p>
        </p:txBody>
      </p:sp>
      <p:pic>
        <p:nvPicPr>
          <p:cNvPr id="1926" name="Google Shape;1926;p55">
            <a:extLst>
              <a:ext uri="{FF2B5EF4-FFF2-40B4-BE49-F238E27FC236}">
                <a16:creationId xmlns:a16="http://schemas.microsoft.com/office/drawing/2014/main" id="{3DFB66E3-15FD-6AA2-FCD6-0E41C32B22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6606894" y="2504959"/>
            <a:ext cx="1857375" cy="250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55">
            <a:extLst>
              <a:ext uri="{FF2B5EF4-FFF2-40B4-BE49-F238E27FC236}">
                <a16:creationId xmlns:a16="http://schemas.microsoft.com/office/drawing/2014/main" id="{FCF346C3-4DDB-43F7-CC79-E2998331F8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61">
            <a:off x="6674270" y="2607534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55">
            <a:extLst>
              <a:ext uri="{FF2B5EF4-FFF2-40B4-BE49-F238E27FC236}">
                <a16:creationId xmlns:a16="http://schemas.microsoft.com/office/drawing/2014/main" id="{F0D841B1-39FC-28A6-B24A-7B77D9C3C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203246">
            <a:off x="7632494" y="1564142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55">
            <a:extLst>
              <a:ext uri="{FF2B5EF4-FFF2-40B4-BE49-F238E27FC236}">
                <a16:creationId xmlns:a16="http://schemas.microsoft.com/office/drawing/2014/main" id="{A6DEFCD7-8F0A-740D-E278-235A607311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8647" t="7960" r="8852" b="8336"/>
          <a:stretch/>
        </p:blipFill>
        <p:spPr>
          <a:xfrm rot="20472457">
            <a:off x="5551337" y="1874538"/>
            <a:ext cx="1891408" cy="1228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85712F83-741A-C43E-63B6-4F4B44B17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18" y="367411"/>
            <a:ext cx="83793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 – </a:t>
            </a:r>
            <a:r>
              <a:rPr lang="hu-HU" sz="2400" dirty="0" err="1"/>
              <a:t>konnektivizmus</a:t>
            </a:r>
            <a:endParaRPr sz="2400" dirty="0"/>
          </a:p>
        </p:txBody>
      </p:sp>
      <p:sp>
        <p:nvSpPr>
          <p:cNvPr id="5" name="Google Shape;1916;p55">
            <a:extLst>
              <a:ext uri="{FF2B5EF4-FFF2-40B4-BE49-F238E27FC236}">
                <a16:creationId xmlns:a16="http://schemas.microsoft.com/office/drawing/2014/main" id="{C0CE7FBB-39BC-E6B1-88D7-23ECAE3122A9}"/>
              </a:ext>
            </a:extLst>
          </p:cNvPr>
          <p:cNvSpPr txBox="1">
            <a:spLocks/>
          </p:cNvSpPr>
          <p:nvPr/>
        </p:nvSpPr>
        <p:spPr>
          <a:xfrm>
            <a:off x="208381" y="1980505"/>
            <a:ext cx="5195525" cy="5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Anaheim"/>
              <a:buNone/>
            </a:pPr>
            <a:r>
              <a:rPr lang="hu-HU" sz="2000" i="1" dirty="0"/>
              <a:t>Kitérő: a </a:t>
            </a:r>
            <a:r>
              <a:rPr lang="hu-HU" sz="2000" i="1" dirty="0" err="1">
                <a:solidFill>
                  <a:schemeClr val="accent2"/>
                </a:solidFill>
              </a:rPr>
              <a:t>konnektivizmus</a:t>
            </a:r>
            <a:r>
              <a:rPr lang="hu-HU" sz="2000" i="1" dirty="0"/>
              <a:t> fogalma</a:t>
            </a:r>
          </a:p>
        </p:txBody>
      </p:sp>
    </p:spTree>
    <p:extLst>
      <p:ext uri="{BB962C8B-B14F-4D97-AF65-F5344CB8AC3E}">
        <p14:creationId xmlns:p14="http://schemas.microsoft.com/office/powerpoint/2010/main" val="42090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7"/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6A0123-BFA7-DFD6-0801-2FC8BBB7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23" y="1646328"/>
            <a:ext cx="6781354" cy="3275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>
          <a:extLst>
            <a:ext uri="{FF2B5EF4-FFF2-40B4-BE49-F238E27FC236}">
              <a16:creationId xmlns:a16="http://schemas.microsoft.com/office/drawing/2014/main" id="{F0E24B6E-1C2F-4E56-0FCA-44D1AFD5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5D542712-4CC9-A76E-CD4A-6BE6F9E68D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l="22696" r="20890"/>
          <a:stretch/>
        </p:blipFill>
        <p:spPr>
          <a:xfrm>
            <a:off x="3823810" y="-60632"/>
            <a:ext cx="5435600" cy="52041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44" name="Google Shape;1844;p52">
            <a:extLst>
              <a:ext uri="{FF2B5EF4-FFF2-40B4-BE49-F238E27FC236}">
                <a16:creationId xmlns:a16="http://schemas.microsoft.com/office/drawing/2014/main" id="{6618B85D-068B-CEDB-C039-E728FC3744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189196" y="3289166"/>
            <a:ext cx="5435600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b="1" dirty="0">
                <a:solidFill>
                  <a:schemeClr val="accent2"/>
                </a:solidFill>
              </a:rPr>
              <a:t>A tanári szerep elsősorban a mentorálás, segítés.</a:t>
            </a:r>
            <a:r>
              <a:rPr lang="hu-HU" dirty="0"/>
              <a:t> Fontos, hogy konstruktív, alkotó közeget teremtsen, ahol a résztvevők azzal foglalkozhatnak, ami a legjobban érdekli őket, ahol a hasonló érdeklődésű személyek egymásra találhatnak, </a:t>
            </a:r>
            <a:r>
              <a:rPr lang="hu-HU" dirty="0" err="1"/>
              <a:t>ötletelhetnek</a:t>
            </a:r>
            <a:r>
              <a:rPr lang="hu-HU" dirty="0"/>
              <a:t>, alkothatnak projektszerű együttműködésben.</a:t>
            </a:r>
            <a:endParaRPr dirty="0"/>
          </a:p>
        </p:txBody>
      </p:sp>
      <p:sp>
        <p:nvSpPr>
          <p:cNvPr id="1846" name="Google Shape;1846;p52">
            <a:extLst>
              <a:ext uri="{FF2B5EF4-FFF2-40B4-BE49-F238E27FC236}">
                <a16:creationId xmlns:a16="http://schemas.microsoft.com/office/drawing/2014/main" id="{17E9308E-AFF1-BD5F-0CF6-DA1169BA0D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048" y="2269950"/>
            <a:ext cx="4443052" cy="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ctr"/>
            <a:r>
              <a:rPr lang="hu-HU" dirty="0"/>
              <a:t>Megtervezi a tanulási folyamatot és biztosítja azt a kreatív környezetet, melyben a résztvevők közösen foglalkoznak a számukra legizgalmasabb témákkal. </a:t>
            </a:r>
          </a:p>
        </p:txBody>
      </p:sp>
      <p:sp>
        <p:nvSpPr>
          <p:cNvPr id="5" name="Google Shape;1977;p57">
            <a:extLst>
              <a:ext uri="{FF2B5EF4-FFF2-40B4-BE49-F238E27FC236}">
                <a16:creationId xmlns:a16="http://schemas.microsoft.com/office/drawing/2014/main" id="{D85E78CE-586C-FC3D-C75D-08D8E0221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048" y="144865"/>
            <a:ext cx="85559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tanulási módok jellemzői</a:t>
            </a:r>
            <a:endParaRPr sz="2800" dirty="0"/>
          </a:p>
        </p:txBody>
      </p:sp>
      <p:sp>
        <p:nvSpPr>
          <p:cNvPr id="11" name="Google Shape;1846;p52">
            <a:extLst>
              <a:ext uri="{FF2B5EF4-FFF2-40B4-BE49-F238E27FC236}">
                <a16:creationId xmlns:a16="http://schemas.microsoft.com/office/drawing/2014/main" id="{5BF06419-9099-47D0-C534-273E7E0C97C4}"/>
              </a:ext>
            </a:extLst>
          </p:cNvPr>
          <p:cNvSpPr txBox="1">
            <a:spLocks/>
          </p:cNvSpPr>
          <p:nvPr/>
        </p:nvSpPr>
        <p:spPr>
          <a:xfrm>
            <a:off x="0" y="1658764"/>
            <a:ext cx="5320297" cy="68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hu-HU" sz="1600" b="1" dirty="0">
                <a:solidFill>
                  <a:schemeClr val="bg2"/>
                </a:solidFill>
              </a:rPr>
              <a:t>A TANÁR SZEREPE A KONNEKTIVISTA FELFOGÁS SZERINT</a:t>
            </a:r>
            <a:endParaRPr lang="hu-H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Google Shape;1994;p58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7803465" y="343578"/>
            <a:ext cx="1573807" cy="1517310"/>
          </a:xfrm>
          <a:prstGeom prst="rect">
            <a:avLst/>
          </a:prstGeom>
          <a:noFill/>
          <a:ln>
            <a:noFill/>
          </a:ln>
        </p:spPr>
      </p:pic>
      <p:sp>
        <p:nvSpPr>
          <p:cNvPr id="2001" name="Google Shape;2001;p58"/>
          <p:cNvSpPr txBox="1"/>
          <p:nvPr/>
        </p:nvSpPr>
        <p:spPr>
          <a:xfrm>
            <a:off x="1843552" y="1866744"/>
            <a:ext cx="5456893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Az MI használatának jelenlegi gyakorlata mégsem felel meg a </a:t>
            </a:r>
            <a:r>
              <a:rPr lang="hu-HU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 kritériumainak. </a:t>
            </a:r>
            <a:endParaRPr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3" name="Google Shape;2003;p58"/>
          <p:cNvSpPr txBox="1"/>
          <p:nvPr/>
        </p:nvSpPr>
        <p:spPr>
          <a:xfrm>
            <a:off x="250884" y="3103584"/>
            <a:ext cx="4725375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 ismertetett empirikus tapasztalatok alapján az oktató 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 látja el a mentori feladatot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hiszen</a:t>
            </a:r>
          </a:p>
        </p:txBody>
      </p:sp>
      <p:pic>
        <p:nvPicPr>
          <p:cNvPr id="2018" name="Google Shape;2018;p58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19422557">
            <a:off x="8390021" y="1496267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77;p57">
            <a:extLst>
              <a:ext uri="{FF2B5EF4-FFF2-40B4-BE49-F238E27FC236}">
                <a16:creationId xmlns:a16="http://schemas.microsoft.com/office/drawing/2014/main" id="{6A4008CE-F27B-951F-2C3B-D962879876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etikai alapjainak és pedagógiai érintkezési pontjainak áttekintése – konklúzió</a:t>
            </a:r>
            <a:endParaRPr sz="2800" dirty="0"/>
          </a:p>
        </p:txBody>
      </p:sp>
      <p:sp>
        <p:nvSpPr>
          <p:cNvPr id="1999" name="Google Shape;1999;p58"/>
          <p:cNvSpPr txBox="1"/>
          <p:nvPr/>
        </p:nvSpPr>
        <p:spPr>
          <a:xfrm>
            <a:off x="1224256" y="1293956"/>
            <a:ext cx="6764711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Megállapítható, hogy az MI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teljes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mértékben támogatja a </a:t>
            </a:r>
            <a:r>
              <a:rPr lang="hu-HU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konnektivista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tanulási módot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és </a:t>
            </a:r>
            <a:r>
              <a:rPr lang="hu-HU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illeszkedik a mentor típusú tanári szerephez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21B72AC-60EF-AC5B-F366-D9A58FE69E73}"/>
              </a:ext>
            </a:extLst>
          </p:cNvPr>
          <p:cNvCxnSpPr/>
          <p:nvPr/>
        </p:nvCxnSpPr>
        <p:spPr>
          <a:xfrm flipH="1">
            <a:off x="3247826" y="243953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F64F358-2417-F58B-0661-A68E763D3077}"/>
              </a:ext>
            </a:extLst>
          </p:cNvPr>
          <p:cNvCxnSpPr>
            <a:cxnSpLocks/>
          </p:cNvCxnSpPr>
          <p:nvPr/>
        </p:nvCxnSpPr>
        <p:spPr>
          <a:xfrm>
            <a:off x="4872441" y="243953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003;p58">
            <a:extLst>
              <a:ext uri="{FF2B5EF4-FFF2-40B4-BE49-F238E27FC236}">
                <a16:creationId xmlns:a16="http://schemas.microsoft.com/office/drawing/2014/main" id="{323EB57F-B2FD-67F6-4884-EDDCD6070DF7}"/>
              </a:ext>
            </a:extLst>
          </p:cNvPr>
          <p:cNvSpPr txBox="1"/>
          <p:nvPr/>
        </p:nvSpPr>
        <p:spPr>
          <a:xfrm>
            <a:off x="5199280" y="3546438"/>
            <a:ext cx="3786337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fentieken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túl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ismertetett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használat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etikus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tanulási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folyamat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kulcs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kritériuma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transzparencia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</a:t>
            </a:r>
            <a:r>
              <a:rPr lang="en-US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teljesül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hiszen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legtöbb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esetben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alkalmazásának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ténye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rejtve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marad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oktató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elől</a:t>
            </a:r>
            <a:r>
              <a:rPr lang="en-US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6" name="Google Shape;1846;p52">
            <a:extLst>
              <a:ext uri="{FF2B5EF4-FFF2-40B4-BE49-F238E27FC236}">
                <a16:creationId xmlns:a16="http://schemas.microsoft.com/office/drawing/2014/main" id="{82183041-139C-12BC-2CBA-4832FB9C7D6D}"/>
              </a:ext>
            </a:extLst>
          </p:cNvPr>
          <p:cNvSpPr txBox="1">
            <a:spLocks/>
          </p:cNvSpPr>
          <p:nvPr/>
        </p:nvSpPr>
        <p:spPr>
          <a:xfrm>
            <a:off x="392045" y="3659447"/>
            <a:ext cx="4443052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tanuló által létrehozott tartalom létrejöttének folyamatát </a:t>
            </a:r>
            <a:r>
              <a:rPr lang="hu-HU" dirty="0">
                <a:solidFill>
                  <a:schemeClr val="accent2"/>
                </a:solidFill>
              </a:rPr>
              <a:t>nem felügyeli</a:t>
            </a:r>
            <a:r>
              <a:rPr lang="hu-HU" dirty="0"/>
              <a:t>,</a:t>
            </a:r>
          </a:p>
          <a:p>
            <a:pPr marL="285750" indent="-285750" algn="ctr">
              <a:spcAft>
                <a:spcPts val="1200"/>
              </a:spcAft>
            </a:pPr>
            <a:r>
              <a:rPr lang="hu-HU" dirty="0"/>
              <a:t>a tanulási produktum pedig </a:t>
            </a:r>
            <a:r>
              <a:rPr lang="hu-HU" dirty="0">
                <a:solidFill>
                  <a:schemeClr val="accent2"/>
                </a:solidFill>
              </a:rPr>
              <a:t>nem feltétlenül azonos a tanulási eredménnyel</a:t>
            </a:r>
            <a:r>
              <a:rPr lang="hu-HU" dirty="0"/>
              <a:t>. </a:t>
            </a:r>
          </a:p>
        </p:txBody>
      </p:sp>
      <p:pic>
        <p:nvPicPr>
          <p:cNvPr id="18" name="Google Shape;1994;p58">
            <a:extLst>
              <a:ext uri="{FF2B5EF4-FFF2-40B4-BE49-F238E27FC236}">
                <a16:creationId xmlns:a16="http://schemas.microsoft.com/office/drawing/2014/main" id="{8B4B6C13-C9FE-88FF-BF7F-4E8184DDDF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295">
            <a:off x="-590011" y="1281261"/>
            <a:ext cx="1873344" cy="1517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1" grpId="0"/>
      <p:bldP spid="200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2687CA37-BBB2-6236-3E81-66FA337C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06DAE7D0-D907-FB88-3B5D-20B3004118D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109849" y="1077367"/>
            <a:ext cx="537543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600" dirty="0"/>
              <a:t>Kimutatható-e </a:t>
            </a:r>
            <a:r>
              <a:rPr lang="hu-HU" altLang="hu-HU" sz="1600" b="1" dirty="0"/>
              <a:t>szabályozási igény</a:t>
            </a:r>
            <a:r>
              <a:rPr lang="hu-HU" altLang="hu-HU" sz="1600" dirty="0"/>
              <a:t> az MI oktatási célú használatára / alkalmazására vonatkozóan?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6" name="Google Shape;2156;p60">
            <a:extLst>
              <a:ext uri="{FF2B5EF4-FFF2-40B4-BE49-F238E27FC236}">
                <a16:creationId xmlns:a16="http://schemas.microsoft.com/office/drawing/2014/main" id="{9ED9496F-C8A2-7BC8-DC98-1F0E81EBFE6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344076" y="2045509"/>
            <a:ext cx="445584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hu-HU" altLang="hu-HU" sz="1800" i="1" dirty="0"/>
              <a:t>Ha igen</a:t>
            </a:r>
            <a:r>
              <a:rPr lang="hu-HU" altLang="hu-HU" sz="1800" dirty="0"/>
              <a:t>, </a:t>
            </a:r>
            <a:r>
              <a:rPr lang="hu-HU" altLang="hu-HU" sz="1800" b="1" dirty="0"/>
              <a:t>milyen szinten és milyen tartalommal </a:t>
            </a:r>
            <a:r>
              <a:rPr lang="hu-HU" altLang="hu-HU" sz="1800" dirty="0"/>
              <a:t>érdemes a területet szabályozni?</a:t>
            </a:r>
          </a:p>
        </p:txBody>
      </p:sp>
      <p:sp>
        <p:nvSpPr>
          <p:cNvPr id="2157" name="Google Shape;2157;p60">
            <a:extLst>
              <a:ext uri="{FF2B5EF4-FFF2-40B4-BE49-F238E27FC236}">
                <a16:creationId xmlns:a16="http://schemas.microsoft.com/office/drawing/2014/main" id="{436D1187-8973-6FB8-9A6A-719E1B96A36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522935" y="322255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hu-HU" sz="2000" b="1" dirty="0">
                <a:solidFill>
                  <a:schemeClr val="bg2"/>
                </a:solidFill>
              </a:rPr>
              <a:t>1) </a:t>
            </a:r>
            <a:r>
              <a:rPr lang="hu-HU" sz="2000" b="1" dirty="0"/>
              <a:t>Országos: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2158" name="Google Shape;2158;p60">
            <a:extLst>
              <a:ext uri="{FF2B5EF4-FFF2-40B4-BE49-F238E27FC236}">
                <a16:creationId xmlns:a16="http://schemas.microsoft.com/office/drawing/2014/main" id="{119525B2-E26D-3302-A36F-6AED32EEB74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939415" y="1186674"/>
            <a:ext cx="101629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accent2"/>
                </a:solidFill>
              </a:rPr>
              <a:t>IGEN</a:t>
            </a:r>
            <a:endParaRPr sz="1800" b="1" dirty="0">
              <a:solidFill>
                <a:schemeClr val="accent2"/>
              </a:solidFill>
            </a:endParaRP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B39A6655-CBFC-5C79-C5FB-C34546E24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195589" y="2520393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0B1509EF-5DE2-6091-1223-7B2BD2ADD7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710611" y="392347"/>
            <a:ext cx="1170378" cy="10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5C8F54DF-F11E-A594-6C35-AEFE465FD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6C99C851-E74A-24A6-6C0D-62145A7A919B}"/>
              </a:ext>
            </a:extLst>
          </p:cNvPr>
          <p:cNvCxnSpPr>
            <a:cxnSpLocks/>
          </p:cNvCxnSpPr>
          <p:nvPr/>
        </p:nvCxnSpPr>
        <p:spPr>
          <a:xfrm>
            <a:off x="6396227" y="1414913"/>
            <a:ext cx="680848" cy="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846;p52">
            <a:extLst>
              <a:ext uri="{FF2B5EF4-FFF2-40B4-BE49-F238E27FC236}">
                <a16:creationId xmlns:a16="http://schemas.microsoft.com/office/drawing/2014/main" id="{E28B311E-B34A-184A-2EA2-2030D278FA4F}"/>
              </a:ext>
            </a:extLst>
          </p:cNvPr>
          <p:cNvSpPr txBox="1">
            <a:spLocks/>
          </p:cNvSpPr>
          <p:nvPr/>
        </p:nvSpPr>
        <p:spPr>
          <a:xfrm>
            <a:off x="506696" y="379060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dirty="0"/>
              <a:t>Törvény, rendelet</a:t>
            </a:r>
          </a:p>
          <a:p>
            <a:pPr marL="285750" indent="-285750">
              <a:spcAft>
                <a:spcPts val="1200"/>
              </a:spcAft>
            </a:pPr>
            <a:r>
              <a:rPr lang="hu-HU" dirty="0"/>
              <a:t>Stratégia, </a:t>
            </a:r>
            <a:r>
              <a:rPr lang="hu-HU" dirty="0">
                <a:solidFill>
                  <a:schemeClr val="accent2"/>
                </a:solidFill>
              </a:rPr>
              <a:t>szakmai ajánlás</a:t>
            </a:r>
            <a:r>
              <a:rPr lang="hu-HU" dirty="0"/>
              <a:t>, etikai kódex</a:t>
            </a:r>
          </a:p>
        </p:txBody>
      </p:sp>
      <p:sp>
        <p:nvSpPr>
          <p:cNvPr id="25" name="Alcím 24">
            <a:extLst>
              <a:ext uri="{FF2B5EF4-FFF2-40B4-BE49-F238E27FC236}">
                <a16:creationId xmlns:a16="http://schemas.microsoft.com/office/drawing/2014/main" id="{21EC98DC-0181-9BFA-E7B9-F5733D9E53F4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551252" y="3222557"/>
            <a:ext cx="2497339" cy="484800"/>
          </a:xfrm>
        </p:spPr>
        <p:txBody>
          <a:bodyPr/>
          <a:lstStyle/>
          <a:p>
            <a:r>
              <a:rPr lang="hu-HU" sz="1800" b="1" dirty="0">
                <a:solidFill>
                  <a:schemeClr val="bg2"/>
                </a:solidFill>
              </a:rPr>
              <a:t>2) </a:t>
            </a:r>
            <a:r>
              <a:rPr lang="hu-HU" sz="1800" b="1" dirty="0"/>
              <a:t>Helyi (iskolai):</a:t>
            </a:r>
          </a:p>
        </p:txBody>
      </p:sp>
      <p:sp>
        <p:nvSpPr>
          <p:cNvPr id="26" name="Google Shape;1846;p52">
            <a:extLst>
              <a:ext uri="{FF2B5EF4-FFF2-40B4-BE49-F238E27FC236}">
                <a16:creationId xmlns:a16="http://schemas.microsoft.com/office/drawing/2014/main" id="{84B881CE-4BCA-8DEF-6FA8-7A3A703A814A}"/>
              </a:ext>
            </a:extLst>
          </p:cNvPr>
          <p:cNvSpPr txBox="1">
            <a:spLocks/>
          </p:cNvSpPr>
          <p:nvPr/>
        </p:nvSpPr>
        <p:spPr>
          <a:xfrm>
            <a:off x="4800321" y="3790605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>
              <a:spcAft>
                <a:spcPts val="1200"/>
              </a:spcAft>
            </a:pPr>
            <a:r>
              <a:rPr lang="hu-HU" sz="1400" dirty="0"/>
              <a:t>Szakmai program</a:t>
            </a:r>
            <a:r>
              <a:rPr lang="hu-HU" sz="1400" dirty="0">
                <a:solidFill>
                  <a:schemeClr val="tx1"/>
                </a:solidFill>
              </a:rPr>
              <a:t>, Digitális oktatási stratégia, etikai kódex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7" name="Google Shape;1994;p58">
            <a:extLst>
              <a:ext uri="{FF2B5EF4-FFF2-40B4-BE49-F238E27FC236}">
                <a16:creationId xmlns:a16="http://schemas.microsoft.com/office/drawing/2014/main" id="{21122A7D-9BAB-F972-B201-2A22466D8D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4331" t="5721" r="23342" b="4591"/>
          <a:stretch/>
        </p:blipFill>
        <p:spPr>
          <a:xfrm rot="2268295">
            <a:off x="337602" y="1715347"/>
            <a:ext cx="1403032" cy="123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6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 build="p"/>
      <p:bldP spid="2157" grpId="0" build="p"/>
      <p:bldP spid="2158" grpId="0" build="p"/>
      <p:bldP spid="23" grpId="0"/>
      <p:bldP spid="25" grpId="0" build="p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2468BF9-DED4-2BCF-6CF5-4725157B40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5421" y="1539985"/>
            <a:ext cx="3253339" cy="325333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2181" name="Google Shape;2181;p61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7034776" y="155700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6" name="Google Shape;2236;p61"/>
          <p:cNvSpPr txBox="1"/>
          <p:nvPr/>
        </p:nvSpPr>
        <p:spPr>
          <a:xfrm>
            <a:off x="438147" y="1085035"/>
            <a:ext cx="5337011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Létezik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már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bármilyen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szabályozás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köznevelési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területén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történő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érinti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  <p:pic>
        <p:nvPicPr>
          <p:cNvPr id="2248" name="Google Shape;2248;p6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-8866493">
            <a:off x="2199770" y="3868741"/>
            <a:ext cx="1165815" cy="104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6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913061">
            <a:off x="6699045" y="856121"/>
            <a:ext cx="861581" cy="814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494CC52F-CE49-052A-A19D-450AF87985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5" name="Google Shape;2236;p61">
            <a:extLst>
              <a:ext uri="{FF2B5EF4-FFF2-40B4-BE49-F238E27FC236}">
                <a16:creationId xmlns:a16="http://schemas.microsoft.com/office/drawing/2014/main" id="{EABCC5A6-3514-40B2-58F9-27E18E7B99CF}"/>
              </a:ext>
            </a:extLst>
          </p:cNvPr>
          <p:cNvSpPr txBox="1"/>
          <p:nvPr/>
        </p:nvSpPr>
        <p:spPr>
          <a:xfrm>
            <a:off x="3262964" y="2203782"/>
            <a:ext cx="5804034" cy="9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Közösségi</a:t>
            </a:r>
            <a:r>
              <a:rPr lang="en-US" sz="1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szinten</a:t>
            </a:r>
            <a:r>
              <a:rPr lang="en-US" sz="1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AZ EURÓPAI PARLAMENT ÉS A TANÁCS (EU) 2024/1689 RENDELETE  (2024. </a:t>
            </a:r>
            <a:r>
              <a:rPr lang="en-US" sz="16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június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13.)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intelligenciára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vonatkozó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harmonizált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szabályok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megállapításáról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valamint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300/2008/EK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167/2013/EU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168/2013/EU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2018/858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2018/1139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2019/2144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rendelet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továbbá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2014/90/EU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(EU) 2016/797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az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(EU) 2020/1828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irányelv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módosításáról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intelligenciáról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szóló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rendelet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7"/>
          <p:cNvSpPr txBox="1">
            <a:spLocks noGrp="1"/>
          </p:cNvSpPr>
          <p:nvPr>
            <p:ph type="title" idx="2"/>
          </p:nvPr>
        </p:nvSpPr>
        <p:spPr>
          <a:xfrm>
            <a:off x="890575" y="152095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76" name="Google Shape;1276;p37"/>
          <p:cNvSpPr txBox="1">
            <a:spLocks noGrp="1"/>
          </p:cNvSpPr>
          <p:nvPr>
            <p:ph type="subTitle" idx="3"/>
          </p:nvPr>
        </p:nvSpPr>
        <p:spPr>
          <a:xfrm>
            <a:off x="1954644" y="1520950"/>
            <a:ext cx="646935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Montserrat" panose="00000500000000000000" pitchFamily="2" charset="-18"/>
              </a:rPr>
              <a:t>Kimutatható-e </a:t>
            </a:r>
            <a:r>
              <a:rPr lang="hu-HU" sz="1800" b="1" dirty="0">
                <a:latin typeface="Montserrat" panose="00000500000000000000" pitchFamily="2" charset="-18"/>
              </a:rPr>
              <a:t>szabályozási igény</a:t>
            </a:r>
            <a:r>
              <a:rPr lang="hu-HU" sz="1800" dirty="0">
                <a:latin typeface="Montserrat" panose="00000500000000000000" pitchFamily="2" charset="-18"/>
              </a:rPr>
              <a:t> az MI </a:t>
            </a:r>
            <a:r>
              <a:rPr lang="hu-HU" sz="1800" b="1" dirty="0">
                <a:latin typeface="Montserrat" panose="00000500000000000000" pitchFamily="2" charset="-18"/>
              </a:rPr>
              <a:t>oktatási célú </a:t>
            </a:r>
            <a:r>
              <a:rPr lang="hu-HU" sz="1800" dirty="0">
                <a:latin typeface="Montserrat" panose="00000500000000000000" pitchFamily="2" charset="-18"/>
              </a:rPr>
              <a:t>használatára / alkalmazására vonatkozóan?</a:t>
            </a:r>
          </a:p>
        </p:txBody>
      </p:sp>
      <p:sp>
        <p:nvSpPr>
          <p:cNvPr id="1278" name="Google Shape;1278;p37"/>
          <p:cNvSpPr txBox="1">
            <a:spLocks noGrp="1"/>
          </p:cNvSpPr>
          <p:nvPr>
            <p:ph type="title" idx="5"/>
          </p:nvPr>
        </p:nvSpPr>
        <p:spPr>
          <a:xfrm>
            <a:off x="890575" y="2267385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02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79" name="Google Shape;1279;p37"/>
          <p:cNvSpPr txBox="1">
            <a:spLocks noGrp="1"/>
          </p:cNvSpPr>
          <p:nvPr>
            <p:ph type="subTitle" idx="6"/>
          </p:nvPr>
        </p:nvSpPr>
        <p:spPr>
          <a:xfrm>
            <a:off x="1954643" y="2244426"/>
            <a:ext cx="6969223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Ha igen,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szinten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és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milyen tartalommal 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érdemes a területet szabályozni?</a:t>
            </a:r>
          </a:p>
        </p:txBody>
      </p:sp>
      <p:sp>
        <p:nvSpPr>
          <p:cNvPr id="1281" name="Google Shape;1281;p37"/>
          <p:cNvSpPr txBox="1">
            <a:spLocks noGrp="1"/>
          </p:cNvSpPr>
          <p:nvPr>
            <p:ph type="title" idx="8"/>
          </p:nvPr>
        </p:nvSpPr>
        <p:spPr>
          <a:xfrm>
            <a:off x="890575" y="3013820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82" name="Google Shape;1282;p37"/>
          <p:cNvSpPr txBox="1">
            <a:spLocks noGrp="1"/>
          </p:cNvSpPr>
          <p:nvPr>
            <p:ph type="subTitle" idx="9"/>
          </p:nvPr>
        </p:nvSpPr>
        <p:spPr>
          <a:xfrm>
            <a:off x="1954644" y="3347916"/>
            <a:ext cx="6298781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Létezik-e már bármilyen szabályozás</a:t>
            </a:r>
            <a:r>
              <a:rPr lang="hu-HU" sz="1800" dirty="0">
                <a:solidFill>
                  <a:schemeClr val="tx1"/>
                </a:solidFill>
                <a:latin typeface="Montserrat" panose="00000500000000000000" pitchFamily="2" charset="-18"/>
              </a:rPr>
              <a:t>, ami a mesterséges intelligencia oktatási (szakképzési, köznevelési) területén történő alkalmazást érinti?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4" name="Google Shape;1284;p37"/>
          <p:cNvSpPr txBox="1">
            <a:spLocks noGrp="1"/>
          </p:cNvSpPr>
          <p:nvPr>
            <p:ph type="title" idx="14"/>
          </p:nvPr>
        </p:nvSpPr>
        <p:spPr>
          <a:xfrm>
            <a:off x="890575" y="4148338"/>
            <a:ext cx="9768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04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85" name="Google Shape;1285;p37"/>
          <p:cNvSpPr txBox="1">
            <a:spLocks noGrp="1"/>
          </p:cNvSpPr>
          <p:nvPr>
            <p:ph type="subTitle" idx="15"/>
          </p:nvPr>
        </p:nvSpPr>
        <p:spPr>
          <a:xfrm>
            <a:off x="1954643" y="4313642"/>
            <a:ext cx="458422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Mi tekinthető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etikusnak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 és mi </a:t>
            </a:r>
            <a:r>
              <a:rPr 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etikátlannak</a:t>
            </a:r>
            <a:r>
              <a:rPr lang="hu-HU" sz="1800" dirty="0">
                <a:solidFill>
                  <a:schemeClr val="bg2"/>
                </a:solidFill>
                <a:latin typeface="Montserrat" panose="00000500000000000000" pitchFamily="2" charset="-18"/>
              </a:rPr>
              <a:t> az MI használata során?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95" name="Google Shape;1295;p37"/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131225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37"/>
          <p:cNvSpPr txBox="1">
            <a:spLocks noGrp="1"/>
          </p:cNvSpPr>
          <p:nvPr>
            <p:ph type="title"/>
          </p:nvPr>
        </p:nvSpPr>
        <p:spPr>
          <a:xfrm>
            <a:off x="720000" y="58760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területet érintő kulcskérdések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" grpId="0"/>
      <p:bldP spid="1276" grpId="0" build="p"/>
      <p:bldP spid="1278" grpId="0"/>
      <p:bldP spid="1279" grpId="0" build="p"/>
      <p:bldP spid="1281" grpId="0"/>
      <p:bldP spid="1282" grpId="0" build="p"/>
      <p:bldP spid="1284" grpId="0"/>
      <p:bldP spid="12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>
          <a:extLst>
            <a:ext uri="{FF2B5EF4-FFF2-40B4-BE49-F238E27FC236}">
              <a16:creationId xmlns:a16="http://schemas.microsoft.com/office/drawing/2014/main" id="{4D3054FB-D7A0-B5B4-38A3-B1878B035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37">
            <a:extLst>
              <a:ext uri="{FF2B5EF4-FFF2-40B4-BE49-F238E27FC236}">
                <a16:creationId xmlns:a16="http://schemas.microsoft.com/office/drawing/2014/main" id="{58AC8EAD-6C90-D0CF-E5BA-999FC1020C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647" t="7960" r="8852" b="8336"/>
          <a:stretch/>
        </p:blipFill>
        <p:spPr>
          <a:xfrm rot="2331447">
            <a:off x="7356149" y="286875"/>
            <a:ext cx="1647828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977;p57">
            <a:extLst>
              <a:ext uri="{FF2B5EF4-FFF2-40B4-BE49-F238E27FC236}">
                <a16:creationId xmlns:a16="http://schemas.microsoft.com/office/drawing/2014/main" id="{9C074C85-F45F-FF0D-2ABE-7DB8C38E4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82EE008-35A1-1428-F430-4065C2F8F4B8}"/>
              </a:ext>
            </a:extLst>
          </p:cNvPr>
          <p:cNvSpPr txBox="1"/>
          <p:nvPr/>
        </p:nvSpPr>
        <p:spPr>
          <a:xfrm>
            <a:off x="887930" y="1136046"/>
            <a:ext cx="690853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pt-BR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A 2024/1689 RENDELETE  (2024. június 13.)</a:t>
            </a:r>
            <a:r>
              <a:rPr lang="hu-HU" sz="1400" dirty="0">
                <a:solidFill>
                  <a:schemeClr val="accent2"/>
                </a:solidFill>
                <a:latin typeface="Montserrat" panose="00000500000000000000" pitchFamily="2" charset="-18"/>
              </a:rPr>
              <a:t>: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Rendszerszintű szabályozás, de az oktatást áttételesen érinti.</a:t>
            </a:r>
          </a:p>
          <a:p>
            <a:pPr marL="0" indent="0" algn="ctr">
              <a:spcAft>
                <a:spcPts val="300"/>
              </a:spcAft>
              <a:buFontTx/>
              <a:buNone/>
              <a:defRPr/>
            </a:pPr>
            <a:r>
              <a:rPr lang="hu-HU" sz="1400" b="1" dirty="0">
                <a:solidFill>
                  <a:schemeClr val="tx1"/>
                </a:solidFill>
                <a:latin typeface="Montserrat" panose="00000500000000000000" pitchFamily="2" charset="-18"/>
              </a:rPr>
              <a:t>Hét etikai elvet tartalmaz</a:t>
            </a:r>
            <a:r>
              <a:rPr lang="hu-HU" sz="1400" dirty="0">
                <a:solidFill>
                  <a:schemeClr val="tx1"/>
                </a:solidFill>
                <a:latin typeface="Montserrat" panose="00000500000000000000" pitchFamily="2" charset="-18"/>
              </a:rPr>
              <a:t>, amelyek célja, hogy segítsék biztosítani a mesterséges intelligencia megbízhatóságát és etikai megalapozottságát. </a:t>
            </a:r>
          </a:p>
        </p:txBody>
      </p:sp>
      <p:sp>
        <p:nvSpPr>
          <p:cNvPr id="25" name="Google Shape;1846;p52">
            <a:extLst>
              <a:ext uri="{FF2B5EF4-FFF2-40B4-BE49-F238E27FC236}">
                <a16:creationId xmlns:a16="http://schemas.microsoft.com/office/drawing/2014/main" id="{2860B62E-0F2C-8D5C-8354-9F8D7899D175}"/>
              </a:ext>
            </a:extLst>
          </p:cNvPr>
          <p:cNvSpPr txBox="1">
            <a:spLocks/>
          </p:cNvSpPr>
          <p:nvPr/>
        </p:nvSpPr>
        <p:spPr>
          <a:xfrm>
            <a:off x="482867" y="2619316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1) </a:t>
            </a:r>
            <a:r>
              <a:rPr lang="hu-HU" sz="1600" dirty="0"/>
              <a:t>emberi cselekvőképesség és felügyelet;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2) </a:t>
            </a:r>
            <a:r>
              <a:rPr lang="hu-HU" sz="1600" dirty="0"/>
              <a:t>műszaki stabilitás és biztonság;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3) </a:t>
            </a:r>
            <a:r>
              <a:rPr lang="hu-HU" sz="1600" dirty="0"/>
              <a:t>a magánélet védelme és adatkormányzás; </a:t>
            </a:r>
          </a:p>
        </p:txBody>
      </p:sp>
      <p:sp>
        <p:nvSpPr>
          <p:cNvPr id="28" name="Google Shape;1846;p52">
            <a:extLst>
              <a:ext uri="{FF2B5EF4-FFF2-40B4-BE49-F238E27FC236}">
                <a16:creationId xmlns:a16="http://schemas.microsoft.com/office/drawing/2014/main" id="{9A883890-805A-BDA7-03E7-82E38BBD44FA}"/>
              </a:ext>
            </a:extLst>
          </p:cNvPr>
          <p:cNvSpPr txBox="1">
            <a:spLocks/>
          </p:cNvSpPr>
          <p:nvPr/>
        </p:nvSpPr>
        <p:spPr>
          <a:xfrm>
            <a:off x="4481177" y="2571750"/>
            <a:ext cx="4179956" cy="87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4) </a:t>
            </a:r>
            <a:r>
              <a:rPr lang="hu-HU" sz="1600" dirty="0"/>
              <a:t>átláthatóság;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5) </a:t>
            </a:r>
            <a:r>
              <a:rPr lang="hu-HU" sz="1600" dirty="0"/>
              <a:t>sokszínűség, a megkülönböztetés tilalma és méltányosság;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6) </a:t>
            </a:r>
            <a:r>
              <a:rPr lang="hu-HU" sz="1600" dirty="0"/>
              <a:t>társadalmi és környezeti jóllét; </a:t>
            </a:r>
          </a:p>
          <a:p>
            <a:pPr marL="139700" indent="0">
              <a:spcAft>
                <a:spcPts val="1200"/>
              </a:spcAft>
              <a:buNone/>
              <a:defRPr/>
            </a:pPr>
            <a:r>
              <a:rPr lang="hu-HU" sz="1600" dirty="0">
                <a:solidFill>
                  <a:schemeClr val="bg2"/>
                </a:solidFill>
              </a:rPr>
              <a:t>7) </a:t>
            </a:r>
            <a:r>
              <a:rPr lang="hu-HU" sz="1600" dirty="0"/>
              <a:t>elszámoltathatóság.</a:t>
            </a:r>
          </a:p>
          <a:p>
            <a:pPr marL="285750" indent="-285750">
              <a:spcAft>
                <a:spcPts val="12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6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>
          <a:extLst>
            <a:ext uri="{FF2B5EF4-FFF2-40B4-BE49-F238E27FC236}">
              <a16:creationId xmlns:a16="http://schemas.microsoft.com/office/drawing/2014/main" id="{0526F60B-0BB0-2F0F-F5A0-ECE86EF4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9EEDAC67-B1D2-7965-BA53-2BCB4D0B9F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69848" y="1171366"/>
            <a:ext cx="5355416" cy="2973665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1256" name="Google Shape;1256;p36">
            <a:extLst>
              <a:ext uri="{FF2B5EF4-FFF2-40B4-BE49-F238E27FC236}">
                <a16:creationId xmlns:a16="http://schemas.microsoft.com/office/drawing/2014/main" id="{AFA37EF8-6B16-79FD-2A04-9C1130C421BC}"/>
              </a:ext>
            </a:extLst>
          </p:cNvPr>
          <p:cNvSpPr txBox="1"/>
          <p:nvPr/>
        </p:nvSpPr>
        <p:spPr>
          <a:xfrm>
            <a:off x="999132" y="2223314"/>
            <a:ext cx="5218787" cy="192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Tagállami szinten, Magyarországon: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törvény: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 rendelet: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 4.0: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nem tartalmazza</a:t>
            </a:r>
            <a:r>
              <a:rPr lang="hu-HU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 kontextusban</a:t>
            </a:r>
          </a:p>
          <a:p>
            <a:pPr marL="285750" indent="-285750">
              <a:buClr>
                <a:schemeClr val="bg2"/>
              </a:buClr>
              <a:buFont typeface="Montserrat" panose="00000500000000000000" pitchFamily="2" charset="-18"/>
              <a:buChar char="◆"/>
            </a:pP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Képzési és kimeneti követelmények: </a:t>
            </a:r>
            <a:r>
              <a:rPr lang="hu-HU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van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amelyiknél megjelenik készség, képesség szintjén (pl. Szoftverfejlesztő és -tesztelő), </a:t>
            </a:r>
            <a:r>
              <a:rPr lang="hu-HU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 nem ez a jellemző </a:t>
            </a:r>
            <a:r>
              <a:rPr lang="hu-HU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(például a Grafikus és Mozgókép- és animációkészítő szakma esetében utalás sem jelenik meg) </a:t>
            </a:r>
          </a:p>
        </p:txBody>
      </p:sp>
      <p:pic>
        <p:nvPicPr>
          <p:cNvPr id="1268" name="Google Shape;1268;p36">
            <a:extLst>
              <a:ext uri="{FF2B5EF4-FFF2-40B4-BE49-F238E27FC236}">
                <a16:creationId xmlns:a16="http://schemas.microsoft.com/office/drawing/2014/main" id="{4786C9CE-9C27-EA1C-B54A-AC1F44A0CF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52">
            <a:off x="99306" y="4111190"/>
            <a:ext cx="1025168" cy="665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E6D2613A-D1A1-ABBC-F92E-096D8A3A7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5" name="Google Shape;2236;p61">
            <a:extLst>
              <a:ext uri="{FF2B5EF4-FFF2-40B4-BE49-F238E27FC236}">
                <a16:creationId xmlns:a16="http://schemas.microsoft.com/office/drawing/2014/main" id="{2B38999A-82C1-3DF1-A671-87BB642B4BEA}"/>
              </a:ext>
            </a:extLst>
          </p:cNvPr>
          <p:cNvSpPr txBox="1"/>
          <p:nvPr/>
        </p:nvSpPr>
        <p:spPr>
          <a:xfrm>
            <a:off x="438147" y="1085035"/>
            <a:ext cx="5337011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Létezik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-e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már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bármilyen</a:t>
            </a:r>
            <a:r>
              <a:rPr lang="en-US" sz="16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rPr>
              <a:t>szabályozás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mesterséges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intelligencia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oktatási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szakképzési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köznevelési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területén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történő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alkalmazást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érinti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14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>
          <a:extLst>
            <a:ext uri="{FF2B5EF4-FFF2-40B4-BE49-F238E27FC236}">
              <a16:creationId xmlns:a16="http://schemas.microsoft.com/office/drawing/2014/main" id="{66EB0BA8-64B4-B362-E9D5-7392842E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48">
            <a:extLst>
              <a:ext uri="{FF2B5EF4-FFF2-40B4-BE49-F238E27FC236}">
                <a16:creationId xmlns:a16="http://schemas.microsoft.com/office/drawing/2014/main" id="{4FD495F8-4C88-2748-7C76-AD68B22E88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14294" y="2986350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>
            <a:extLst>
              <a:ext uri="{FF2B5EF4-FFF2-40B4-BE49-F238E27FC236}">
                <a16:creationId xmlns:a16="http://schemas.microsoft.com/office/drawing/2014/main" id="{50094770-580C-0075-C1EE-4F9F4202FF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4487" y="1224781"/>
            <a:ext cx="5346069" cy="488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Mit jelenthet a szabályozás </a:t>
            </a:r>
            <a:r>
              <a:rPr lang="hu-HU" sz="1600" b="1" dirty="0"/>
              <a:t>tartalmi értelemben</a:t>
            </a:r>
            <a:r>
              <a:rPr lang="hu-HU" sz="1600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651" name="Google Shape;1651;p48">
            <a:extLst>
              <a:ext uri="{FF2B5EF4-FFF2-40B4-BE49-F238E27FC236}">
                <a16:creationId xmlns:a16="http://schemas.microsoft.com/office/drawing/2014/main" id="{CED182A3-78BD-7FDC-3C51-3B27D84706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1203247">
            <a:off x="7721214" y="3141163"/>
            <a:ext cx="1079355" cy="112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>
            <a:extLst>
              <a:ext uri="{FF2B5EF4-FFF2-40B4-BE49-F238E27FC236}">
                <a16:creationId xmlns:a16="http://schemas.microsoft.com/office/drawing/2014/main" id="{94C926F0-0840-ACDB-5E38-ACCAFE6E36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5921606" y="3941046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99995E6-7FA1-A2BD-C15F-AFEDF8399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376" y="144865"/>
            <a:ext cx="92883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 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FEE16AE8-DBF4-F0AA-A564-FB25BAD085A8}"/>
              </a:ext>
            </a:extLst>
          </p:cNvPr>
          <p:cNvSpPr txBox="1">
            <a:spLocks/>
          </p:cNvSpPr>
          <p:nvPr/>
        </p:nvSpPr>
        <p:spPr>
          <a:xfrm>
            <a:off x="6383929" y="1224781"/>
            <a:ext cx="4181313" cy="48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/>
              <a:t>Egy biztos: </a:t>
            </a:r>
            <a:r>
              <a:rPr lang="hu-HU" sz="1600" i="1" dirty="0">
                <a:solidFill>
                  <a:schemeClr val="accent2"/>
                </a:solidFill>
              </a:rPr>
              <a:t>nem tiltást</a:t>
            </a:r>
          </a:p>
          <a:p>
            <a:pPr marL="0" indent="0"/>
            <a:endParaRPr lang="hu-HU" sz="1600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FC0A490-A6A0-71D6-EE8B-0CB593ED857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494020" y="1468966"/>
            <a:ext cx="889909" cy="0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20AC3B89-D940-B925-C950-0EAB19A15228}"/>
              </a:ext>
            </a:extLst>
          </p:cNvPr>
          <p:cNvSpPr txBox="1"/>
          <p:nvPr/>
        </p:nvSpPr>
        <p:spPr>
          <a:xfrm>
            <a:off x="1582514" y="2157150"/>
            <a:ext cx="6128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A szakképzésben az MI gyakorlati alkalmazása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ágazat- és szakmaspecifikus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, a módszertan és jó gyakorlatok száma ha nem is végtelen, de nagyon magas és </a:t>
            </a:r>
            <a:r>
              <a:rPr lang="hu-HU" altLang="hu-HU" sz="1800" b="1" dirty="0">
                <a:solidFill>
                  <a:schemeClr val="bg2"/>
                </a:solidFill>
                <a:latin typeface="Montserrat" panose="00000500000000000000" pitchFamily="2" charset="-18"/>
              </a:rPr>
              <a:t>folyamatosan bővül</a:t>
            </a:r>
            <a:r>
              <a:rPr lang="hu-HU" altLang="hu-HU" sz="1800" b="1" dirty="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494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>
          <a:extLst>
            <a:ext uri="{FF2B5EF4-FFF2-40B4-BE49-F238E27FC236}">
              <a16:creationId xmlns:a16="http://schemas.microsoft.com/office/drawing/2014/main" id="{321144A0-67DD-A568-B7CA-4D54371D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" name="Google Shape;1909;p54">
            <a:extLst>
              <a:ext uri="{FF2B5EF4-FFF2-40B4-BE49-F238E27FC236}">
                <a16:creationId xmlns:a16="http://schemas.microsoft.com/office/drawing/2014/main" id="{B25C2585-52D3-5FE3-D494-032FB8F13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8788535">
            <a:off x="3973599" y="3757193"/>
            <a:ext cx="917219" cy="86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54">
            <a:extLst>
              <a:ext uri="{FF2B5EF4-FFF2-40B4-BE49-F238E27FC236}">
                <a16:creationId xmlns:a16="http://schemas.microsoft.com/office/drawing/2014/main" id="{E4BB0F60-2968-D872-F7A1-089D00EABC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331" t="5721" r="23342" b="4591"/>
          <a:stretch/>
        </p:blipFill>
        <p:spPr>
          <a:xfrm rot="3189503">
            <a:off x="3643311" y="1021650"/>
            <a:ext cx="18573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54">
            <a:extLst>
              <a:ext uri="{FF2B5EF4-FFF2-40B4-BE49-F238E27FC236}">
                <a16:creationId xmlns:a16="http://schemas.microsoft.com/office/drawing/2014/main" id="{74349BC0-2E2D-8722-ACEC-EE0E25C99E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201128" y="1192392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54">
            <a:extLst>
              <a:ext uri="{FF2B5EF4-FFF2-40B4-BE49-F238E27FC236}">
                <a16:creationId xmlns:a16="http://schemas.microsoft.com/office/drawing/2014/main" id="{1C062C8D-5459-797E-1BF1-0ABB69A575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460" y="2424571"/>
            <a:ext cx="4797383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Szöveges ajánlás, követendő magatartás/ magatartások gyűjteménye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Ágazatokhoz kötött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Montserrat" panose="00000500000000000000" pitchFamily="2" charset="-18"/>
              <a:buChar char="◆"/>
            </a:pPr>
            <a:r>
              <a:rPr lang="hu-HU" sz="1600" dirty="0"/>
              <a:t>Jogszabályok alapján történik, de jogszabályban nem meghatározott magatartásokat ír 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07" name="Google Shape;1907;p54">
            <a:extLst>
              <a:ext uri="{FF2B5EF4-FFF2-40B4-BE49-F238E27FC236}">
                <a16:creationId xmlns:a16="http://schemas.microsoft.com/office/drawing/2014/main" id="{620A8D0B-B58E-5FAD-7FFB-3CAB3A7BED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236" r="10474"/>
          <a:stretch/>
        </p:blipFill>
        <p:spPr>
          <a:xfrm rot="3711668">
            <a:off x="7309791" y="658209"/>
            <a:ext cx="1535572" cy="1375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77;p57">
            <a:extLst>
              <a:ext uri="{FF2B5EF4-FFF2-40B4-BE49-F238E27FC236}">
                <a16:creationId xmlns:a16="http://schemas.microsoft.com/office/drawing/2014/main" id="{C61C6087-831D-D2E4-49D8-7CE7B4E16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5" name="Google Shape;1897;p54">
            <a:extLst>
              <a:ext uri="{FF2B5EF4-FFF2-40B4-BE49-F238E27FC236}">
                <a16:creationId xmlns:a16="http://schemas.microsoft.com/office/drawing/2014/main" id="{A93640B9-9E55-3DB0-6DB7-DEC25A281BF6}"/>
              </a:ext>
            </a:extLst>
          </p:cNvPr>
          <p:cNvSpPr txBox="1">
            <a:spLocks/>
          </p:cNvSpPr>
          <p:nvPr/>
        </p:nvSpPr>
        <p:spPr>
          <a:xfrm>
            <a:off x="4892769" y="2418548"/>
            <a:ext cx="4432398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Útmutatás</a:t>
            </a:r>
            <a:r>
              <a:rPr lang="en-US" sz="1600" dirty="0"/>
              <a:t> </a:t>
            </a:r>
            <a:r>
              <a:rPr lang="en-US" sz="1600" dirty="0" err="1"/>
              <a:t>nyújtása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adódó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feladatok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elvégzéséhez</a:t>
            </a:r>
            <a:r>
              <a:rPr lang="en-US" sz="1600" dirty="0"/>
              <a:t>, 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/>
              <a:t>Az </a:t>
            </a:r>
            <a:r>
              <a:rPr lang="en-US" sz="1600" dirty="0" err="1"/>
              <a:t>esetleg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felmerülő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problémák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megoldásához</a:t>
            </a:r>
            <a:r>
              <a:rPr lang="en-US" sz="1600" dirty="0"/>
              <a:t>,</a:t>
            </a:r>
            <a:endParaRPr lang="hu-HU" sz="1600" dirty="0"/>
          </a:p>
          <a:p>
            <a:pPr marL="285750" indent="-285750" algn="l">
              <a:buFont typeface="Montserrat" panose="00000500000000000000" pitchFamily="2" charset="-18"/>
              <a:buChar char="◆"/>
            </a:pPr>
            <a:r>
              <a:rPr lang="en-US" sz="1600" dirty="0" err="1"/>
              <a:t>Dilemmák</a:t>
            </a:r>
            <a:r>
              <a:rPr lang="en-US" sz="1600" dirty="0"/>
              <a:t>, </a:t>
            </a:r>
            <a:r>
              <a:rPr lang="en-US" sz="1600" dirty="0" err="1"/>
              <a:t>alternatív</a:t>
            </a:r>
            <a:r>
              <a:rPr lang="en-US" sz="1600" dirty="0"/>
              <a:t> </a:t>
            </a:r>
            <a:r>
              <a:rPr lang="en-US" sz="1600" dirty="0" err="1"/>
              <a:t>szituációkban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megfelelő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magatartás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kialakításához</a:t>
            </a:r>
            <a:endParaRPr lang="en-US" sz="1600" dirty="0"/>
          </a:p>
        </p:txBody>
      </p:sp>
      <p:sp>
        <p:nvSpPr>
          <p:cNvPr id="6" name="Google Shape;1897;p54">
            <a:extLst>
              <a:ext uri="{FF2B5EF4-FFF2-40B4-BE49-F238E27FC236}">
                <a16:creationId xmlns:a16="http://schemas.microsoft.com/office/drawing/2014/main" id="{5D2CFB82-C6F6-DEC5-5D4D-29B0D4DE4A80}"/>
              </a:ext>
            </a:extLst>
          </p:cNvPr>
          <p:cNvSpPr txBox="1">
            <a:spLocks/>
          </p:cNvSpPr>
          <p:nvPr/>
        </p:nvSpPr>
        <p:spPr>
          <a:xfrm>
            <a:off x="328649" y="1544854"/>
            <a:ext cx="4653004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Kiindulópontja és formája</a:t>
            </a:r>
            <a:endParaRPr lang="en-US" sz="1800" b="1" dirty="0"/>
          </a:p>
        </p:txBody>
      </p:sp>
      <p:sp>
        <p:nvSpPr>
          <p:cNvPr id="7" name="Google Shape;1897;p54">
            <a:extLst>
              <a:ext uri="{FF2B5EF4-FFF2-40B4-BE49-F238E27FC236}">
                <a16:creationId xmlns:a16="http://schemas.microsoft.com/office/drawing/2014/main" id="{6D718181-3070-4FDB-F3E6-B13DAC406C32}"/>
              </a:ext>
            </a:extLst>
          </p:cNvPr>
          <p:cNvSpPr txBox="1">
            <a:spLocks/>
          </p:cNvSpPr>
          <p:nvPr/>
        </p:nvSpPr>
        <p:spPr>
          <a:xfrm>
            <a:off x="6297328" y="1574005"/>
            <a:ext cx="1287950" cy="44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sz="2400" b="1" dirty="0"/>
              <a:t>Célja</a:t>
            </a:r>
            <a:endParaRPr lang="en-US" sz="1800" b="1" dirty="0"/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9DD7EFD1-F50D-7DB3-E2A2-787B8B903C84}"/>
              </a:ext>
            </a:extLst>
          </p:cNvPr>
          <p:cNvCxnSpPr>
            <a:cxnSpLocks/>
          </p:cNvCxnSpPr>
          <p:nvPr/>
        </p:nvCxnSpPr>
        <p:spPr>
          <a:xfrm>
            <a:off x="2655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90F0E6A-6B8E-0CE4-8CB7-3622897520BE}"/>
              </a:ext>
            </a:extLst>
          </p:cNvPr>
          <p:cNvCxnSpPr>
            <a:cxnSpLocks/>
          </p:cNvCxnSpPr>
          <p:nvPr/>
        </p:nvCxnSpPr>
        <p:spPr>
          <a:xfrm>
            <a:off x="6973152" y="2036763"/>
            <a:ext cx="0" cy="412750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>
          <a:extLst>
            <a:ext uri="{FF2B5EF4-FFF2-40B4-BE49-F238E27FC236}">
              <a16:creationId xmlns:a16="http://schemas.microsoft.com/office/drawing/2014/main" id="{05309434-BDB1-582D-A130-EEC43816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>
            <a:extLst>
              <a:ext uri="{FF2B5EF4-FFF2-40B4-BE49-F238E27FC236}">
                <a16:creationId xmlns:a16="http://schemas.microsoft.com/office/drawing/2014/main" id="{805DF6B5-A730-0676-05FC-4740495322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0147" y="2610346"/>
            <a:ext cx="3857068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Kevésbé merev és egzakt, inkább javaslatokat fogalmaz meg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Rögzíti a szokásjogot</a:t>
            </a:r>
          </a:p>
          <a:p>
            <a:pPr algn="l">
              <a:buFont typeface="Montserrat" panose="00000500000000000000" pitchFamily="2" charset="-18"/>
              <a:buChar char="◆"/>
              <a:defRPr/>
            </a:pPr>
            <a:r>
              <a:rPr lang="hu-HU" altLang="hu-HU" dirty="0"/>
              <a:t>Hivatásetikai normákat tartalmaz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5" name="Google Shape;2155;p60">
            <a:extLst>
              <a:ext uri="{FF2B5EF4-FFF2-40B4-BE49-F238E27FC236}">
                <a16:creationId xmlns:a16="http://schemas.microsoft.com/office/drawing/2014/main" id="{872CC610-7074-98C7-B1C4-AB7116BA29F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87176" y="1769130"/>
            <a:ext cx="3203011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u-HU" altLang="hu-HU" sz="1800" b="1" dirty="0"/>
              <a:t>A </a:t>
            </a:r>
            <a:r>
              <a:rPr lang="hu-HU" altLang="hu-HU" sz="1800" b="1" dirty="0">
                <a:solidFill>
                  <a:schemeClr val="accent2"/>
                </a:solidFill>
              </a:rPr>
              <a:t>módszertani ajánlás</a:t>
            </a:r>
            <a:r>
              <a:rPr lang="hu-HU" altLang="hu-HU" sz="1800" b="1" dirty="0"/>
              <a:t>, mint dokumentum típus:  </a:t>
            </a:r>
          </a:p>
        </p:txBody>
      </p:sp>
      <p:pic>
        <p:nvPicPr>
          <p:cNvPr id="2175" name="Google Shape;2175;p60">
            <a:extLst>
              <a:ext uri="{FF2B5EF4-FFF2-40B4-BE49-F238E27FC236}">
                <a16:creationId xmlns:a16="http://schemas.microsoft.com/office/drawing/2014/main" id="{E8D5EB42-2D46-D7C6-179A-1467EC06F3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009" r="18455"/>
          <a:stretch/>
        </p:blipFill>
        <p:spPr>
          <a:xfrm rot="-1592621">
            <a:off x="63392" y="4093278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60">
            <a:extLst>
              <a:ext uri="{FF2B5EF4-FFF2-40B4-BE49-F238E27FC236}">
                <a16:creationId xmlns:a16="http://schemas.microsoft.com/office/drawing/2014/main" id="{F6A6FA34-287C-5D51-1251-C02651773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184159" y="150799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ouple Of Teachers Talking In A Distended Moment In A Classroom&quot; by Stocksy  Contributor &quot;Miquel Llonch&quot; - Stocksy">
            <a:extLst>
              <a:ext uri="{FF2B5EF4-FFF2-40B4-BE49-F238E27FC236}">
                <a16:creationId xmlns:a16="http://schemas.microsoft.com/office/drawing/2014/main" id="{91D9DE30-8AA3-AB71-B118-9431A34D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26" r="4714" b="-26"/>
          <a:stretch/>
        </p:blipFill>
        <p:spPr bwMode="auto">
          <a:xfrm>
            <a:off x="3202090" y="144865"/>
            <a:ext cx="6127904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977;p57">
            <a:extLst>
              <a:ext uri="{FF2B5EF4-FFF2-40B4-BE49-F238E27FC236}">
                <a16:creationId xmlns:a16="http://schemas.microsoft.com/office/drawing/2014/main" id="{75521557-D446-D5D6-0180-5A272E61D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679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>
          <a:extLst>
            <a:ext uri="{FF2B5EF4-FFF2-40B4-BE49-F238E27FC236}">
              <a16:creationId xmlns:a16="http://schemas.microsoft.com/office/drawing/2014/main" id="{C41699DA-8F19-B0C4-3EE5-B7BAC352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Google Shape;3115;p66">
            <a:extLst>
              <a:ext uri="{FF2B5EF4-FFF2-40B4-BE49-F238E27FC236}">
                <a16:creationId xmlns:a16="http://schemas.microsoft.com/office/drawing/2014/main" id="{A7F7251C-8870-4235-BD20-A7CF94D644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2325893" y="3243570"/>
            <a:ext cx="1569950" cy="15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6" name="Google Shape;3116;p66">
            <a:extLst>
              <a:ext uri="{FF2B5EF4-FFF2-40B4-BE49-F238E27FC236}">
                <a16:creationId xmlns:a16="http://schemas.microsoft.com/office/drawing/2014/main" id="{2100CE6F-C5B1-88C9-4550-5FDCE2EDE7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12067862">
            <a:off x="7128999" y="2264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EA934CF3-59F5-45DC-923F-B3544B17A81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63922" y="1745926"/>
            <a:ext cx="3822633" cy="1854825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tanulási folyamatot a diák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Tanórai felkészülés </a:t>
            </a:r>
          </a:p>
          <a:p>
            <a:pPr>
              <a:spcAft>
                <a:spcPts val="600"/>
              </a:spcAft>
            </a:pPr>
            <a:r>
              <a:rPr lang="hu-HU" dirty="0"/>
              <a:t>Vizsga felkészülés</a:t>
            </a:r>
          </a:p>
          <a:p>
            <a:pPr>
              <a:spcAft>
                <a:spcPts val="600"/>
              </a:spcAft>
            </a:pPr>
            <a:r>
              <a:rPr lang="hu-HU" dirty="0"/>
              <a:t>Kutatómunka</a:t>
            </a:r>
          </a:p>
          <a:p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DBD99B3-F5D7-609F-0F50-FAE5127EF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748" y="1745926"/>
            <a:ext cx="4867723" cy="2800500"/>
          </a:xfrm>
        </p:spPr>
        <p:txBody>
          <a:bodyPr/>
          <a:lstStyle/>
          <a:p>
            <a:pPr marL="139700" indent="0">
              <a:spcAft>
                <a:spcPts val="600"/>
              </a:spcAft>
              <a:buNone/>
            </a:pPr>
            <a:r>
              <a:rPr lang="hu-HU" dirty="0"/>
              <a:t>Vannak-e olyan tevékenységek, amelyek </a:t>
            </a:r>
            <a:r>
              <a:rPr lang="hu-HU" dirty="0" err="1">
                <a:solidFill>
                  <a:schemeClr val="accent2"/>
                </a:solidFill>
              </a:rPr>
              <a:t>etikusak</a:t>
            </a:r>
            <a:r>
              <a:rPr lang="hu-HU" dirty="0"/>
              <a:t> és egyben támogatják a </a:t>
            </a:r>
            <a:r>
              <a:rPr lang="hu-HU" dirty="0">
                <a:solidFill>
                  <a:schemeClr val="accent2"/>
                </a:solidFill>
              </a:rPr>
              <a:t>felkészülési folyamatot az oktató esetében</a:t>
            </a:r>
            <a:r>
              <a:rPr lang="hu-HU" dirty="0"/>
              <a:t>?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 felkészülés,</a:t>
            </a:r>
          </a:p>
          <a:p>
            <a:pPr>
              <a:spcAft>
                <a:spcPts val="600"/>
              </a:spcAft>
            </a:pPr>
            <a:r>
              <a:rPr lang="hu-HU" dirty="0"/>
              <a:t>tanévi oktatói munka megtervezése, </a:t>
            </a:r>
          </a:p>
          <a:p>
            <a:pPr>
              <a:spcAft>
                <a:spcPts val="600"/>
              </a:spcAft>
            </a:pPr>
            <a:r>
              <a:rPr lang="hu-HU" dirty="0"/>
              <a:t>a szakmai oktatáshoz, képzéshez kapcsolódóan a törzsanyag átadása, </a:t>
            </a:r>
          </a:p>
          <a:p>
            <a:pPr>
              <a:spcAft>
                <a:spcPts val="600"/>
              </a:spcAft>
            </a:pPr>
            <a:r>
              <a:rPr lang="hu-HU" dirty="0"/>
              <a:t>az elsajátítás ellenőrzése (dolgozat javítása),</a:t>
            </a:r>
          </a:p>
          <a:p>
            <a:pPr>
              <a:spcAft>
                <a:spcPts val="600"/>
              </a:spcAft>
            </a:pPr>
            <a:r>
              <a:rPr lang="hu-HU" dirty="0"/>
              <a:t>a tanulói előrehaladás szöveges értékelése,</a:t>
            </a:r>
          </a:p>
          <a:p>
            <a:pPr>
              <a:spcAft>
                <a:spcPts val="600"/>
              </a:spcAft>
            </a:pPr>
            <a:r>
              <a:rPr lang="hu-HU" dirty="0"/>
              <a:t>tanulók, szülők tájékoztatása</a:t>
            </a:r>
          </a:p>
          <a:p>
            <a:endParaRPr lang="hu-HU" dirty="0"/>
          </a:p>
        </p:txBody>
      </p:sp>
      <p:sp>
        <p:nvSpPr>
          <p:cNvPr id="8" name="Google Shape;1977;p57">
            <a:extLst>
              <a:ext uri="{FF2B5EF4-FFF2-40B4-BE49-F238E27FC236}">
                <a16:creationId xmlns:a16="http://schemas.microsoft.com/office/drawing/2014/main" id="{FC980356-6B1F-81E3-7079-9B26B5E21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9" name="Alcím 2">
            <a:extLst>
              <a:ext uri="{FF2B5EF4-FFF2-40B4-BE49-F238E27FC236}">
                <a16:creationId xmlns:a16="http://schemas.microsoft.com/office/drawing/2014/main" id="{C17CA53C-CB9D-4328-175C-58D271CC67B7}"/>
              </a:ext>
            </a:extLst>
          </p:cNvPr>
          <p:cNvSpPr txBox="1">
            <a:spLocks/>
          </p:cNvSpPr>
          <p:nvPr/>
        </p:nvSpPr>
        <p:spPr>
          <a:xfrm>
            <a:off x="2325893" y="1058661"/>
            <a:ext cx="4710174" cy="45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spcAft>
                <a:spcPts val="600"/>
              </a:spcAft>
              <a:buFont typeface="Montserrat"/>
              <a:buNone/>
            </a:pPr>
            <a:r>
              <a:rPr lang="hu-HU" sz="1800" b="1" dirty="0"/>
              <a:t>Mire </a:t>
            </a:r>
            <a:r>
              <a:rPr lang="hu-HU" sz="1800" b="1" dirty="0">
                <a:solidFill>
                  <a:srgbClr val="C00000"/>
                </a:solidFill>
              </a:rPr>
              <a:t>ne</a:t>
            </a:r>
            <a:r>
              <a:rPr lang="hu-HU" sz="1800" b="1" dirty="0"/>
              <a:t> terjedjen ki a szabályozás?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850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>
          <a:extLst>
            <a:ext uri="{FF2B5EF4-FFF2-40B4-BE49-F238E27FC236}">
              <a16:creationId xmlns:a16="http://schemas.microsoft.com/office/drawing/2014/main" id="{3DE109D9-0F14-D2B2-C63F-4411AE84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>
            <a:extLst>
              <a:ext uri="{FF2B5EF4-FFF2-40B4-BE49-F238E27FC236}">
                <a16:creationId xmlns:a16="http://schemas.microsoft.com/office/drawing/2014/main" id="{246E6461-CCB6-F74F-53C4-72BAF7D2D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7269" y="3023579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u-HU" sz="2400" i="1" dirty="0">
                <a:solidFill>
                  <a:schemeClr val="accent2"/>
                </a:solidFill>
                <a:latin typeface="Montserrat" panose="00000500000000000000" pitchFamily="2" charset="-18"/>
              </a:rPr>
              <a:t>Igen</a:t>
            </a:r>
            <a:r>
              <a:rPr lang="hu-HU" sz="2400" dirty="0">
                <a:latin typeface="Montserrat" panose="00000500000000000000" pitchFamily="2" charset="-18"/>
              </a:rPr>
              <a:t>, hiszen nem tiltja semmi, de a </a:t>
            </a:r>
            <a:r>
              <a:rPr lang="hu-HU" sz="2400" u="sng" dirty="0">
                <a:latin typeface="Montserrat" panose="00000500000000000000" pitchFamily="2" charset="-18"/>
              </a:rPr>
              <a:t>felelősséget</a:t>
            </a:r>
            <a:r>
              <a:rPr lang="hu-HU" sz="2400" dirty="0">
                <a:latin typeface="Montserrat" panose="00000500000000000000" pitchFamily="2" charset="-18"/>
              </a:rPr>
              <a:t> továbbra is mi viseljük és nem háríthatjuk át.</a:t>
            </a:r>
            <a:endParaRPr sz="2400" dirty="0">
              <a:latin typeface="Montserrat" panose="00000500000000000000" pitchFamily="2" charset="-18"/>
            </a:endParaRPr>
          </a:p>
        </p:txBody>
      </p:sp>
      <p:pic>
        <p:nvPicPr>
          <p:cNvPr id="1424" name="Google Shape;1424;p42">
            <a:extLst>
              <a:ext uri="{FF2B5EF4-FFF2-40B4-BE49-F238E27FC236}">
                <a16:creationId xmlns:a16="http://schemas.microsoft.com/office/drawing/2014/main" id="{2E462634-4429-1C09-54E8-3AF827A88A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>
            <a:extLst>
              <a:ext uri="{FF2B5EF4-FFF2-40B4-BE49-F238E27FC236}">
                <a16:creationId xmlns:a16="http://schemas.microsoft.com/office/drawing/2014/main" id="{6ABD5169-B655-9591-3E45-043FCE2008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>
            <a:extLst>
              <a:ext uri="{FF2B5EF4-FFF2-40B4-BE49-F238E27FC236}">
                <a16:creationId xmlns:a16="http://schemas.microsoft.com/office/drawing/2014/main" id="{188563AC-5CF8-2BA9-55CC-7B6A97C69A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42">
            <a:extLst>
              <a:ext uri="{FF2B5EF4-FFF2-40B4-BE49-F238E27FC236}">
                <a16:creationId xmlns:a16="http://schemas.microsoft.com/office/drawing/2014/main" id="{E4E0DDDF-93DC-8D1A-CAD2-10BBBB15CD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0535" y="277818"/>
            <a:ext cx="753550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Az oktató esetében etikus-e az </a:t>
            </a:r>
            <a:r>
              <a:rPr lang="hu-HU" sz="3600" dirty="0">
                <a:solidFill>
                  <a:schemeClr val="bg2"/>
                </a:solidFill>
                <a:latin typeface="Montserrat Black" panose="00000A00000000000000" pitchFamily="2" charset="-18"/>
              </a:rPr>
              <a:t>MI-használat</a:t>
            </a:r>
            <a:r>
              <a:rPr lang="hu-HU" sz="3600" dirty="0">
                <a:latin typeface="Montserrat Black" panose="00000A00000000000000" pitchFamily="2" charset="-18"/>
              </a:rPr>
              <a:t> az alábbi tevékenységek során?</a:t>
            </a:r>
          </a:p>
        </p:txBody>
      </p:sp>
    </p:spTree>
    <p:extLst>
      <p:ext uri="{BB962C8B-B14F-4D97-AF65-F5344CB8AC3E}">
        <p14:creationId xmlns:p14="http://schemas.microsoft.com/office/powerpoint/2010/main" val="23177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hu-HU" altLang="hu-HU" sz="1800" dirty="0"/>
              <a:t>Amelyek már eleve </a:t>
            </a:r>
            <a:r>
              <a:rPr lang="hu-HU" altLang="hu-HU" sz="1800" dirty="0" err="1"/>
              <a:t>szabályozottak</a:t>
            </a:r>
            <a:r>
              <a:rPr lang="hu-HU" altLang="hu-HU" sz="1800" dirty="0"/>
              <a:t>, például az </a:t>
            </a:r>
            <a:r>
              <a:rPr lang="hu-HU" altLang="hu-HU" sz="1800" dirty="0">
                <a:solidFill>
                  <a:schemeClr val="accent2"/>
                </a:solidFill>
              </a:rPr>
              <a:t>adatvédelem (GDPR) </a:t>
            </a:r>
            <a:r>
              <a:rPr lang="hu-HU" altLang="hu-HU" sz="1800" dirty="0"/>
              <a:t>területe. </a:t>
            </a:r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Lehetséges válaszok – szabályozás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5103284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Milyen területet biztosan nem szükséges szabályozni?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 Privacy - 5 Best Practices Everyone Should Be Following">
            <a:extLst>
              <a:ext uri="{FF2B5EF4-FFF2-40B4-BE49-F238E27FC236}">
                <a16:creationId xmlns:a16="http://schemas.microsoft.com/office/drawing/2014/main" id="{4FA5835B-5F5F-416D-95B4-6ED2D909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211"/>
          <a:stretch/>
        </p:blipFill>
        <p:spPr bwMode="auto">
          <a:xfrm>
            <a:off x="4021142" y="431215"/>
            <a:ext cx="5832909" cy="5143500"/>
          </a:xfrm>
          <a:prstGeom prst="ellips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" name="Google Shape;1638;p48"/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>
            <a:off x="3833344" y="446537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48"/>
          <p:cNvSpPr txBox="1">
            <a:spLocks noGrp="1"/>
          </p:cNvSpPr>
          <p:nvPr>
            <p:ph type="subTitle" idx="1"/>
          </p:nvPr>
        </p:nvSpPr>
        <p:spPr>
          <a:xfrm>
            <a:off x="304509" y="2833602"/>
            <a:ext cx="5103284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endParaRPr lang="hu-HU" altLang="hu-HU" sz="1800" dirty="0"/>
          </a:p>
        </p:txBody>
      </p:sp>
      <p:pic>
        <p:nvPicPr>
          <p:cNvPr id="1651" name="Google Shape;1651;p48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8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4170397" y="3556069"/>
            <a:ext cx="1175233" cy="76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77;p57">
            <a:extLst>
              <a:ext uri="{FF2B5EF4-FFF2-40B4-BE49-F238E27FC236}">
                <a16:creationId xmlns:a16="http://schemas.microsoft.com/office/drawing/2014/main" id="{7F7446E4-ACFB-7D61-5713-5049DED9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4865"/>
            <a:ext cx="92210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/>
              <a:t>Az MI hatása az emberi kapcsolatokra az oktatásban </a:t>
            </a:r>
            <a:endParaRPr sz="2800" dirty="0"/>
          </a:p>
        </p:txBody>
      </p:sp>
      <p:sp>
        <p:nvSpPr>
          <p:cNvPr id="7" name="Google Shape;1640;p48">
            <a:extLst>
              <a:ext uri="{FF2B5EF4-FFF2-40B4-BE49-F238E27FC236}">
                <a16:creationId xmlns:a16="http://schemas.microsoft.com/office/drawing/2014/main" id="{D42F1B1C-5F62-BDE4-F470-B5D485D9A0AA}"/>
              </a:ext>
            </a:extLst>
          </p:cNvPr>
          <p:cNvSpPr txBox="1">
            <a:spLocks/>
          </p:cNvSpPr>
          <p:nvPr/>
        </p:nvSpPr>
        <p:spPr>
          <a:xfrm>
            <a:off x="304509" y="1889218"/>
            <a:ext cx="795921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hu-HU" altLang="hu-HU" sz="2000" b="1" dirty="0"/>
              <a:t>Erősíti a jelenléti oktatási formákat?</a:t>
            </a:r>
          </a:p>
        </p:txBody>
      </p:sp>
    </p:spTree>
    <p:extLst>
      <p:ext uri="{BB962C8B-B14F-4D97-AF65-F5344CB8AC3E}">
        <p14:creationId xmlns:p14="http://schemas.microsoft.com/office/powerpoint/2010/main" val="38401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oogle Shape;1404;p41"/>
          <p:cNvPicPr preferRelativeResize="0"/>
          <p:nvPr/>
        </p:nvPicPr>
        <p:blipFill rotWithShape="1">
          <a:blip r:embed="rId3">
            <a:alphaModFix/>
          </a:blip>
          <a:srcRect l="26806" t="7660" r="25401" b="5390"/>
          <a:stretch/>
        </p:blipFill>
        <p:spPr>
          <a:xfrm>
            <a:off x="7219350" y="2823400"/>
            <a:ext cx="1739952" cy="178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1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152297">
            <a:off x="7181325" y="246575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41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408399" y="3540122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41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3321565">
            <a:off x="7376838" y="2871512"/>
            <a:ext cx="652200" cy="61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41"/>
          <p:cNvSpPr txBox="1">
            <a:spLocks noGrp="1"/>
          </p:cNvSpPr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/>
              <a:t>KÖSZÖNÖM</a:t>
            </a:r>
            <a:br>
              <a:rPr lang="hu-HU" sz="6000" dirty="0"/>
            </a:br>
            <a:r>
              <a:rPr lang="hu-HU" sz="6000" dirty="0">
                <a:latin typeface="Montserrat" panose="00000500000000000000" pitchFamily="2" charset="-18"/>
              </a:rPr>
              <a:t>A FIGYELMET!</a:t>
            </a:r>
            <a:endParaRPr sz="6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0" name="Google Shape;1880;p53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53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53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53"/>
          <p:cNvPicPr preferRelativeResize="0"/>
          <p:nvPr/>
        </p:nvPicPr>
        <p:blipFill rotWithShape="1">
          <a:blip r:embed="rId6">
            <a:alphaModFix/>
          </a:blip>
          <a:srcRect l="18647" t="7960" r="8852" b="8336"/>
          <a:stretch/>
        </p:blipFill>
        <p:spPr>
          <a:xfrm rot="-1406513">
            <a:off x="5702975" y="2492002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53"/>
          <p:cNvPicPr preferRelativeResize="0"/>
          <p:nvPr/>
        </p:nvPicPr>
        <p:blipFill rotWithShape="1">
          <a:blip r:embed="rId7">
            <a:alphaModFix/>
          </a:blip>
          <a:srcRect l="25537" t="7152" r="23467" b="5838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5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prezentáció tartalma</a:t>
            </a:r>
            <a:endParaRPr dirty="0"/>
          </a:p>
        </p:txBody>
      </p:sp>
      <p:sp>
        <p:nvSpPr>
          <p:cNvPr id="1870" name="Google Shape;1870;p53"/>
          <p:cNvSpPr txBox="1">
            <a:spLocks noGrp="1"/>
          </p:cNvSpPr>
          <p:nvPr>
            <p:ph type="subTitle" idx="1"/>
          </p:nvPr>
        </p:nvSpPr>
        <p:spPr>
          <a:xfrm>
            <a:off x="345445" y="1207749"/>
            <a:ext cx="5527675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Az MI </a:t>
            </a:r>
            <a:r>
              <a:rPr lang="hu-HU" altLang="hu-HU" b="1" dirty="0">
                <a:solidFill>
                  <a:schemeClr val="accent2"/>
                </a:solidFill>
              </a:rPr>
              <a:t>etikai alapjainak </a:t>
            </a:r>
            <a:r>
              <a:rPr lang="hu-HU" altLang="hu-HU" dirty="0"/>
              <a:t>és </a:t>
            </a:r>
            <a:r>
              <a:rPr lang="hu-HU" altLang="hu-HU" b="1" dirty="0">
                <a:solidFill>
                  <a:schemeClr val="accent2"/>
                </a:solidFill>
              </a:rPr>
              <a:t>pedagógiai érintkezési pontjainak</a:t>
            </a:r>
            <a:r>
              <a:rPr lang="hu-HU" altLang="hu-HU" dirty="0"/>
              <a:t> áttekintése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Az MI </a:t>
            </a:r>
            <a:r>
              <a:rPr lang="hu-HU" b="1" dirty="0">
                <a:solidFill>
                  <a:schemeClr val="accent2"/>
                </a:solidFill>
              </a:rPr>
              <a:t>iskolai használata a gyakorlatban </a:t>
            </a:r>
            <a:r>
              <a:rPr lang="hu-HU" dirty="0"/>
              <a:t>(empirikus kutatás alapján)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 </a:t>
            </a:r>
            <a:r>
              <a:rPr lang="hu-HU" b="1" dirty="0">
                <a:solidFill>
                  <a:schemeClr val="accent2"/>
                </a:solidFill>
              </a:rPr>
              <a:t>szabályozási igény:</a:t>
            </a:r>
            <a:r>
              <a:rPr lang="hu-HU" dirty="0"/>
              <a:t> érvek / ellenérvek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dirty="0"/>
              <a:t>A </a:t>
            </a:r>
            <a:r>
              <a:rPr lang="hu-HU" b="1" dirty="0">
                <a:solidFill>
                  <a:schemeClr val="accent2"/>
                </a:solidFill>
              </a:rPr>
              <a:t>szabályozás lehetséges szintjei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Az </a:t>
            </a:r>
            <a:r>
              <a:rPr lang="hu-HU" altLang="hu-HU" b="1" dirty="0">
                <a:solidFill>
                  <a:schemeClr val="accent2"/>
                </a:solidFill>
              </a:rPr>
              <a:t>MI alkalmazások használata</a:t>
            </a:r>
            <a:r>
              <a:rPr lang="hu-HU" altLang="hu-HU" b="1" dirty="0"/>
              <a:t> </a:t>
            </a:r>
            <a:r>
              <a:rPr lang="hu-HU" altLang="hu-HU" dirty="0"/>
              <a:t>és a </a:t>
            </a:r>
            <a:r>
              <a:rPr lang="hu-HU" altLang="hu-HU" b="1" dirty="0">
                <a:solidFill>
                  <a:schemeClr val="accent2"/>
                </a:solidFill>
              </a:rPr>
              <a:t>tanár – diák kapcsolat </a:t>
            </a:r>
          </a:p>
          <a:p>
            <a:pPr>
              <a:spcBef>
                <a:spcPts val="1600"/>
              </a:spcBef>
              <a:buSzPts val="1400"/>
              <a:buFont typeface="Montserrat"/>
              <a:buChar char="◆"/>
            </a:pPr>
            <a:r>
              <a:rPr lang="hu-HU" altLang="hu-HU" dirty="0"/>
              <a:t>Tanulói </a:t>
            </a:r>
            <a:r>
              <a:rPr lang="hu-HU" altLang="hu-HU" b="1" dirty="0" err="1">
                <a:solidFill>
                  <a:schemeClr val="accent2"/>
                </a:solidFill>
              </a:rPr>
              <a:t>Soft</a:t>
            </a:r>
            <a:r>
              <a:rPr lang="hu-HU" altLang="hu-HU" b="1" dirty="0">
                <a:solidFill>
                  <a:schemeClr val="accent2"/>
                </a:solidFill>
              </a:rPr>
              <a:t> </a:t>
            </a:r>
            <a:r>
              <a:rPr lang="hu-HU" altLang="hu-HU" b="1" dirty="0" err="1">
                <a:solidFill>
                  <a:schemeClr val="accent2"/>
                </a:solidFill>
              </a:rPr>
              <a:t>skill</a:t>
            </a:r>
            <a:r>
              <a:rPr lang="hu-HU" altLang="hu-HU" dirty="0">
                <a:solidFill>
                  <a:schemeClr val="accent2"/>
                </a:solidFill>
              </a:rPr>
              <a:t> </a:t>
            </a:r>
            <a:r>
              <a:rPr lang="hu-HU" altLang="hu-HU" dirty="0"/>
              <a:t>és </a:t>
            </a:r>
            <a:r>
              <a:rPr lang="hu-HU" altLang="hu-HU" b="1" dirty="0">
                <a:solidFill>
                  <a:schemeClr val="accent2"/>
                </a:solidFill>
              </a:rPr>
              <a:t>attitűd fejlesztés</a:t>
            </a:r>
            <a:r>
              <a:rPr lang="hu-HU" altLang="hu-HU" dirty="0"/>
              <a:t> az MI bevonásával</a:t>
            </a: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◆"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9"/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</a:t>
            </a:r>
            <a:endParaRPr sz="2400" dirty="0"/>
          </a:p>
        </p:txBody>
      </p:sp>
      <p:sp>
        <p:nvSpPr>
          <p:cNvPr id="1325" name="Google Shape;1325;p39"/>
          <p:cNvSpPr txBox="1">
            <a:spLocks noGrp="1"/>
          </p:cNvSpPr>
          <p:nvPr>
            <p:ph type="subTitle" idx="1"/>
          </p:nvPr>
        </p:nvSpPr>
        <p:spPr>
          <a:xfrm>
            <a:off x="57342" y="3616101"/>
            <a:ext cx="1141653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Jó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Helyes</a:t>
            </a:r>
            <a:endParaRPr lang="hu-HU" dirty="0"/>
          </a:p>
        </p:txBody>
      </p:sp>
      <p:sp>
        <p:nvSpPr>
          <p:cNvPr id="2" name="Google Shape;1325;p39">
            <a:extLst>
              <a:ext uri="{FF2B5EF4-FFF2-40B4-BE49-F238E27FC236}">
                <a16:creationId xmlns:a16="http://schemas.microsoft.com/office/drawing/2014/main" id="{B0E615E8-9244-C481-D156-6631FAD7A5CF}"/>
              </a:ext>
            </a:extLst>
          </p:cNvPr>
          <p:cNvSpPr txBox="1">
            <a:spLocks/>
          </p:cNvSpPr>
          <p:nvPr/>
        </p:nvSpPr>
        <p:spPr>
          <a:xfrm>
            <a:off x="2425853" y="1337116"/>
            <a:ext cx="4329256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/>
              <a:t>Az etika, erkölcs alapja </a:t>
            </a:r>
            <a:r>
              <a:rPr lang="hu-HU" sz="1600" b="1" dirty="0"/>
              <a:t>az érték</a:t>
            </a:r>
            <a:r>
              <a:rPr lang="hu-HU" sz="1600" dirty="0"/>
              <a:t>.</a:t>
            </a:r>
            <a:endParaRPr lang="en-US" sz="1600" dirty="0"/>
          </a:p>
        </p:txBody>
      </p:sp>
      <p:sp>
        <p:nvSpPr>
          <p:cNvPr id="4" name="Google Shape;1325;p39">
            <a:extLst>
              <a:ext uri="{FF2B5EF4-FFF2-40B4-BE49-F238E27FC236}">
                <a16:creationId xmlns:a16="http://schemas.microsoft.com/office/drawing/2014/main" id="{C61984D1-41DD-C25B-6FAD-DC4FBB3A9E49}"/>
              </a:ext>
            </a:extLst>
          </p:cNvPr>
          <p:cNvSpPr txBox="1">
            <a:spLocks/>
          </p:cNvSpPr>
          <p:nvPr/>
        </p:nvSpPr>
        <p:spPr>
          <a:xfrm>
            <a:off x="2252705" y="3604486"/>
            <a:ext cx="1407698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hu-HU" sz="1800" dirty="0"/>
              <a:t>Rossz</a:t>
            </a:r>
          </a:p>
          <a:p>
            <a:pPr marL="0" indent="0" algn="l"/>
            <a:r>
              <a:rPr lang="hu-HU" sz="1800" dirty="0"/>
              <a:t>Helytelen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B5F45862-7F25-259D-D7C8-2334DBA8BAE2}"/>
              </a:ext>
            </a:extLst>
          </p:cNvPr>
          <p:cNvCxnSpPr>
            <a:cxnSpLocks/>
          </p:cNvCxnSpPr>
          <p:nvPr/>
        </p:nvCxnSpPr>
        <p:spPr>
          <a:xfrm>
            <a:off x="1383488" y="4067530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66B42C4-7450-9CD2-FA97-7F4DE5851BC9}"/>
              </a:ext>
            </a:extLst>
          </p:cNvPr>
          <p:cNvCxnSpPr>
            <a:cxnSpLocks/>
          </p:cNvCxnSpPr>
          <p:nvPr/>
        </p:nvCxnSpPr>
        <p:spPr>
          <a:xfrm>
            <a:off x="1383488" y="3869712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Google Shape;1325;p39">
            <a:extLst>
              <a:ext uri="{FF2B5EF4-FFF2-40B4-BE49-F238E27FC236}">
                <a16:creationId xmlns:a16="http://schemas.microsoft.com/office/drawing/2014/main" id="{BC19C5B0-5ED6-1300-B9DF-A7129DFD903A}"/>
              </a:ext>
            </a:extLst>
          </p:cNvPr>
          <p:cNvSpPr txBox="1">
            <a:spLocks/>
          </p:cNvSpPr>
          <p:nvPr/>
        </p:nvSpPr>
        <p:spPr>
          <a:xfrm>
            <a:off x="1875763" y="4635754"/>
            <a:ext cx="5429438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Összefoglalva</a:t>
            </a:r>
            <a:r>
              <a:rPr lang="hu-HU" sz="1600" dirty="0"/>
              <a:t>: a bináris tartalom kontextus függő. </a:t>
            </a:r>
            <a:endParaRPr lang="en-US" sz="1600" dirty="0"/>
          </a:p>
        </p:txBody>
      </p:sp>
      <p:sp>
        <p:nvSpPr>
          <p:cNvPr id="21" name="Alcím 20">
            <a:extLst>
              <a:ext uri="{FF2B5EF4-FFF2-40B4-BE49-F238E27FC236}">
                <a16:creationId xmlns:a16="http://schemas.microsoft.com/office/drawing/2014/main" id="{A79ECDB1-50F3-96A2-3AD7-D97ED326BDF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337625" y="2997274"/>
            <a:ext cx="1832295" cy="899400"/>
          </a:xfrm>
        </p:spPr>
        <p:txBody>
          <a:bodyPr/>
          <a:lstStyle/>
          <a:p>
            <a:pPr algn="r"/>
            <a:r>
              <a:rPr lang="hu-HU" sz="1800" dirty="0"/>
              <a:t>Eredményes</a:t>
            </a:r>
          </a:p>
        </p:txBody>
      </p:sp>
      <p:sp>
        <p:nvSpPr>
          <p:cNvPr id="22" name="Alcím 20">
            <a:extLst>
              <a:ext uri="{FF2B5EF4-FFF2-40B4-BE49-F238E27FC236}">
                <a16:creationId xmlns:a16="http://schemas.microsoft.com/office/drawing/2014/main" id="{CA8317E6-4914-FA44-B80B-9326531D5C87}"/>
              </a:ext>
            </a:extLst>
          </p:cNvPr>
          <p:cNvSpPr txBox="1">
            <a:spLocks/>
          </p:cNvSpPr>
          <p:nvPr/>
        </p:nvSpPr>
        <p:spPr>
          <a:xfrm>
            <a:off x="5311194" y="3599014"/>
            <a:ext cx="1407698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hu-HU" sz="1800" dirty="0"/>
              <a:t>Precíz</a:t>
            </a:r>
          </a:p>
          <a:p>
            <a:pPr algn="r"/>
            <a:r>
              <a:rPr lang="hu-HU" sz="1800" dirty="0"/>
              <a:t>Udvarias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19AD35D1-9800-B6EF-F9B2-6A317B49FE50}"/>
              </a:ext>
            </a:extLst>
          </p:cNvPr>
          <p:cNvCxnSpPr>
            <a:cxnSpLocks/>
          </p:cNvCxnSpPr>
          <p:nvPr/>
        </p:nvCxnSpPr>
        <p:spPr>
          <a:xfrm>
            <a:off x="6709800" y="3855019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796C1CC8-1582-F171-611D-B34BACA972A3}"/>
              </a:ext>
            </a:extLst>
          </p:cNvPr>
          <p:cNvCxnSpPr>
            <a:cxnSpLocks/>
          </p:cNvCxnSpPr>
          <p:nvPr/>
        </p:nvCxnSpPr>
        <p:spPr>
          <a:xfrm>
            <a:off x="6718892" y="4077064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Alcím 20">
            <a:extLst>
              <a:ext uri="{FF2B5EF4-FFF2-40B4-BE49-F238E27FC236}">
                <a16:creationId xmlns:a16="http://schemas.microsoft.com/office/drawing/2014/main" id="{A21E3087-4CE6-94D1-12AC-5DBBBBBE5307}"/>
              </a:ext>
            </a:extLst>
          </p:cNvPr>
          <p:cNvSpPr txBox="1">
            <a:spLocks/>
          </p:cNvSpPr>
          <p:nvPr/>
        </p:nvSpPr>
        <p:spPr>
          <a:xfrm>
            <a:off x="7330221" y="3616101"/>
            <a:ext cx="1813779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hu-HU" sz="1800" dirty="0"/>
              <a:t>Hanyag</a:t>
            </a:r>
          </a:p>
          <a:p>
            <a:pPr algn="l"/>
            <a:r>
              <a:rPr lang="hu-HU" sz="1800" dirty="0"/>
              <a:t>Udvariatlan</a:t>
            </a:r>
          </a:p>
        </p:txBody>
      </p:sp>
      <p:sp>
        <p:nvSpPr>
          <p:cNvPr id="26" name="Alcím 20">
            <a:extLst>
              <a:ext uri="{FF2B5EF4-FFF2-40B4-BE49-F238E27FC236}">
                <a16:creationId xmlns:a16="http://schemas.microsoft.com/office/drawing/2014/main" id="{9CE47779-9912-B719-E4B4-44B798D315D3}"/>
              </a:ext>
            </a:extLst>
          </p:cNvPr>
          <p:cNvSpPr txBox="1">
            <a:spLocks/>
          </p:cNvSpPr>
          <p:nvPr/>
        </p:nvSpPr>
        <p:spPr>
          <a:xfrm>
            <a:off x="4749655" y="3008889"/>
            <a:ext cx="214164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hu-HU" sz="1800" dirty="0"/>
              <a:t>Eredménytelen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9A6AB5D9-5083-755A-0709-941D2EE87258}"/>
              </a:ext>
            </a:extLst>
          </p:cNvPr>
          <p:cNvCxnSpPr>
            <a:cxnSpLocks/>
          </p:cNvCxnSpPr>
          <p:nvPr/>
        </p:nvCxnSpPr>
        <p:spPr>
          <a:xfrm>
            <a:off x="4166259" y="3235769"/>
            <a:ext cx="746542" cy="0"/>
          </a:xfrm>
          <a:prstGeom prst="straightConnector1">
            <a:avLst/>
          </a:prstGeom>
          <a:ln w="25400" cap="flat" cmpd="sng" algn="ctr">
            <a:solidFill>
              <a:schemeClr val="bg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Google Shape;1325;p39">
            <a:extLst>
              <a:ext uri="{FF2B5EF4-FFF2-40B4-BE49-F238E27FC236}">
                <a16:creationId xmlns:a16="http://schemas.microsoft.com/office/drawing/2014/main" id="{BA76004C-0951-8C8F-AC61-B922A0524D79}"/>
              </a:ext>
            </a:extLst>
          </p:cNvPr>
          <p:cNvSpPr txBox="1">
            <a:spLocks/>
          </p:cNvSpPr>
          <p:nvPr/>
        </p:nvSpPr>
        <p:spPr>
          <a:xfrm>
            <a:off x="1240238" y="1820376"/>
            <a:ext cx="6700487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800" b="1" dirty="0">
                <a:solidFill>
                  <a:schemeClr val="bg2"/>
                </a:solidFill>
              </a:rPr>
              <a:t>Az érték elvont fogalom, nehezen meghatározható, de fontos támpontot jelent, hogy ellentétpárokból áll:</a:t>
            </a:r>
          </a:p>
        </p:txBody>
      </p:sp>
      <p:grpSp>
        <p:nvGrpSpPr>
          <p:cNvPr id="30" name="Google Shape;11013;p77">
            <a:extLst>
              <a:ext uri="{FF2B5EF4-FFF2-40B4-BE49-F238E27FC236}">
                <a16:creationId xmlns:a16="http://schemas.microsoft.com/office/drawing/2014/main" id="{C484C2EC-44A7-B4EE-FEFA-C18D4E619F99}"/>
              </a:ext>
            </a:extLst>
          </p:cNvPr>
          <p:cNvGrpSpPr/>
          <p:nvPr/>
        </p:nvGrpSpPr>
        <p:grpSpPr>
          <a:xfrm>
            <a:off x="1586418" y="3283088"/>
            <a:ext cx="440489" cy="388807"/>
            <a:chOff x="5216456" y="3725484"/>
            <a:chExt cx="356196" cy="265631"/>
          </a:xfrm>
        </p:grpSpPr>
        <p:sp>
          <p:nvSpPr>
            <p:cNvPr id="31" name="Google Shape;11014;p77">
              <a:extLst>
                <a:ext uri="{FF2B5EF4-FFF2-40B4-BE49-F238E27FC236}">
                  <a16:creationId xmlns:a16="http://schemas.microsoft.com/office/drawing/2014/main" id="{440A038E-64F6-D03D-A459-52EA06B22EB1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 dirty="0">
                <a:solidFill>
                  <a:schemeClr val="bg2"/>
                </a:solidFill>
              </a:endParaRPr>
            </a:p>
          </p:txBody>
        </p:sp>
        <p:sp>
          <p:nvSpPr>
            <p:cNvPr id="32" name="Google Shape;11015;p77">
              <a:extLst>
                <a:ext uri="{FF2B5EF4-FFF2-40B4-BE49-F238E27FC236}">
                  <a16:creationId xmlns:a16="http://schemas.microsoft.com/office/drawing/2014/main" id="{2EB2F89D-5316-2B69-0119-D9230ED3A16F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bg2"/>
                </a:solidFill>
              </a:endParaRPr>
            </a:p>
          </p:txBody>
        </p:sp>
      </p:grpSp>
      <p:grpSp>
        <p:nvGrpSpPr>
          <p:cNvPr id="33" name="Google Shape;10863;p77">
            <a:extLst>
              <a:ext uri="{FF2B5EF4-FFF2-40B4-BE49-F238E27FC236}">
                <a16:creationId xmlns:a16="http://schemas.microsoft.com/office/drawing/2014/main" id="{787F8C4E-3F4E-4781-7B6D-08B3CC60DFBA}"/>
              </a:ext>
            </a:extLst>
          </p:cNvPr>
          <p:cNvGrpSpPr/>
          <p:nvPr/>
        </p:nvGrpSpPr>
        <p:grpSpPr>
          <a:xfrm>
            <a:off x="4342423" y="2630681"/>
            <a:ext cx="459150" cy="471097"/>
            <a:chOff x="1493849" y="2775533"/>
            <a:chExt cx="283985" cy="341080"/>
          </a:xfrm>
        </p:grpSpPr>
        <p:sp>
          <p:nvSpPr>
            <p:cNvPr id="34" name="Google Shape;10864;p77">
              <a:extLst>
                <a:ext uri="{FF2B5EF4-FFF2-40B4-BE49-F238E27FC236}">
                  <a16:creationId xmlns:a16="http://schemas.microsoft.com/office/drawing/2014/main" id="{A14BFE67-6F5A-FBAB-5F51-407D8A860B44}"/>
                </a:ext>
              </a:extLst>
            </p:cNvPr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65;p77">
              <a:extLst>
                <a:ext uri="{FF2B5EF4-FFF2-40B4-BE49-F238E27FC236}">
                  <a16:creationId xmlns:a16="http://schemas.microsoft.com/office/drawing/2014/main" id="{AE334910-7B36-5C54-7826-A0E55853A603}"/>
                </a:ext>
              </a:extLst>
            </p:cNvPr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819;p77">
            <a:extLst>
              <a:ext uri="{FF2B5EF4-FFF2-40B4-BE49-F238E27FC236}">
                <a16:creationId xmlns:a16="http://schemas.microsoft.com/office/drawing/2014/main" id="{14760BB5-BD4F-CC5A-D235-7A2AFB974BED}"/>
              </a:ext>
            </a:extLst>
          </p:cNvPr>
          <p:cNvGrpSpPr/>
          <p:nvPr/>
        </p:nvGrpSpPr>
        <p:grpSpPr>
          <a:xfrm>
            <a:off x="6870285" y="3283088"/>
            <a:ext cx="410146" cy="439083"/>
            <a:chOff x="6870193" y="2295620"/>
            <a:chExt cx="360356" cy="343462"/>
          </a:xfrm>
        </p:grpSpPr>
        <p:sp>
          <p:nvSpPr>
            <p:cNvPr id="41" name="Google Shape;10820;p77">
              <a:extLst>
                <a:ext uri="{FF2B5EF4-FFF2-40B4-BE49-F238E27FC236}">
                  <a16:creationId xmlns:a16="http://schemas.microsoft.com/office/drawing/2014/main" id="{51AF96CF-1E43-5886-AA4E-04BDD779D637}"/>
                </a:ext>
              </a:extLst>
            </p:cNvPr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821;p77">
              <a:extLst>
                <a:ext uri="{FF2B5EF4-FFF2-40B4-BE49-F238E27FC236}">
                  <a16:creationId xmlns:a16="http://schemas.microsoft.com/office/drawing/2014/main" id="{D4B4D5D5-B93F-3FFB-C83E-18A858E0D56A}"/>
                </a:ext>
              </a:extLst>
            </p:cNvPr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3"/>
          <p:cNvSpPr txBox="1">
            <a:spLocks noGrp="1"/>
          </p:cNvSpPr>
          <p:nvPr>
            <p:ph type="subTitle" idx="2"/>
          </p:nvPr>
        </p:nvSpPr>
        <p:spPr>
          <a:xfrm>
            <a:off x="1656694" y="1645142"/>
            <a:ext cx="5830608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>
                <a:solidFill>
                  <a:schemeClr val="bg2"/>
                </a:solidFill>
              </a:rPr>
              <a:t>Az MI oktatási használata során alkalmazható-e az előzőekben részletezett bináris logika?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59" name="Google Shape;1459;p43"/>
          <p:cNvPicPr preferRelativeResize="0"/>
          <p:nvPr/>
        </p:nvPicPr>
        <p:blipFill rotWithShape="1">
          <a:blip r:embed="rId3">
            <a:alphaModFix/>
          </a:blip>
          <a:srcRect l="15236" r="10474"/>
          <a:stretch/>
        </p:blipFill>
        <p:spPr>
          <a:xfrm rot="15283917">
            <a:off x="7924178" y="1477825"/>
            <a:ext cx="1552574" cy="13908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E8570E0B-A119-A702-58EF-F5CEB7CE2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etikai alapjainak és pedagógiai érintkezési pontjainak áttekintése</a:t>
            </a:r>
            <a:endParaRPr sz="2400" dirty="0"/>
          </a:p>
        </p:txBody>
      </p:sp>
      <p:sp>
        <p:nvSpPr>
          <p:cNvPr id="15" name="Google Shape;1325;p39">
            <a:extLst>
              <a:ext uri="{FF2B5EF4-FFF2-40B4-BE49-F238E27FC236}">
                <a16:creationId xmlns:a16="http://schemas.microsoft.com/office/drawing/2014/main" id="{326DA192-9575-311D-EBC6-9D34699BF7AD}"/>
              </a:ext>
            </a:extLst>
          </p:cNvPr>
          <p:cNvSpPr txBox="1">
            <a:spLocks/>
          </p:cNvSpPr>
          <p:nvPr/>
        </p:nvSpPr>
        <p:spPr>
          <a:xfrm>
            <a:off x="1438942" y="2760190"/>
            <a:ext cx="6266114" cy="3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b="1" dirty="0"/>
              <a:t>Alkalmazható</a:t>
            </a:r>
            <a:r>
              <a:rPr lang="hu-HU" sz="1600" dirty="0"/>
              <a:t>, de fontos a bináris kód meghatározása:</a:t>
            </a:r>
            <a:endParaRPr lang="en-US" sz="1600" dirty="0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69A0435-A6EF-727C-ACE7-B611C24B3FF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71998" y="2330450"/>
            <a:ext cx="1" cy="4297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45;p43">
            <a:extLst>
              <a:ext uri="{FF2B5EF4-FFF2-40B4-BE49-F238E27FC236}">
                <a16:creationId xmlns:a16="http://schemas.microsoft.com/office/drawing/2014/main" id="{0413E849-7095-1BD6-4F99-2AF394DFCC31}"/>
              </a:ext>
            </a:extLst>
          </p:cNvPr>
          <p:cNvSpPr txBox="1">
            <a:spLocks/>
          </p:cNvSpPr>
          <p:nvPr/>
        </p:nvSpPr>
        <p:spPr>
          <a:xfrm>
            <a:off x="-454237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chemeClr val="accent2"/>
                </a:solidFill>
              </a:rPr>
              <a:t>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dirty="0"/>
          </a:p>
        </p:txBody>
      </p:sp>
      <p:sp>
        <p:nvSpPr>
          <p:cNvPr id="20" name="Google Shape;1445;p43">
            <a:extLst>
              <a:ext uri="{FF2B5EF4-FFF2-40B4-BE49-F238E27FC236}">
                <a16:creationId xmlns:a16="http://schemas.microsoft.com/office/drawing/2014/main" id="{B8DF2401-BF5E-F02F-F2C2-841562957B1B}"/>
              </a:ext>
            </a:extLst>
          </p:cNvPr>
          <p:cNvSpPr txBox="1">
            <a:spLocks/>
          </p:cNvSpPr>
          <p:nvPr/>
        </p:nvSpPr>
        <p:spPr>
          <a:xfrm>
            <a:off x="4083732" y="3805356"/>
            <a:ext cx="5395103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hu-HU" sz="1600" dirty="0">
                <a:solidFill>
                  <a:schemeClr val="bg2"/>
                </a:solidFill>
              </a:rPr>
              <a:t>Az MI </a:t>
            </a:r>
            <a:r>
              <a:rPr lang="hu-HU" sz="1600" b="1" dirty="0">
                <a:solidFill>
                  <a:srgbClr val="C00000"/>
                </a:solidFill>
              </a:rPr>
              <a:t>NEM támogatja</a:t>
            </a:r>
            <a:r>
              <a:rPr lang="hu-HU" sz="1600" dirty="0">
                <a:solidFill>
                  <a:schemeClr val="bg2"/>
                </a:solidFill>
              </a:rPr>
              <a:t> a tanulási folyamatot</a:t>
            </a:r>
          </a:p>
          <a:p>
            <a:pPr marL="0" indent="0"/>
            <a:endParaRPr lang="hu-HU" dirty="0"/>
          </a:p>
        </p:txBody>
      </p:sp>
      <p:cxnSp>
        <p:nvCxnSpPr>
          <p:cNvPr id="22" name="Egyenes összekötő nyíllal 21">
            <a:extLst>
              <a:ext uri="{FF2B5EF4-FFF2-40B4-BE49-F238E27FC236}">
                <a16:creationId xmlns:a16="http://schemas.microsoft.com/office/drawing/2014/main" id="{A217468D-CC72-C2DD-8A84-6D18B0ED2B08}"/>
              </a:ext>
            </a:extLst>
          </p:cNvPr>
          <p:cNvCxnSpPr/>
          <p:nvPr/>
        </p:nvCxnSpPr>
        <p:spPr>
          <a:xfrm flipH="1">
            <a:off x="3161198" y="3245842"/>
            <a:ext cx="1216241" cy="5406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BE8A00AF-9444-F850-48BC-3B1F3DA3FBE2}"/>
              </a:ext>
            </a:extLst>
          </p:cNvPr>
          <p:cNvCxnSpPr>
            <a:cxnSpLocks/>
          </p:cNvCxnSpPr>
          <p:nvPr/>
        </p:nvCxnSpPr>
        <p:spPr>
          <a:xfrm>
            <a:off x="4785813" y="3245842"/>
            <a:ext cx="1211862" cy="6137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1884;p53">
            <a:extLst>
              <a:ext uri="{FF2B5EF4-FFF2-40B4-BE49-F238E27FC236}">
                <a16:creationId xmlns:a16="http://schemas.microsoft.com/office/drawing/2014/main" id="{00CC0294-7F3B-3A51-BF37-168C33465D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537" t="7152" r="23467" b="5838"/>
          <a:stretch/>
        </p:blipFill>
        <p:spPr>
          <a:xfrm rot="1099263">
            <a:off x="-289477" y="857639"/>
            <a:ext cx="2170154" cy="210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83;p53">
            <a:extLst>
              <a:ext uri="{FF2B5EF4-FFF2-40B4-BE49-F238E27FC236}">
                <a16:creationId xmlns:a16="http://schemas.microsoft.com/office/drawing/2014/main" id="{0DE4B665-9593-CE5E-02F1-CA30224473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647" t="7960" r="8852" b="8336"/>
          <a:stretch/>
        </p:blipFill>
        <p:spPr>
          <a:xfrm rot="-1406513">
            <a:off x="7731583" y="2485656"/>
            <a:ext cx="1175233" cy="76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0"/>
          <p:cNvSpPr txBox="1">
            <a:spLocks noGrp="1"/>
          </p:cNvSpPr>
          <p:nvPr>
            <p:ph type="subTitle" idx="1"/>
          </p:nvPr>
        </p:nvSpPr>
        <p:spPr>
          <a:xfrm>
            <a:off x="660202" y="3397022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i="1" dirty="0"/>
              <a:t>Ha van, rögzítsük.</a:t>
            </a:r>
            <a:endParaRPr i="1" dirty="0"/>
          </a:p>
        </p:txBody>
      </p:sp>
      <p:pic>
        <p:nvPicPr>
          <p:cNvPr id="1385" name="Google Shape;1385;p40"/>
          <p:cNvPicPr preferRelativeResize="0"/>
          <p:nvPr/>
        </p:nvPicPr>
        <p:blipFill rotWithShape="1">
          <a:blip r:embed="rId3">
            <a:alphaModFix/>
          </a:blip>
          <a:srcRect l="24331" t="5721" r="23342" b="459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40"/>
          <p:cNvPicPr preferRelativeResize="0"/>
          <p:nvPr/>
        </p:nvPicPr>
        <p:blipFill rotWithShape="1">
          <a:blip r:embed="rId4">
            <a:alphaModFix/>
          </a:blip>
          <a:srcRect l="18647" t="7960" r="8852" b="8336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40"/>
          <p:cNvPicPr preferRelativeResize="0"/>
          <p:nvPr/>
        </p:nvPicPr>
        <p:blipFill rotWithShape="1">
          <a:blip r:embed="rId5">
            <a:alphaModFix/>
          </a:blip>
          <a:srcRect l="25537" t="7152" r="23467" b="5838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40"/>
          <p:cNvSpPr txBox="1">
            <a:spLocks noGrp="1"/>
          </p:cNvSpPr>
          <p:nvPr>
            <p:ph type="title"/>
          </p:nvPr>
        </p:nvSpPr>
        <p:spPr>
          <a:xfrm>
            <a:off x="617024" y="2607882"/>
            <a:ext cx="735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Van-e bármilyen más releváns </a:t>
            </a:r>
            <a:r>
              <a:rPr lang="hu-HU" dirty="0">
                <a:solidFill>
                  <a:schemeClr val="bg2"/>
                </a:solidFill>
              </a:rPr>
              <a:t>bináris kód </a:t>
            </a:r>
            <a:r>
              <a:rPr lang="hu-HU" dirty="0"/>
              <a:t>az oktatási környezetben?</a:t>
            </a:r>
          </a:p>
        </p:txBody>
      </p:sp>
      <p:pic>
        <p:nvPicPr>
          <p:cNvPr id="1399" name="Google Shape;1399;p40"/>
          <p:cNvPicPr preferRelativeResize="0"/>
          <p:nvPr/>
        </p:nvPicPr>
        <p:blipFill rotWithShape="1">
          <a:blip r:embed="rId6">
            <a:alphaModFix/>
          </a:blip>
          <a:srcRect l="22009" r="18455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2"/>
          <p:cNvSpPr txBox="1">
            <a:spLocks noGrp="1"/>
          </p:cNvSpPr>
          <p:nvPr>
            <p:ph type="title"/>
          </p:nvPr>
        </p:nvSpPr>
        <p:spPr>
          <a:xfrm>
            <a:off x="1783147" y="2757006"/>
            <a:ext cx="5789461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latin typeface="Montserrat" panose="00000500000000000000" pitchFamily="2" charset="-18"/>
              </a:rPr>
              <a:t>A kérdés nehezen megválaszolható (hiszen akkor is támogathatja, ha nem gondoljuk, hogy ezt teszi), de jellemzően </a:t>
            </a:r>
            <a:r>
              <a:rPr lang="hu-HU" sz="2000" b="1" dirty="0">
                <a:solidFill>
                  <a:srgbClr val="FF0000"/>
                </a:solidFill>
                <a:latin typeface="Montserrat" panose="00000500000000000000" pitchFamily="2" charset="-18"/>
              </a:rPr>
              <a:t>nem támogatja a tanulási folyamatot, ha</a:t>
            </a:r>
            <a:r>
              <a:rPr lang="hu-HU" sz="2000" b="1" dirty="0">
                <a:solidFill>
                  <a:schemeClr val="bg2"/>
                </a:solidFill>
                <a:latin typeface="Montserrat" panose="00000500000000000000" pitchFamily="2" charset="-18"/>
              </a:rPr>
              <a:t> </a:t>
            </a:r>
            <a:r>
              <a:rPr lang="hu-HU" sz="2000" b="1" dirty="0">
                <a:solidFill>
                  <a:schemeClr val="accent2"/>
                </a:solidFill>
                <a:latin typeface="Montserrat" panose="00000500000000000000" pitchFamily="2" charset="-18"/>
              </a:rPr>
              <a:t>az MI használat az oktató tudtán kívül valósul meg</a:t>
            </a:r>
            <a:r>
              <a:rPr lang="hu-HU" sz="2000" dirty="0">
                <a:latin typeface="Montserrat" panose="00000500000000000000" pitchFamily="2" charset="-18"/>
              </a:rPr>
              <a:t>.</a:t>
            </a:r>
            <a:endParaRPr sz="2000" dirty="0">
              <a:latin typeface="Montserrat" panose="00000500000000000000" pitchFamily="2" charset="-18"/>
            </a:endParaRPr>
          </a:p>
        </p:txBody>
      </p:sp>
      <p:sp>
        <p:nvSpPr>
          <p:cNvPr id="1423" name="Google Shape;1423;p42"/>
          <p:cNvSpPr txBox="1">
            <a:spLocks noGrp="1"/>
          </p:cNvSpPr>
          <p:nvPr>
            <p:ph type="subTitle" idx="1"/>
          </p:nvPr>
        </p:nvSpPr>
        <p:spPr>
          <a:xfrm>
            <a:off x="3016575" y="277818"/>
            <a:ext cx="5789461" cy="24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>
                <a:latin typeface="Montserrat Black" panose="00000A00000000000000" pitchFamily="2" charset="-18"/>
              </a:rPr>
              <a:t>Az MI mely esetekben </a:t>
            </a:r>
            <a:r>
              <a:rPr lang="hu-HU" sz="3600" dirty="0">
                <a:solidFill>
                  <a:schemeClr val="bg2"/>
                </a:solidFill>
                <a:latin typeface="Montserrat Black" panose="00000A00000000000000" pitchFamily="2" charset="-18"/>
              </a:rPr>
              <a:t>NEM támogatja</a:t>
            </a:r>
            <a:r>
              <a:rPr lang="hu-HU" sz="3600" dirty="0">
                <a:latin typeface="Montserrat Black" panose="00000A00000000000000" pitchFamily="2" charset="-18"/>
              </a:rPr>
              <a:t> a tanulási folyamatot?</a:t>
            </a:r>
          </a:p>
        </p:txBody>
      </p:sp>
      <p:pic>
        <p:nvPicPr>
          <p:cNvPr id="1424" name="Google Shape;1424;p42"/>
          <p:cNvPicPr preferRelativeResize="0"/>
          <p:nvPr/>
        </p:nvPicPr>
        <p:blipFill rotWithShape="1">
          <a:blip r:embed="rId3">
            <a:alphaModFix/>
          </a:blip>
          <a:srcRect l="25537" t="7152" r="23467" b="5838"/>
          <a:stretch/>
        </p:blipFill>
        <p:spPr>
          <a:xfrm>
            <a:off x="1096575" y="729024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/>
          <p:cNvPicPr preferRelativeResize="0"/>
          <p:nvPr/>
        </p:nvPicPr>
        <p:blipFill rotWithShape="1">
          <a:blip r:embed="rId4">
            <a:alphaModFix/>
          </a:blip>
          <a:srcRect l="15236" r="10474"/>
          <a:stretch/>
        </p:blipFill>
        <p:spPr>
          <a:xfrm rot="-1358193">
            <a:off x="296143" y="523027"/>
            <a:ext cx="1552576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/>
          <p:cNvPicPr preferRelativeResize="0"/>
          <p:nvPr/>
        </p:nvPicPr>
        <p:blipFill rotWithShape="1">
          <a:blip r:embed="rId5">
            <a:alphaModFix/>
          </a:blip>
          <a:srcRect l="22009" r="18455"/>
          <a:stretch/>
        </p:blipFill>
        <p:spPr>
          <a:xfrm rot="1203247">
            <a:off x="7783377" y="3776938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4"/>
          <p:cNvSpPr txBox="1">
            <a:spLocks noGrp="1"/>
          </p:cNvSpPr>
          <p:nvPr>
            <p:ph type="subTitle" idx="1"/>
          </p:nvPr>
        </p:nvSpPr>
        <p:spPr>
          <a:xfrm>
            <a:off x="2209919" y="1259443"/>
            <a:ext cx="472415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diákok MI használatára vonatkozóan </a:t>
            </a:r>
            <a:r>
              <a:rPr lang="hu-HU" sz="1800" b="1" dirty="0">
                <a:solidFill>
                  <a:schemeClr val="tx1"/>
                </a:solidFill>
              </a:rPr>
              <a:t>empirikus kutatást végeztem</a:t>
            </a:r>
            <a:r>
              <a:rPr lang="hu-HU" sz="1800" dirty="0">
                <a:solidFill>
                  <a:schemeClr val="tx1"/>
                </a:solidFill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44"/>
          <p:cNvSpPr txBox="1">
            <a:spLocks noGrp="1"/>
          </p:cNvSpPr>
          <p:nvPr>
            <p:ph type="subTitle" idx="2"/>
          </p:nvPr>
        </p:nvSpPr>
        <p:spPr>
          <a:xfrm>
            <a:off x="1763859" y="2685594"/>
            <a:ext cx="5616271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/>
              <a:t>Helyszíne: </a:t>
            </a:r>
            <a:r>
              <a:rPr lang="hu-HU" sz="1800" dirty="0"/>
              <a:t>egy közép-magyarországi technikum </a:t>
            </a:r>
            <a:r>
              <a:rPr lang="hu-HU" sz="1800" i="1" dirty="0"/>
              <a:t>(amely előkelő helyet foglal el a Technikumi Rangsor 2024 TOP 100-as listáján)</a:t>
            </a:r>
          </a:p>
        </p:txBody>
      </p:sp>
      <p:sp>
        <p:nvSpPr>
          <p:cNvPr id="1530" name="Google Shape;1530;p44"/>
          <p:cNvSpPr txBox="1">
            <a:spLocks noGrp="1"/>
          </p:cNvSpPr>
          <p:nvPr>
            <p:ph type="subTitle" idx="4"/>
          </p:nvPr>
        </p:nvSpPr>
        <p:spPr>
          <a:xfrm>
            <a:off x="2365875" y="4517947"/>
            <a:ext cx="4373187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https://ikk.hu/p/technikumi-rangsor-2024</a:t>
            </a:r>
            <a:endParaRPr lang="hu-HU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  <p:pic>
        <p:nvPicPr>
          <p:cNvPr id="1541" name="Google Shape;1541;p44"/>
          <p:cNvPicPr preferRelativeResize="0"/>
          <p:nvPr/>
        </p:nvPicPr>
        <p:blipFill rotWithShape="1">
          <a:blip r:embed="rId4">
            <a:alphaModFix/>
          </a:blip>
          <a:srcRect l="22009" r="18455"/>
          <a:stretch/>
        </p:blipFill>
        <p:spPr>
          <a:xfrm rot="-1020103">
            <a:off x="7502688" y="835489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44"/>
          <p:cNvPicPr preferRelativeResize="0"/>
          <p:nvPr/>
        </p:nvPicPr>
        <p:blipFill rotWithShape="1">
          <a:blip r:embed="rId5">
            <a:alphaModFix/>
          </a:blip>
          <a:srcRect l="15236" r="10474"/>
          <a:stretch/>
        </p:blipFill>
        <p:spPr>
          <a:xfrm rot="1220421">
            <a:off x="233474" y="2300022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999555C0-E615-A40E-C1CE-0294048B04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  <p:pic>
        <p:nvPicPr>
          <p:cNvPr id="15" name="Ábra 14" descr="Iskola körvonalas">
            <a:extLst>
              <a:ext uri="{FF2B5EF4-FFF2-40B4-BE49-F238E27FC236}">
                <a16:creationId xmlns:a16="http://schemas.microsoft.com/office/drawing/2014/main" id="{8AA610A6-0B73-6EB3-5E0D-BC370B829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795" y="3597045"/>
            <a:ext cx="914400" cy="914400"/>
          </a:xfrm>
          <a:prstGeom prst="rect">
            <a:avLst/>
          </a:prstGeom>
        </p:spPr>
      </p:pic>
      <p:grpSp>
        <p:nvGrpSpPr>
          <p:cNvPr id="16" name="Google Shape;12900;p80">
            <a:extLst>
              <a:ext uri="{FF2B5EF4-FFF2-40B4-BE49-F238E27FC236}">
                <a16:creationId xmlns:a16="http://schemas.microsoft.com/office/drawing/2014/main" id="{CF0C451E-4F60-4896-E91C-AD807792AE5D}"/>
              </a:ext>
            </a:extLst>
          </p:cNvPr>
          <p:cNvGrpSpPr/>
          <p:nvPr/>
        </p:nvGrpSpPr>
        <p:grpSpPr>
          <a:xfrm>
            <a:off x="4223055" y="2016184"/>
            <a:ext cx="697877" cy="555566"/>
            <a:chOff x="1737258" y="1988371"/>
            <a:chExt cx="370814" cy="307359"/>
          </a:xfrm>
          <a:solidFill>
            <a:schemeClr val="accent2"/>
          </a:solidFill>
        </p:grpSpPr>
        <p:sp>
          <p:nvSpPr>
            <p:cNvPr id="17" name="Google Shape;12901;p80">
              <a:extLst>
                <a:ext uri="{FF2B5EF4-FFF2-40B4-BE49-F238E27FC236}">
                  <a16:creationId xmlns:a16="http://schemas.microsoft.com/office/drawing/2014/main" id="{A65736DD-F080-CA83-2A47-648EE8571B27}"/>
                </a:ext>
              </a:extLst>
            </p:cNvPr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8" name="Google Shape;12902;p80">
              <a:extLst>
                <a:ext uri="{FF2B5EF4-FFF2-40B4-BE49-F238E27FC236}">
                  <a16:creationId xmlns:a16="http://schemas.microsoft.com/office/drawing/2014/main" id="{44B48BB1-3474-7ECC-0668-A375777A6C6C}"/>
                </a:ext>
              </a:extLst>
            </p:cNvPr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19" name="Google Shape;12903;p80">
              <a:extLst>
                <a:ext uri="{FF2B5EF4-FFF2-40B4-BE49-F238E27FC236}">
                  <a16:creationId xmlns:a16="http://schemas.microsoft.com/office/drawing/2014/main" id="{0150F28F-6B60-A303-F1A0-D86F2AAE3178}"/>
                </a:ext>
              </a:extLst>
            </p:cNvPr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  <p:sp>
          <p:nvSpPr>
            <p:cNvPr id="20" name="Google Shape;12904;p80">
              <a:extLst>
                <a:ext uri="{FF2B5EF4-FFF2-40B4-BE49-F238E27FC236}">
                  <a16:creationId xmlns:a16="http://schemas.microsoft.com/office/drawing/2014/main" id="{EF281A3D-03CC-BBB1-8D5B-7C85250CE56C}"/>
                </a:ext>
              </a:extLst>
            </p:cNvPr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>
          <a:extLst>
            <a:ext uri="{FF2B5EF4-FFF2-40B4-BE49-F238E27FC236}">
              <a16:creationId xmlns:a16="http://schemas.microsoft.com/office/drawing/2014/main" id="{6CEA44F7-6247-0583-83A3-1BA37C4F1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F15E59E-580B-8C6C-CA24-1717AF33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-1" t="602" r="26034" b="-602"/>
          <a:stretch/>
        </p:blipFill>
        <p:spPr>
          <a:xfrm>
            <a:off x="3707458" y="79899"/>
            <a:ext cx="5436542" cy="52239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27" name="Google Shape;1527;p44">
            <a:extLst>
              <a:ext uri="{FF2B5EF4-FFF2-40B4-BE49-F238E27FC236}">
                <a16:creationId xmlns:a16="http://schemas.microsoft.com/office/drawing/2014/main" id="{B3AA4834-DE77-AA43-6FE2-FF42C997DA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7693" y="1544714"/>
            <a:ext cx="3802446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középiskolai tanulók az alábbi kérdésre válaszoltak:</a:t>
            </a:r>
            <a:endParaRPr dirty="0"/>
          </a:p>
        </p:txBody>
      </p:sp>
      <p:sp>
        <p:nvSpPr>
          <p:cNvPr id="1528" name="Google Shape;1528;p44">
            <a:extLst>
              <a:ext uri="{FF2B5EF4-FFF2-40B4-BE49-F238E27FC236}">
                <a16:creationId xmlns:a16="http://schemas.microsoft.com/office/drawing/2014/main" id="{8A9F9173-D950-0AF3-721B-5A5A6B93ABD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47693" y="2867323"/>
            <a:ext cx="4945745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1" dirty="0">
                <a:solidFill>
                  <a:schemeClr val="tx1"/>
                </a:solidFill>
              </a:rPr>
              <a:t>„Mely iskolai feladat teljesítésével összefüggésben használod bármelyik </a:t>
            </a:r>
            <a:r>
              <a:rPr lang="hu-HU" sz="2000" b="1" i="1" dirty="0">
                <a:solidFill>
                  <a:schemeClr val="accent2"/>
                </a:solidFill>
              </a:rPr>
              <a:t>MI</a:t>
            </a:r>
            <a:r>
              <a:rPr lang="hu-HU" sz="2000" b="1" i="1" dirty="0">
                <a:solidFill>
                  <a:schemeClr val="tx1"/>
                </a:solidFill>
              </a:rPr>
              <a:t> alkalmazást?”</a:t>
            </a:r>
          </a:p>
        </p:txBody>
      </p:sp>
      <p:sp>
        <p:nvSpPr>
          <p:cNvPr id="4" name="Google Shape;1324;p39">
            <a:extLst>
              <a:ext uri="{FF2B5EF4-FFF2-40B4-BE49-F238E27FC236}">
                <a16:creationId xmlns:a16="http://schemas.microsoft.com/office/drawing/2014/main" id="{416CB581-3D7F-0920-E88D-5D35A13F5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658" y="342615"/>
            <a:ext cx="80686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/>
              <a:t>Az MI iskolai használata a gyakorlatban – empirikus kutatás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76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tificial Intelligence (AI) Technology Consulting by Slidesgo">
  <a:themeElements>
    <a:clrScheme name="Simple Light">
      <a:dk1>
        <a:srgbClr val="FFFFFF"/>
      </a:dk1>
      <a:lt1>
        <a:srgbClr val="032138"/>
      </a:lt1>
      <a:dk2>
        <a:srgbClr val="6995D9"/>
      </a:dk2>
      <a:lt2>
        <a:srgbClr val="002E8A"/>
      </a:lt2>
      <a:accent1>
        <a:srgbClr val="00FB87"/>
      </a:accent1>
      <a:accent2>
        <a:srgbClr val="00CC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1534d6-a0f4-43a3-adc8-aa1820cfa8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F3AC91F3E232249AE90D44AB2BAF76C" ma:contentTypeVersion="18" ma:contentTypeDescription="Új dokumentum létrehozása." ma:contentTypeScope="" ma:versionID="bc20c80a73082c3bb37a058b660ce213">
  <xsd:schema xmlns:xsd="http://www.w3.org/2001/XMLSchema" xmlns:xs="http://www.w3.org/2001/XMLSchema" xmlns:p="http://schemas.microsoft.com/office/2006/metadata/properties" xmlns:ns3="c165a8d9-f96e-413b-8c89-0ba4f7bea283" xmlns:ns4="3f1534d6-a0f4-43a3-adc8-aa1820cfa888" targetNamespace="http://schemas.microsoft.com/office/2006/metadata/properties" ma:root="true" ma:fieldsID="87adb3975d72fb49d8e2cb8fefeeec71" ns3:_="" ns4:_="">
    <xsd:import namespace="c165a8d9-f96e-413b-8c89-0ba4f7bea283"/>
    <xsd:import namespace="3f1534d6-a0f4-43a3-adc8-aa1820cfa8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5a8d9-f96e-413b-8c89-0ba4f7bea2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534d6-a0f4-43a3-adc8-aa1820cfa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FBC93-F7D5-464B-A2D1-EB846156E53C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165a8d9-f96e-413b-8c89-0ba4f7bea283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3f1534d6-a0f4-43a3-adc8-aa1820cfa8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347F70-70F0-431A-984E-EA8025DC94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44031-75FD-4CE4-B818-D9B6C7CF3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5a8d9-f96e-413b-8c89-0ba4f7bea283"/>
    <ds:schemaRef ds:uri="3f1534d6-a0f4-43a3-adc8-aa1820cfa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1479</Words>
  <Application>Microsoft Office PowerPoint</Application>
  <PresentationFormat>Diavetítés a képernyőre (16:9 oldalarány)</PresentationFormat>
  <Paragraphs>154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5" baseType="lpstr">
      <vt:lpstr>Montserrat</vt:lpstr>
      <vt:lpstr>Arial</vt:lpstr>
      <vt:lpstr>Bebas Neue</vt:lpstr>
      <vt:lpstr>Anaheim</vt:lpstr>
      <vt:lpstr>Montserrat Black</vt:lpstr>
      <vt:lpstr>Artificial Intelligence (AI) Technology Consulting by Slidesgo</vt:lpstr>
      <vt:lpstr>A MESTERSÉGES INTELLIGENCIA (MI) ALKALMAZÁSA A SZAKKÉPZÉSBEN  Az MI etikai alapjainak és pedagógiai érintkezési pontjainak áttekintése</vt:lpstr>
      <vt:lpstr>01</vt:lpstr>
      <vt:lpstr>A prezentáció tartalma</vt:lpstr>
      <vt:lpstr>Az MI etikai alapjainak és pedagógiai érintkezési pontjainak áttekintése</vt:lpstr>
      <vt:lpstr>Az MI etikai alapjainak és pedagógiai érintkezési pontjainak áttekintése</vt:lpstr>
      <vt:lpstr>Van-e bármilyen más releváns bináris kód az oktatási környezetben?</vt:lpstr>
      <vt:lpstr>A kérdés nehezen megválaszolható (hiszen akkor is támogathatja, ha nem gondoljuk, hogy ezt teszi), de jellemzően nem támogatja a tanulási folyamatot, ha az MI használat az oktató tudtán kívül valósul meg.</vt:lpstr>
      <vt:lpstr>Az MI iskolai használata a gyakorlatban – empirikus kutatás</vt:lpstr>
      <vt:lpstr>Az MI iskolai használata a gyakorlatban – empirikus kutatás</vt:lpstr>
      <vt:lpstr>Az MI iskolai használata a gyakorlatban – empirikus kutatás</vt:lpstr>
      <vt:lpstr>Az MI iskolai használata a gyakorlatban – empirikus kutatás következtetése</vt:lpstr>
      <vt:lpstr>„Ha valamit nem tudsz megakadályozni, állj az élére”</vt:lpstr>
      <vt:lpstr>Az MI etikai alapjainak és pedagógiai érintkezési pontjainak áttekintése – fordított osztályterem</vt:lpstr>
      <vt:lpstr>Az MI etikai alapjainak és pedagógiai érintkezési pontjainak áttekintése – konnektivizmus</vt:lpstr>
      <vt:lpstr>Az MI etikai alapjainak és pedagógiai érintkezési pontjainak áttekintése – tanulási módok jellemzői</vt:lpstr>
      <vt:lpstr>Az MI etikai alapjainak és pedagógiai érintkezési pontjainak áttekintése – tanulási módok jellemzői</vt:lpstr>
      <vt:lpstr>Az MI etikai alapjainak és pedagógiai érintkezési pontjainak áttekintése – konklúzió</vt:lpstr>
      <vt:lpstr>Lehetséges válaszok – szabályozás </vt:lpstr>
      <vt:lpstr>Lehetséges válaszok – szabályozás </vt:lpstr>
      <vt:lpstr>Lehetséges válaszok – szabályozás </vt:lpstr>
      <vt:lpstr>Lehetséges válaszok – szabályozás </vt:lpstr>
      <vt:lpstr>Lehetséges válaszok – szabályozás </vt:lpstr>
      <vt:lpstr>Lehetséges válaszok – szabályozás</vt:lpstr>
      <vt:lpstr>Lehetséges válaszok – szabályozás</vt:lpstr>
      <vt:lpstr>Lehetséges válaszok – szabályozás</vt:lpstr>
      <vt:lpstr>Igen, hiszen nem tiltja semmi, de a felelősséget továbbra is mi viseljük és nem háríthatjuk át.</vt:lpstr>
      <vt:lpstr>Lehetséges válaszok – szabályozás</vt:lpstr>
      <vt:lpstr>Az MI hatása az emberi kapcsolatokra az oktatásban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MESTERSÉGES INTELLIGENCIA (MI) ALKALMAZÁSA A SZAKKÉPZÉSBEN  Az MI etikai alapjainak és pedagógiai érintkezési pontjainak áttekintése</dc:title>
  <dc:creator>Burger Emma</dc:creator>
  <cp:lastModifiedBy>Halász József</cp:lastModifiedBy>
  <cp:revision>11</cp:revision>
  <dcterms:modified xsi:type="dcterms:W3CDTF">2025-05-14T09:20:25Z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0x0101004F3AC91F3E232249AE90D44AB2BAF76C</vt:lpwstr>
  </property>
</Properties>
</file>